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4"/>
  </p:notesMasterIdLst>
  <p:sldIdLst>
    <p:sldId id="257" r:id="rId2"/>
    <p:sldId id="258" r:id="rId3"/>
    <p:sldId id="259" r:id="rId4"/>
    <p:sldId id="260" r:id="rId5"/>
    <p:sldId id="261" r:id="rId6"/>
    <p:sldId id="262" r:id="rId7"/>
    <p:sldId id="263" r:id="rId8"/>
    <p:sldId id="264" r:id="rId9"/>
    <p:sldId id="265" r:id="rId10"/>
    <p:sldId id="359" r:id="rId11"/>
    <p:sldId id="466" r:id="rId12"/>
    <p:sldId id="467" r:id="rId13"/>
    <p:sldId id="469" r:id="rId14"/>
    <p:sldId id="468" r:id="rId15"/>
    <p:sldId id="470" r:id="rId16"/>
    <p:sldId id="384" r:id="rId17"/>
    <p:sldId id="385" r:id="rId18"/>
    <p:sldId id="386" r:id="rId19"/>
    <p:sldId id="387" r:id="rId20"/>
    <p:sldId id="388" r:id="rId21"/>
    <p:sldId id="389" r:id="rId22"/>
    <p:sldId id="390" r:id="rId23"/>
    <p:sldId id="391" r:id="rId24"/>
    <p:sldId id="392" r:id="rId25"/>
    <p:sldId id="393" r:id="rId26"/>
    <p:sldId id="394" r:id="rId27"/>
    <p:sldId id="395" r:id="rId28"/>
    <p:sldId id="396" r:id="rId29"/>
    <p:sldId id="397" r:id="rId30"/>
    <p:sldId id="398" r:id="rId31"/>
    <p:sldId id="399" r:id="rId32"/>
    <p:sldId id="400" r:id="rId33"/>
    <p:sldId id="401" r:id="rId34"/>
    <p:sldId id="402" r:id="rId35"/>
    <p:sldId id="403" r:id="rId36"/>
    <p:sldId id="404" r:id="rId37"/>
    <p:sldId id="405" r:id="rId38"/>
    <p:sldId id="406" r:id="rId39"/>
    <p:sldId id="407" r:id="rId40"/>
    <p:sldId id="408" r:id="rId41"/>
    <p:sldId id="409" r:id="rId42"/>
    <p:sldId id="410" r:id="rId43"/>
    <p:sldId id="380" r:id="rId44"/>
    <p:sldId id="382" r:id="rId45"/>
    <p:sldId id="344" r:id="rId46"/>
    <p:sldId id="471" r:id="rId47"/>
    <p:sldId id="383" r:id="rId48"/>
    <p:sldId id="355" r:id="rId49"/>
    <p:sldId id="412" r:id="rId50"/>
    <p:sldId id="429" r:id="rId51"/>
    <p:sldId id="481" r:id="rId52"/>
    <p:sldId id="472" r:id="rId53"/>
    <p:sldId id="473" r:id="rId54"/>
    <p:sldId id="474" r:id="rId55"/>
    <p:sldId id="475" r:id="rId56"/>
    <p:sldId id="476" r:id="rId57"/>
    <p:sldId id="477" r:id="rId58"/>
    <p:sldId id="478" r:id="rId59"/>
    <p:sldId id="479" r:id="rId60"/>
    <p:sldId id="480" r:id="rId61"/>
    <p:sldId id="276" r:id="rId62"/>
    <p:sldId id="277" r:id="rId63"/>
    <p:sldId id="285" r:id="rId64"/>
    <p:sldId id="284" r:id="rId65"/>
    <p:sldId id="289" r:id="rId66"/>
    <p:sldId id="350" r:id="rId67"/>
    <p:sldId id="348" r:id="rId68"/>
    <p:sldId id="349" r:id="rId69"/>
    <p:sldId id="489" r:id="rId70"/>
    <p:sldId id="487" r:id="rId71"/>
    <p:sldId id="488" r:id="rId72"/>
    <p:sldId id="351" r:id="rId73"/>
    <p:sldId id="482" r:id="rId74"/>
    <p:sldId id="483" r:id="rId75"/>
    <p:sldId id="484" r:id="rId76"/>
    <p:sldId id="485" r:id="rId77"/>
    <p:sldId id="486" r:id="rId78"/>
    <p:sldId id="490" r:id="rId79"/>
    <p:sldId id="290" r:id="rId80"/>
    <p:sldId id="366" r:id="rId81"/>
    <p:sldId id="438" r:id="rId82"/>
    <p:sldId id="440" r:id="rId83"/>
    <p:sldId id="441" r:id="rId84"/>
    <p:sldId id="442" r:id="rId85"/>
    <p:sldId id="446" r:id="rId86"/>
    <p:sldId id="292" r:id="rId87"/>
    <p:sldId id="491" r:id="rId88"/>
    <p:sldId id="496" r:id="rId89"/>
    <p:sldId id="492" r:id="rId90"/>
    <p:sldId id="493" r:id="rId91"/>
    <p:sldId id="494" r:id="rId92"/>
    <p:sldId id="495" r:id="rId93"/>
    <p:sldId id="497" r:id="rId94"/>
    <p:sldId id="498" r:id="rId95"/>
    <p:sldId id="499" r:id="rId96"/>
    <p:sldId id="500" r:id="rId97"/>
    <p:sldId id="501" r:id="rId98"/>
    <p:sldId id="502" r:id="rId99"/>
    <p:sldId id="505" r:id="rId100"/>
    <p:sldId id="506" r:id="rId101"/>
    <p:sldId id="507" r:id="rId102"/>
    <p:sldId id="503" r:id="rId103"/>
    <p:sldId id="504" r:id="rId104"/>
    <p:sldId id="508" r:id="rId105"/>
    <p:sldId id="509" r:id="rId106"/>
    <p:sldId id="510" r:id="rId107"/>
    <p:sldId id="511" r:id="rId108"/>
    <p:sldId id="512" r:id="rId109"/>
    <p:sldId id="513" r:id="rId110"/>
    <p:sldId id="514" r:id="rId111"/>
    <p:sldId id="515" r:id="rId112"/>
    <p:sldId id="516" r:id="rId113"/>
    <p:sldId id="517" r:id="rId114"/>
    <p:sldId id="518" r:id="rId115"/>
    <p:sldId id="519" r:id="rId116"/>
    <p:sldId id="520" r:id="rId117"/>
    <p:sldId id="521" r:id="rId118"/>
    <p:sldId id="522" r:id="rId119"/>
    <p:sldId id="523" r:id="rId120"/>
    <p:sldId id="524" r:id="rId121"/>
    <p:sldId id="525" r:id="rId122"/>
    <p:sldId id="526" r:id="rId123"/>
    <p:sldId id="293" r:id="rId124"/>
    <p:sldId id="295" r:id="rId125"/>
    <p:sldId id="296" r:id="rId126"/>
    <p:sldId id="297" r:id="rId127"/>
    <p:sldId id="294" r:id="rId128"/>
    <p:sldId id="298" r:id="rId129"/>
    <p:sldId id="299" r:id="rId130"/>
    <p:sldId id="300" r:id="rId131"/>
    <p:sldId id="302" r:id="rId132"/>
    <p:sldId id="301" r:id="rId133"/>
    <p:sldId id="303" r:id="rId134"/>
    <p:sldId id="453" r:id="rId135"/>
    <p:sldId id="527" r:id="rId136"/>
    <p:sldId id="460" r:id="rId137"/>
    <p:sldId id="461" r:id="rId138"/>
    <p:sldId id="462" r:id="rId139"/>
    <p:sldId id="528" r:id="rId140"/>
    <p:sldId id="316" r:id="rId141"/>
    <p:sldId id="318" r:id="rId142"/>
    <p:sldId id="529" r:id="rId143"/>
    <p:sldId id="317" r:id="rId144"/>
    <p:sldId id="463" r:id="rId145"/>
    <p:sldId id="374" r:id="rId146"/>
    <p:sldId id="464" r:id="rId147"/>
    <p:sldId id="465" r:id="rId148"/>
    <p:sldId id="324" r:id="rId149"/>
    <p:sldId id="326" r:id="rId150"/>
    <p:sldId id="327" r:id="rId151"/>
    <p:sldId id="325" r:id="rId152"/>
    <p:sldId id="530" r:id="rId153"/>
    <p:sldId id="329" r:id="rId154"/>
    <p:sldId id="532" r:id="rId155"/>
    <p:sldId id="533" r:id="rId156"/>
    <p:sldId id="534" r:id="rId157"/>
    <p:sldId id="531" r:id="rId158"/>
    <p:sldId id="328" r:id="rId159"/>
    <p:sldId id="330" r:id="rId160"/>
    <p:sldId id="331" r:id="rId161"/>
    <p:sldId id="332" r:id="rId162"/>
    <p:sldId id="333" r:id="rId163"/>
    <p:sldId id="334" r:id="rId164"/>
    <p:sldId id="335" r:id="rId165"/>
    <p:sldId id="336" r:id="rId166"/>
    <p:sldId id="337" r:id="rId167"/>
    <p:sldId id="338" r:id="rId168"/>
    <p:sldId id="339" r:id="rId169"/>
    <p:sldId id="340" r:id="rId170"/>
    <p:sldId id="341" r:id="rId171"/>
    <p:sldId id="342" r:id="rId172"/>
    <p:sldId id="343" r:id="rId17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92583" autoAdjust="0"/>
  </p:normalViewPr>
  <p:slideViewPr>
    <p:cSldViewPr>
      <p:cViewPr varScale="1">
        <p:scale>
          <a:sx n="54" d="100"/>
          <a:sy n="54" d="100"/>
        </p:scale>
        <p:origin x="888"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724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5AA64-2E6A-4E7F-9AC0-4E42F2F5F9E4}" type="datetimeFigureOut">
              <a:rPr lang="zh-CN" altLang="en-US" smtClean="0"/>
              <a:pPr/>
              <a:t>2019/3/22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4AD79-19DB-47FC-830E-5AEAE1D6F3D2}" type="slidenum">
              <a:rPr lang="zh-CN" altLang="en-US" smtClean="0"/>
              <a:pPr/>
              <a:t>‹#›</a:t>
            </a:fld>
            <a:endParaRPr lang="zh-CN" altLang="en-US"/>
          </a:p>
        </p:txBody>
      </p:sp>
    </p:spTree>
    <p:extLst>
      <p:ext uri="{BB962C8B-B14F-4D97-AF65-F5344CB8AC3E}">
        <p14:creationId xmlns:p14="http://schemas.microsoft.com/office/powerpoint/2010/main" val="232167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FE4AD79-19DB-47FC-830E-5AEAE1D6F3D2}" type="slidenum">
              <a:rPr lang="zh-CN" altLang="en-US" smtClean="0"/>
              <a:pPr/>
              <a:t>114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FE4AD79-19DB-47FC-830E-5AEAE1D6F3D2}" type="slidenum">
              <a:rPr lang="zh-CN" altLang="en-US" smtClean="0"/>
              <a:pPr/>
              <a:t>119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530820CF-B880-4189-942D-D702A7CBA730}" type="datetimeFigureOut">
              <a:rPr lang="zh-CN" altLang="en-US" smtClean="0"/>
              <a:pPr/>
              <a:t>2019/3/22</a:t>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43CDC368-12B8-4519-970C-9C35FF9596FC}"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pPr/>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pPr/>
              <a:t>2019/3/22</a:t>
            </a:fld>
            <a:endParaRPr lang="zh-CN" altLang="en-US"/>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pPr/>
              <a:t>‹#›</a:t>
            </a:fld>
            <a:endParaRPr lang="zh-CN" altLang="en-US"/>
          </a:p>
        </p:txBody>
      </p:sp>
      <p:grpSp>
        <p:nvGrpSpPr>
          <p:cNvPr id="2" name="组合 1"/>
          <p:cNvGrpSpPr/>
          <p:nvPr/>
        </p:nvGrpSpPr>
        <p:grpSpPr>
          <a:xfrm>
            <a:off x="-19017" y="202408"/>
            <a:ext cx="9180548" cy="649224"/>
            <a:chOff x="-19045" y="216550"/>
            <a:chExt cx="9180548" cy="649224"/>
          </a:xfrm>
        </p:grpSpPr>
        <p:sp>
          <p:nvSpPr>
            <p:cNvPr id="12" name="任意多边形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rigol.com/Support/Manual/1" TargetMode="External"/><Relationship Id="rId2" Type="http://schemas.openxmlformats.org/officeDocument/2006/relationships/hyperlink" Target="http://xilinx.eetrend.com/files-eetrend-xilinx/forum/201105/1858-3389-pld-basic.pdf"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file:///D:\&#25968;&#30005;\&#20581;&#20237;&#31034;&#27874;&#22120;.JPG" TargetMode="External"/><Relationship Id="rId2" Type="http://schemas.openxmlformats.org/officeDocument/2006/relationships/hyperlink" Target="file:///D:\&#25968;&#30005;\&#25968;&#30005;&#23454;&#39564;&#31665;.JPG" TargetMode="External"/><Relationship Id="rId1" Type="http://schemas.openxmlformats.org/officeDocument/2006/relationships/slideLayout" Target="../slideLayouts/slideLayout2.xml"/><Relationship Id="rId4" Type="http://schemas.openxmlformats.org/officeDocument/2006/relationships/hyperlink" Target="file:///D:\&#25968;&#30005;\&#25351;&#38024;&#19975;&#29992;&#34920;.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23528" y="1371600"/>
            <a:ext cx="8061520" cy="1828800"/>
          </a:xfrm>
        </p:spPr>
        <p:txBody>
          <a:bodyPr/>
          <a:lstStyle/>
          <a:p>
            <a:pPr eaLnBrk="1" hangingPunct="1"/>
            <a:r>
              <a:rPr lang="zh-CN" altLang="en-US" dirty="0" smtClean="0"/>
              <a:t>数字电路与逻辑设计实验</a:t>
            </a:r>
          </a:p>
        </p:txBody>
      </p:sp>
      <p:sp>
        <p:nvSpPr>
          <p:cNvPr id="2" name="副标题 1"/>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935480"/>
            <a:ext cx="8712968" cy="4389120"/>
          </a:xfrm>
        </p:spPr>
        <p:txBody>
          <a:bodyPr/>
          <a:lstStyle/>
          <a:p>
            <a:r>
              <a:rPr lang="zh-CN" altLang="en-US" dirty="0"/>
              <a:t>数</a:t>
            </a:r>
            <a:r>
              <a:rPr lang="zh-CN" altLang="en-US" dirty="0" smtClean="0"/>
              <a:t>电实验课参考资料共享：</a:t>
            </a:r>
            <a:endParaRPr lang="en-US" altLang="zh-CN" dirty="0" smtClean="0"/>
          </a:p>
          <a:p>
            <a:r>
              <a:rPr lang="zh-CN" altLang="en-US" dirty="0" smtClean="0"/>
              <a:t>链接</a:t>
            </a:r>
            <a:r>
              <a:rPr lang="en-US" altLang="zh-CN" dirty="0"/>
              <a:t>: </a:t>
            </a:r>
            <a:r>
              <a:rPr lang="en-US" altLang="zh-CN" sz="2400" dirty="0"/>
              <a:t>https://</a:t>
            </a:r>
            <a:r>
              <a:rPr lang="en-US" altLang="zh-CN" sz="2400" dirty="0" smtClean="0"/>
              <a:t>pan.baidu.com/s/1Nm-2U05z8sA1p1yvSdkV-Q</a:t>
            </a:r>
          </a:p>
          <a:p>
            <a:pPr marL="0" indent="0">
              <a:buNone/>
            </a:pP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476672"/>
            <a:ext cx="8229600" cy="3865777"/>
          </a:xfrm>
        </p:spPr>
      </p:pic>
      <p:sp>
        <p:nvSpPr>
          <p:cNvPr id="5" name="文本框 4"/>
          <p:cNvSpPr txBox="1"/>
          <p:nvPr/>
        </p:nvSpPr>
        <p:spPr>
          <a:xfrm>
            <a:off x="539552" y="4797152"/>
            <a:ext cx="8208912" cy="461665"/>
          </a:xfrm>
          <a:prstGeom prst="rect">
            <a:avLst/>
          </a:prstGeom>
          <a:noFill/>
        </p:spPr>
        <p:txBody>
          <a:bodyPr wrap="square" rtlCol="0">
            <a:spAutoFit/>
          </a:bodyPr>
          <a:lstStyle/>
          <a:p>
            <a:r>
              <a:rPr lang="zh-CN" altLang="en-US" sz="2400" dirty="0" smtClean="0"/>
              <a:t>注意</a:t>
            </a:r>
            <a:r>
              <a:rPr lang="en-US" altLang="zh-CN" sz="2400" dirty="0" smtClean="0"/>
              <a:t>74LS90</a:t>
            </a:r>
            <a:r>
              <a:rPr lang="zh-CN" altLang="en-US" sz="2400" dirty="0" smtClean="0"/>
              <a:t>不同进制计数的输出端口不同</a:t>
            </a:r>
            <a:endParaRPr lang="zh-CN" altLang="en-US" sz="2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260648"/>
            <a:ext cx="8435280" cy="6063952"/>
          </a:xfrm>
        </p:spPr>
        <p:txBody>
          <a:bodyPr/>
          <a:lstStyle/>
          <a:p>
            <a:pPr marL="0" indent="0">
              <a:buNone/>
            </a:pPr>
            <a:r>
              <a:rPr lang="zh-CN" altLang="en-US" sz="2800" dirty="0" smtClean="0"/>
              <a:t>（</a:t>
            </a:r>
            <a:r>
              <a:rPr lang="en-US" altLang="zh-CN" sz="2800" dirty="0" smtClean="0"/>
              <a:t>7</a:t>
            </a:r>
            <a:r>
              <a:rPr lang="zh-CN" altLang="en-US" sz="2800" dirty="0" smtClean="0"/>
              <a:t>）使用</a:t>
            </a:r>
            <a:r>
              <a:rPr lang="en-US" altLang="zh-CN" sz="2800" dirty="0" smtClean="0"/>
              <a:t>1</a:t>
            </a:r>
            <a:r>
              <a:rPr lang="zh-CN" altLang="en-US" sz="2800" dirty="0" smtClean="0"/>
              <a:t>片</a:t>
            </a:r>
            <a:r>
              <a:rPr lang="en-US" altLang="zh-CN" sz="2800" dirty="0" smtClean="0"/>
              <a:t>74LS90</a:t>
            </a:r>
            <a:r>
              <a:rPr lang="zh-CN" altLang="en-US" sz="2800" dirty="0" smtClean="0"/>
              <a:t>实现十进制计数器，连续脉冲时钟信号接入</a:t>
            </a:r>
            <a:r>
              <a:rPr lang="en-US" altLang="zh-CN" sz="2800" dirty="0" smtClean="0"/>
              <a:t>CP0</a:t>
            </a:r>
            <a:r>
              <a:rPr lang="zh-CN" altLang="en-US" sz="2800" dirty="0" smtClean="0"/>
              <a:t>，然后将二进制计数输出</a:t>
            </a:r>
            <a:r>
              <a:rPr lang="en-US" altLang="zh-CN" sz="2800" dirty="0" smtClean="0"/>
              <a:t>Q0</a:t>
            </a:r>
            <a:r>
              <a:rPr lang="zh-CN" altLang="en-US" sz="2800" dirty="0" smtClean="0"/>
              <a:t>接入五进制计数时钟输入端</a:t>
            </a:r>
            <a:r>
              <a:rPr lang="en-US" altLang="zh-CN" sz="2800" dirty="0" smtClean="0"/>
              <a:t>CP1</a:t>
            </a:r>
            <a:r>
              <a:rPr lang="zh-CN" altLang="en-US" sz="2800" dirty="0" smtClean="0"/>
              <a:t>，从而形成</a:t>
            </a:r>
            <a:r>
              <a:rPr lang="en-US" altLang="zh-CN" sz="2800" dirty="0" smtClean="0"/>
              <a:t>10</a:t>
            </a:r>
            <a:r>
              <a:rPr lang="zh-CN" altLang="en-US" sz="2800" dirty="0" smtClean="0"/>
              <a:t>进</a:t>
            </a:r>
            <a:r>
              <a:rPr lang="zh-CN" altLang="en-US" sz="2800" dirty="0"/>
              <a:t>制计数器。</a:t>
            </a:r>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2060848"/>
            <a:ext cx="5441165" cy="3333599"/>
          </a:xfrm>
          <a:prstGeom prst="rect">
            <a:avLst/>
          </a:prstGeom>
        </p:spPr>
      </p:pic>
      <p:sp>
        <p:nvSpPr>
          <p:cNvPr id="5" name="文本框 4"/>
          <p:cNvSpPr txBox="1"/>
          <p:nvPr/>
        </p:nvSpPr>
        <p:spPr>
          <a:xfrm>
            <a:off x="6876256" y="5085184"/>
            <a:ext cx="2267744" cy="923330"/>
          </a:xfrm>
          <a:prstGeom prst="rect">
            <a:avLst/>
          </a:prstGeom>
          <a:noFill/>
        </p:spPr>
        <p:txBody>
          <a:bodyPr wrap="square" rtlCol="0">
            <a:spAutoFit/>
          </a:bodyPr>
          <a:lstStyle/>
          <a:p>
            <a:r>
              <a:rPr lang="zh-CN" altLang="en-US" dirty="0" smtClean="0">
                <a:solidFill>
                  <a:srgbClr val="FF0000"/>
                </a:solidFill>
              </a:rPr>
              <a:t>注意</a:t>
            </a:r>
            <a:r>
              <a:rPr lang="en-US" altLang="zh-CN" dirty="0" smtClean="0">
                <a:solidFill>
                  <a:srgbClr val="FF0000"/>
                </a:solidFill>
              </a:rPr>
              <a:t>10</a:t>
            </a:r>
            <a:r>
              <a:rPr lang="zh-CN" altLang="en-US" dirty="0" smtClean="0">
                <a:solidFill>
                  <a:srgbClr val="FF0000"/>
                </a:solidFill>
              </a:rPr>
              <a:t>进制计数输出端口依次为</a:t>
            </a:r>
            <a:r>
              <a:rPr lang="en-US" altLang="zh-CN" dirty="0" smtClean="0">
                <a:solidFill>
                  <a:srgbClr val="FF0000"/>
                </a:solidFill>
              </a:rPr>
              <a:t>Q3Q2Q1Q0</a:t>
            </a:r>
            <a:endParaRPr lang="zh-CN" altLang="en-US" dirty="0">
              <a:solidFill>
                <a:srgbClr val="FF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2"/>
            <a:ext cx="8229600" cy="5847928"/>
          </a:xfrm>
        </p:spPr>
        <p:txBody>
          <a:bodyPr/>
          <a:lstStyle/>
          <a:p>
            <a:pPr marL="0" indent="0">
              <a:buNone/>
            </a:pPr>
            <a:r>
              <a:rPr lang="zh-CN" altLang="en-US" dirty="0" smtClean="0"/>
              <a:t>（</a:t>
            </a:r>
            <a:r>
              <a:rPr lang="en-US" altLang="zh-CN" dirty="0" smtClean="0"/>
              <a:t>8</a:t>
            </a:r>
            <a:r>
              <a:rPr lang="zh-CN" altLang="en-US" dirty="0" smtClean="0"/>
              <a:t>）使用</a:t>
            </a:r>
            <a:r>
              <a:rPr lang="en-US" altLang="zh-CN" dirty="0" smtClean="0"/>
              <a:t>74LS138</a:t>
            </a:r>
            <a:r>
              <a:rPr lang="zh-CN" altLang="en-US" dirty="0" smtClean="0"/>
              <a:t>以显示</a:t>
            </a:r>
            <a:r>
              <a:rPr lang="zh-CN" altLang="en-US" dirty="0"/>
              <a:t>内容决定显示位置的</a:t>
            </a:r>
            <a:r>
              <a:rPr lang="zh-CN" altLang="en-US" dirty="0" smtClean="0"/>
              <a:t>方法实现学号显示时，需注意</a:t>
            </a:r>
            <a:r>
              <a:rPr lang="en-US" altLang="zh-CN" dirty="0" smtClean="0"/>
              <a:t>138</a:t>
            </a:r>
            <a:r>
              <a:rPr lang="zh-CN" altLang="en-US" dirty="0" smtClean="0"/>
              <a:t>芯片只有</a:t>
            </a:r>
            <a:r>
              <a:rPr lang="en-US" altLang="zh-CN" dirty="0" smtClean="0"/>
              <a:t>3</a:t>
            </a:r>
            <a:r>
              <a:rPr lang="zh-CN" altLang="en-US" dirty="0" smtClean="0"/>
              <a:t>位数据输入端（</a:t>
            </a:r>
            <a:r>
              <a:rPr lang="en-US" altLang="zh-CN" dirty="0" smtClean="0"/>
              <a:t>S2</a:t>
            </a:r>
            <a:r>
              <a:rPr lang="zh-CN" altLang="en-US" dirty="0" smtClean="0"/>
              <a:t>、</a:t>
            </a:r>
            <a:r>
              <a:rPr lang="en-US" altLang="zh-CN" dirty="0" smtClean="0"/>
              <a:t>S1</a:t>
            </a:r>
            <a:r>
              <a:rPr lang="zh-CN" altLang="en-US" dirty="0" smtClean="0"/>
              <a:t>、</a:t>
            </a:r>
            <a:r>
              <a:rPr lang="en-US" altLang="zh-CN" dirty="0" smtClean="0"/>
              <a:t>S0</a:t>
            </a:r>
            <a:r>
              <a:rPr lang="zh-CN" altLang="en-US" dirty="0" smtClean="0"/>
              <a:t>），</a:t>
            </a:r>
            <a:r>
              <a:rPr lang="en-US" altLang="zh-CN" dirty="0" smtClean="0"/>
              <a:t>74LS90</a:t>
            </a:r>
            <a:r>
              <a:rPr lang="zh-CN" altLang="en-US" dirty="0" smtClean="0"/>
              <a:t>计数输出有</a:t>
            </a:r>
            <a:r>
              <a:rPr lang="en-US" altLang="zh-CN" dirty="0" smtClean="0"/>
              <a:t>4</a:t>
            </a:r>
            <a:r>
              <a:rPr lang="zh-CN" altLang="en-US" dirty="0" smtClean="0"/>
              <a:t>位（</a:t>
            </a:r>
            <a:r>
              <a:rPr lang="en-US" altLang="zh-CN" dirty="0" smtClean="0"/>
              <a:t>Q3</a:t>
            </a:r>
            <a:r>
              <a:rPr lang="zh-CN" altLang="en-US" dirty="0" smtClean="0"/>
              <a:t>、</a:t>
            </a:r>
            <a:r>
              <a:rPr lang="en-US" altLang="zh-CN" dirty="0" smtClean="0"/>
              <a:t>Q2</a:t>
            </a:r>
            <a:r>
              <a:rPr lang="zh-CN" altLang="en-US" dirty="0" smtClean="0"/>
              <a:t>、</a:t>
            </a:r>
            <a:r>
              <a:rPr lang="en-US" altLang="zh-CN" dirty="0" smtClean="0"/>
              <a:t>Q1</a:t>
            </a:r>
            <a:r>
              <a:rPr lang="zh-CN" altLang="en-US" dirty="0" smtClean="0"/>
              <a:t>、</a:t>
            </a:r>
            <a:r>
              <a:rPr lang="en-US" altLang="zh-CN" dirty="0" smtClean="0"/>
              <a:t>Q0</a:t>
            </a:r>
            <a:r>
              <a:rPr lang="zh-CN" altLang="en-US" dirty="0" smtClean="0"/>
              <a:t>），需考虑</a:t>
            </a:r>
            <a:r>
              <a:rPr lang="en-US" altLang="zh-CN" dirty="0" smtClean="0"/>
              <a:t>Q3</a:t>
            </a:r>
            <a:r>
              <a:rPr lang="zh-CN" altLang="en-US" dirty="0" smtClean="0"/>
              <a:t>对显示结果的影响。</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8532" y="1124744"/>
            <a:ext cx="8957964" cy="4342722"/>
          </a:xfrm>
        </p:spPr>
      </p:pic>
      <p:sp>
        <p:nvSpPr>
          <p:cNvPr id="5" name="TextBox 4"/>
          <p:cNvSpPr txBox="1"/>
          <p:nvPr/>
        </p:nvSpPr>
        <p:spPr>
          <a:xfrm>
            <a:off x="611560" y="5805264"/>
            <a:ext cx="2376264" cy="369332"/>
          </a:xfrm>
          <a:prstGeom prst="rect">
            <a:avLst/>
          </a:prstGeom>
          <a:noFill/>
        </p:spPr>
        <p:txBody>
          <a:bodyPr wrap="square" rtlCol="0">
            <a:spAutoFit/>
          </a:bodyPr>
          <a:lstStyle/>
          <a:p>
            <a:r>
              <a:rPr lang="zh-CN" altLang="en-US" dirty="0" smtClean="0"/>
              <a:t>显示学号</a:t>
            </a:r>
            <a:r>
              <a:rPr lang="en-US" altLang="zh-CN" dirty="0" smtClean="0"/>
              <a:t>15332580</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下周实验</a:t>
            </a:r>
          </a:p>
        </p:txBody>
      </p:sp>
      <p:sp>
        <p:nvSpPr>
          <p:cNvPr id="27651" name="Rectangle 3"/>
          <p:cNvSpPr>
            <a:spLocks noGrp="1" noChangeArrowheads="1"/>
          </p:cNvSpPr>
          <p:nvPr>
            <p:ph idx="1"/>
          </p:nvPr>
        </p:nvSpPr>
        <p:spPr>
          <a:xfrm>
            <a:off x="457200" y="1888058"/>
            <a:ext cx="8229600" cy="604838"/>
          </a:xfrm>
        </p:spPr>
        <p:txBody>
          <a:bodyPr/>
          <a:lstStyle/>
          <a:p>
            <a:pPr eaLnBrk="1" hangingPunct="1">
              <a:buFontTx/>
              <a:buNone/>
            </a:pPr>
            <a:r>
              <a:rPr lang="zh-CN" altLang="en-US" dirty="0" smtClean="0"/>
              <a:t>实验十二 组合电路中的竞争与冒险</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1143000"/>
          </a:xfrm>
        </p:spPr>
        <p:txBody>
          <a:bodyPr>
            <a:noAutofit/>
          </a:bodyPr>
          <a:lstStyle/>
          <a:p>
            <a:r>
              <a:rPr lang="zh-CN" altLang="en-US" sz="4000" b="1" dirty="0" smtClean="0"/>
              <a:t>实验十二 </a:t>
            </a:r>
            <a:r>
              <a:rPr lang="zh-CN" altLang="en-US" sz="4000" b="1" dirty="0"/>
              <a:t>组合电路中的竞争与</a:t>
            </a:r>
            <a:r>
              <a:rPr lang="zh-CN" altLang="en-US" sz="4000" b="1" dirty="0" smtClean="0"/>
              <a:t>冒险</a:t>
            </a:r>
            <a:endParaRPr lang="zh-CN" altLang="en-US" sz="4000" b="1" dirty="0"/>
          </a:p>
        </p:txBody>
      </p:sp>
      <p:sp>
        <p:nvSpPr>
          <p:cNvPr id="4" name="Text Box 2"/>
          <p:cNvSpPr txBox="1">
            <a:spLocks noGrp="1" noChangeArrowheads="1"/>
          </p:cNvSpPr>
          <p:nvPr>
            <p:ph idx="1"/>
          </p:nvPr>
        </p:nvSpPr>
        <p:spPr bwMode="auto">
          <a:xfrm>
            <a:off x="457200" y="1600200"/>
            <a:ext cx="82296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a:t> </a:t>
            </a:r>
            <a:r>
              <a:rPr lang="en-US" altLang="zh-CN" sz="2400" dirty="0" smtClean="0"/>
              <a:t>1</a:t>
            </a:r>
            <a:r>
              <a:rPr lang="zh-CN" altLang="en-US" sz="2400" dirty="0"/>
              <a:t>、</a:t>
            </a:r>
            <a:r>
              <a:rPr lang="en-US" altLang="zh-CN" sz="2400" dirty="0"/>
              <a:t>F=AB+BCD+ACD</a:t>
            </a:r>
          </a:p>
          <a:p>
            <a:pPr eaLnBrk="1" hangingPunct="1">
              <a:spcBef>
                <a:spcPct val="50000"/>
              </a:spcBef>
              <a:buFontTx/>
              <a:buNone/>
            </a:pPr>
            <a:r>
              <a:rPr lang="zh-CN" altLang="en-US" sz="2400" dirty="0"/>
              <a:t>要求只有原变量输入即实现时不能用模拟开关的反变量，要实现反变量，用非门。没有非门，可用</a:t>
            </a:r>
            <a:r>
              <a:rPr lang="zh-CN" altLang="en-US" sz="2400" dirty="0" smtClean="0"/>
              <a:t>与非门（与</a:t>
            </a:r>
            <a:r>
              <a:rPr lang="en-US" altLang="zh-CN" sz="2400" dirty="0" smtClean="0"/>
              <a:t>1</a:t>
            </a:r>
            <a:r>
              <a:rPr lang="zh-CN" altLang="en-US" sz="2400" dirty="0" smtClean="0"/>
              <a:t>与非）或异或门（与</a:t>
            </a:r>
            <a:r>
              <a:rPr lang="en-US" altLang="zh-CN" sz="2400" dirty="0" smtClean="0"/>
              <a:t>1</a:t>
            </a:r>
            <a:r>
              <a:rPr lang="zh-CN" altLang="en-US" sz="2400" dirty="0" smtClean="0"/>
              <a:t>异或）。</a:t>
            </a:r>
            <a:r>
              <a:rPr lang="zh-CN" altLang="en-US" sz="2400" dirty="0"/>
              <a:t>要能观察到竞争冒险现象，实现时应尽可能使同一变量的经过两条路径到达同一点时，两条路径相差的门数尽可能多</a:t>
            </a:r>
            <a:r>
              <a:rPr lang="zh-CN" altLang="en-US" sz="2400" dirty="0" smtClean="0"/>
              <a:t>。</a:t>
            </a:r>
            <a:endParaRPr lang="en-US" altLang="zh-CN" sz="2400" dirty="0" smtClean="0"/>
          </a:p>
          <a:p>
            <a:pPr eaLnBrk="1" hangingPunct="1">
              <a:spcBef>
                <a:spcPct val="50000"/>
              </a:spcBef>
              <a:buFontTx/>
              <a:buNone/>
            </a:pPr>
            <a:endParaRPr lang="en-US" altLang="zh-CN" sz="2400" dirty="0" smtClean="0"/>
          </a:p>
          <a:p>
            <a:pPr eaLnBrk="1" hangingPunct="1">
              <a:spcBef>
                <a:spcPct val="50000"/>
              </a:spcBef>
              <a:buFontTx/>
              <a:buNone/>
            </a:pPr>
            <a:endParaRPr lang="zh-CN" altLang="en-US" sz="2400" dirty="0"/>
          </a:p>
        </p:txBody>
      </p:sp>
      <p:grpSp>
        <p:nvGrpSpPr>
          <p:cNvPr id="3" name="Group 6"/>
          <p:cNvGrpSpPr/>
          <p:nvPr/>
        </p:nvGrpSpPr>
        <p:grpSpPr bwMode="auto">
          <a:xfrm>
            <a:off x="5363989" y="3836591"/>
            <a:ext cx="2592387" cy="744537"/>
            <a:chOff x="2517" y="3249"/>
            <a:chExt cx="1633" cy="469"/>
          </a:xfrm>
        </p:grpSpPr>
        <p:sp>
          <p:nvSpPr>
            <p:cNvPr id="7" name="Text Box 7"/>
            <p:cNvSpPr txBox="1">
              <a:spLocks noChangeArrowheads="1"/>
            </p:cNvSpPr>
            <p:nvPr/>
          </p:nvSpPr>
          <p:spPr bwMode="auto">
            <a:xfrm>
              <a:off x="2517" y="3430"/>
              <a:ext cx="16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t> F=AB.C BD .AD</a:t>
              </a:r>
            </a:p>
          </p:txBody>
        </p:sp>
        <p:sp>
          <p:nvSpPr>
            <p:cNvPr id="8" name="Line 8"/>
            <p:cNvSpPr>
              <a:spLocks noChangeShapeType="1"/>
            </p:cNvSpPr>
            <p:nvPr/>
          </p:nvSpPr>
          <p:spPr bwMode="auto">
            <a:xfrm>
              <a:off x="2880" y="3430"/>
              <a:ext cx="226"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3380" y="3431"/>
              <a:ext cx="13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Line 10"/>
            <p:cNvSpPr>
              <a:spLocks noChangeShapeType="1"/>
            </p:cNvSpPr>
            <p:nvPr/>
          </p:nvSpPr>
          <p:spPr bwMode="auto">
            <a:xfrm>
              <a:off x="3560" y="3431"/>
              <a:ext cx="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a:off x="3379" y="3385"/>
              <a:ext cx="2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a:off x="3787" y="3431"/>
              <a:ext cx="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a:off x="3741" y="3385"/>
              <a:ext cx="27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flipV="1">
              <a:off x="3379" y="3339"/>
              <a:ext cx="635"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3198" y="3295"/>
              <a:ext cx="81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a:off x="2880" y="3249"/>
              <a:ext cx="113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 name="Text Box 17"/>
          <p:cNvSpPr txBox="1">
            <a:spLocks noChangeArrowheads="1"/>
          </p:cNvSpPr>
          <p:nvPr/>
        </p:nvSpPr>
        <p:spPr bwMode="auto">
          <a:xfrm>
            <a:off x="971053" y="4588965"/>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按上式画逻辑图（自己画）</a:t>
            </a:r>
          </a:p>
        </p:txBody>
      </p:sp>
      <p:sp>
        <p:nvSpPr>
          <p:cNvPr id="18" name="Text Box 18"/>
          <p:cNvSpPr txBox="1">
            <a:spLocks noChangeArrowheads="1"/>
          </p:cNvSpPr>
          <p:nvPr/>
        </p:nvSpPr>
        <p:spPr bwMode="auto">
          <a:xfrm>
            <a:off x="611559" y="5157192"/>
            <a:ext cx="4608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a:t>2</a:t>
            </a:r>
            <a:r>
              <a:rPr lang="zh-CN" altLang="en-US" sz="2400" dirty="0"/>
              <a:t>、写出真值表</a:t>
            </a:r>
          </a:p>
        </p:txBody>
      </p:sp>
      <p:grpSp>
        <p:nvGrpSpPr>
          <p:cNvPr id="6" name="Group 19"/>
          <p:cNvGrpSpPr/>
          <p:nvPr/>
        </p:nvGrpSpPr>
        <p:grpSpPr bwMode="auto">
          <a:xfrm>
            <a:off x="5733925" y="4813276"/>
            <a:ext cx="2230438" cy="1963737"/>
            <a:chOff x="2926" y="2838"/>
            <a:chExt cx="1405" cy="1237"/>
          </a:xfrm>
        </p:grpSpPr>
        <p:sp>
          <p:nvSpPr>
            <p:cNvPr id="21" name="Rectangle 20"/>
            <p:cNvSpPr>
              <a:spLocks noChangeArrowheads="1"/>
            </p:cNvSpPr>
            <p:nvPr/>
          </p:nvSpPr>
          <p:spPr bwMode="auto">
            <a:xfrm>
              <a:off x="4059" y="384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22" name="Rectangle 21"/>
            <p:cNvSpPr>
              <a:spLocks noChangeArrowheads="1"/>
            </p:cNvSpPr>
            <p:nvPr/>
          </p:nvSpPr>
          <p:spPr bwMode="auto">
            <a:xfrm>
              <a:off x="3832" y="384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a:p>
          </p:txBody>
        </p:sp>
        <p:sp>
          <p:nvSpPr>
            <p:cNvPr id="23" name="Rectangle 22"/>
            <p:cNvSpPr>
              <a:spLocks noChangeArrowheads="1"/>
            </p:cNvSpPr>
            <p:nvPr/>
          </p:nvSpPr>
          <p:spPr bwMode="auto">
            <a:xfrm>
              <a:off x="3606" y="3845"/>
              <a:ext cx="22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a:p>
          </p:txBody>
        </p:sp>
        <p:sp>
          <p:nvSpPr>
            <p:cNvPr id="24" name="Rectangle 23"/>
            <p:cNvSpPr>
              <a:spLocks noChangeArrowheads="1"/>
            </p:cNvSpPr>
            <p:nvPr/>
          </p:nvSpPr>
          <p:spPr bwMode="auto">
            <a:xfrm>
              <a:off x="3379" y="384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a:p>
          </p:txBody>
        </p:sp>
        <p:sp>
          <p:nvSpPr>
            <p:cNvPr id="25" name="Rectangle 24"/>
            <p:cNvSpPr>
              <a:spLocks noChangeArrowheads="1"/>
            </p:cNvSpPr>
            <p:nvPr/>
          </p:nvSpPr>
          <p:spPr bwMode="auto">
            <a:xfrm>
              <a:off x="4059" y="361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26" name="Rectangle 25"/>
            <p:cNvSpPr>
              <a:spLocks noChangeArrowheads="1"/>
            </p:cNvSpPr>
            <p:nvPr/>
          </p:nvSpPr>
          <p:spPr bwMode="auto">
            <a:xfrm>
              <a:off x="3832" y="361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27" name="Rectangle 26"/>
            <p:cNvSpPr>
              <a:spLocks noChangeArrowheads="1"/>
            </p:cNvSpPr>
            <p:nvPr/>
          </p:nvSpPr>
          <p:spPr bwMode="auto">
            <a:xfrm>
              <a:off x="3606" y="3615"/>
              <a:ext cx="22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28" name="Rectangle 27"/>
            <p:cNvSpPr>
              <a:spLocks noChangeArrowheads="1"/>
            </p:cNvSpPr>
            <p:nvPr/>
          </p:nvSpPr>
          <p:spPr bwMode="auto">
            <a:xfrm>
              <a:off x="3379" y="361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29" name="Rectangle 28"/>
            <p:cNvSpPr>
              <a:spLocks noChangeArrowheads="1"/>
            </p:cNvSpPr>
            <p:nvPr/>
          </p:nvSpPr>
          <p:spPr bwMode="auto">
            <a:xfrm>
              <a:off x="4059" y="338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a:p>
          </p:txBody>
        </p:sp>
        <p:sp>
          <p:nvSpPr>
            <p:cNvPr id="30" name="Rectangle 29"/>
            <p:cNvSpPr>
              <a:spLocks noChangeArrowheads="1"/>
            </p:cNvSpPr>
            <p:nvPr/>
          </p:nvSpPr>
          <p:spPr bwMode="auto">
            <a:xfrm>
              <a:off x="3832" y="338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31" name="Rectangle 30"/>
            <p:cNvSpPr>
              <a:spLocks noChangeArrowheads="1"/>
            </p:cNvSpPr>
            <p:nvPr/>
          </p:nvSpPr>
          <p:spPr bwMode="auto">
            <a:xfrm>
              <a:off x="3606" y="3385"/>
              <a:ext cx="22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a:p>
          </p:txBody>
        </p:sp>
        <p:sp>
          <p:nvSpPr>
            <p:cNvPr id="32" name="Rectangle 31"/>
            <p:cNvSpPr>
              <a:spLocks noChangeArrowheads="1"/>
            </p:cNvSpPr>
            <p:nvPr/>
          </p:nvSpPr>
          <p:spPr bwMode="auto">
            <a:xfrm>
              <a:off x="3379" y="338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a:p>
          </p:txBody>
        </p:sp>
        <p:sp>
          <p:nvSpPr>
            <p:cNvPr id="33" name="Rectangle 32"/>
            <p:cNvSpPr>
              <a:spLocks noChangeArrowheads="1"/>
            </p:cNvSpPr>
            <p:nvPr/>
          </p:nvSpPr>
          <p:spPr bwMode="auto">
            <a:xfrm>
              <a:off x="4059" y="315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34" name="Rectangle 33"/>
            <p:cNvSpPr>
              <a:spLocks noChangeArrowheads="1"/>
            </p:cNvSpPr>
            <p:nvPr/>
          </p:nvSpPr>
          <p:spPr bwMode="auto">
            <a:xfrm>
              <a:off x="3832" y="315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35" name="Rectangle 34"/>
            <p:cNvSpPr>
              <a:spLocks noChangeArrowheads="1"/>
            </p:cNvSpPr>
            <p:nvPr/>
          </p:nvSpPr>
          <p:spPr bwMode="auto">
            <a:xfrm>
              <a:off x="3606" y="3155"/>
              <a:ext cx="22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a:p>
          </p:txBody>
        </p:sp>
        <p:sp>
          <p:nvSpPr>
            <p:cNvPr id="36" name="Rectangle 35"/>
            <p:cNvSpPr>
              <a:spLocks noChangeArrowheads="1"/>
            </p:cNvSpPr>
            <p:nvPr/>
          </p:nvSpPr>
          <p:spPr bwMode="auto">
            <a:xfrm>
              <a:off x="3379" y="3155"/>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a:p>
          </p:txBody>
        </p:sp>
        <p:sp>
          <p:nvSpPr>
            <p:cNvPr id="37" name="Line 36"/>
            <p:cNvSpPr>
              <a:spLocks noChangeShapeType="1"/>
            </p:cNvSpPr>
            <p:nvPr/>
          </p:nvSpPr>
          <p:spPr bwMode="auto">
            <a:xfrm>
              <a:off x="3379" y="3155"/>
              <a:ext cx="907"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a:off x="3379" y="3385"/>
              <a:ext cx="90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Line 38"/>
            <p:cNvSpPr>
              <a:spLocks noChangeShapeType="1"/>
            </p:cNvSpPr>
            <p:nvPr/>
          </p:nvSpPr>
          <p:spPr bwMode="auto">
            <a:xfrm>
              <a:off x="3379" y="3615"/>
              <a:ext cx="90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 name="Line 39"/>
            <p:cNvSpPr>
              <a:spLocks noChangeShapeType="1"/>
            </p:cNvSpPr>
            <p:nvPr/>
          </p:nvSpPr>
          <p:spPr bwMode="auto">
            <a:xfrm>
              <a:off x="3379" y="3845"/>
              <a:ext cx="90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40"/>
            <p:cNvSpPr>
              <a:spLocks noChangeShapeType="1"/>
            </p:cNvSpPr>
            <p:nvPr/>
          </p:nvSpPr>
          <p:spPr bwMode="auto">
            <a:xfrm>
              <a:off x="3379" y="4075"/>
              <a:ext cx="907"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Line 41"/>
            <p:cNvSpPr>
              <a:spLocks noChangeShapeType="1"/>
            </p:cNvSpPr>
            <p:nvPr/>
          </p:nvSpPr>
          <p:spPr bwMode="auto">
            <a:xfrm>
              <a:off x="3379" y="3155"/>
              <a:ext cx="0" cy="92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Line 42"/>
            <p:cNvSpPr>
              <a:spLocks noChangeShapeType="1"/>
            </p:cNvSpPr>
            <p:nvPr/>
          </p:nvSpPr>
          <p:spPr bwMode="auto">
            <a:xfrm>
              <a:off x="3606" y="3155"/>
              <a:ext cx="0" cy="92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43"/>
            <p:cNvSpPr>
              <a:spLocks noChangeShapeType="1"/>
            </p:cNvSpPr>
            <p:nvPr/>
          </p:nvSpPr>
          <p:spPr bwMode="auto">
            <a:xfrm>
              <a:off x="3832" y="3155"/>
              <a:ext cx="0" cy="92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Line 44"/>
            <p:cNvSpPr>
              <a:spLocks noChangeShapeType="1"/>
            </p:cNvSpPr>
            <p:nvPr/>
          </p:nvSpPr>
          <p:spPr bwMode="auto">
            <a:xfrm>
              <a:off x="4059" y="3155"/>
              <a:ext cx="0" cy="92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Line 45"/>
            <p:cNvSpPr>
              <a:spLocks noChangeShapeType="1"/>
            </p:cNvSpPr>
            <p:nvPr/>
          </p:nvSpPr>
          <p:spPr bwMode="auto">
            <a:xfrm>
              <a:off x="4286" y="3155"/>
              <a:ext cx="0" cy="92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Line 46"/>
            <p:cNvSpPr>
              <a:spLocks noChangeShapeType="1"/>
            </p:cNvSpPr>
            <p:nvPr/>
          </p:nvSpPr>
          <p:spPr bwMode="auto">
            <a:xfrm>
              <a:off x="3061" y="2928"/>
              <a:ext cx="318"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 name="Text Box 47"/>
            <p:cNvSpPr txBox="1">
              <a:spLocks noChangeArrowheads="1"/>
            </p:cNvSpPr>
            <p:nvPr/>
          </p:nvSpPr>
          <p:spPr bwMode="auto">
            <a:xfrm>
              <a:off x="3152" y="3200"/>
              <a:ext cx="2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49" name="Text Box 48"/>
            <p:cNvSpPr txBox="1">
              <a:spLocks noChangeArrowheads="1"/>
            </p:cNvSpPr>
            <p:nvPr/>
          </p:nvSpPr>
          <p:spPr bwMode="auto">
            <a:xfrm>
              <a:off x="3152" y="3427"/>
              <a:ext cx="2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a:t>01</a:t>
              </a:r>
            </a:p>
          </p:txBody>
        </p:sp>
        <p:sp>
          <p:nvSpPr>
            <p:cNvPr id="50" name="Text Box 49"/>
            <p:cNvSpPr txBox="1">
              <a:spLocks noChangeArrowheads="1"/>
            </p:cNvSpPr>
            <p:nvPr/>
          </p:nvSpPr>
          <p:spPr bwMode="auto">
            <a:xfrm>
              <a:off x="3152" y="3881"/>
              <a:ext cx="2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51" name="Text Box 50"/>
            <p:cNvSpPr txBox="1">
              <a:spLocks noChangeArrowheads="1"/>
            </p:cNvSpPr>
            <p:nvPr/>
          </p:nvSpPr>
          <p:spPr bwMode="auto">
            <a:xfrm>
              <a:off x="3152" y="3654"/>
              <a:ext cx="2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52" name="Text Box 51"/>
            <p:cNvSpPr txBox="1">
              <a:spLocks noChangeArrowheads="1"/>
            </p:cNvSpPr>
            <p:nvPr/>
          </p:nvSpPr>
          <p:spPr bwMode="auto">
            <a:xfrm flipH="1">
              <a:off x="3379" y="2974"/>
              <a:ext cx="2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53" name="Text Box 52"/>
            <p:cNvSpPr txBox="1">
              <a:spLocks noChangeArrowheads="1"/>
            </p:cNvSpPr>
            <p:nvPr/>
          </p:nvSpPr>
          <p:spPr bwMode="auto">
            <a:xfrm flipH="1">
              <a:off x="3651" y="2974"/>
              <a:ext cx="2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54" name="Text Box 53"/>
            <p:cNvSpPr txBox="1">
              <a:spLocks noChangeArrowheads="1"/>
            </p:cNvSpPr>
            <p:nvPr/>
          </p:nvSpPr>
          <p:spPr bwMode="auto">
            <a:xfrm flipH="1">
              <a:off x="4105" y="2974"/>
              <a:ext cx="2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55" name="Text Box 54"/>
            <p:cNvSpPr txBox="1">
              <a:spLocks noChangeArrowheads="1"/>
            </p:cNvSpPr>
            <p:nvPr/>
          </p:nvSpPr>
          <p:spPr bwMode="auto">
            <a:xfrm flipH="1">
              <a:off x="3878" y="2974"/>
              <a:ext cx="2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56" name="Text Box 55"/>
            <p:cNvSpPr txBox="1">
              <a:spLocks noChangeArrowheads="1"/>
            </p:cNvSpPr>
            <p:nvPr/>
          </p:nvSpPr>
          <p:spPr bwMode="auto">
            <a:xfrm>
              <a:off x="2926" y="3020"/>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AB</a:t>
              </a:r>
            </a:p>
          </p:txBody>
        </p:sp>
        <p:sp>
          <p:nvSpPr>
            <p:cNvPr id="57" name="Text Box 56"/>
            <p:cNvSpPr txBox="1">
              <a:spLocks noChangeArrowheads="1"/>
            </p:cNvSpPr>
            <p:nvPr/>
          </p:nvSpPr>
          <p:spPr bwMode="auto">
            <a:xfrm>
              <a:off x="3152" y="2838"/>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CD</a:t>
              </a:r>
              <a:endParaRPr lang="en-US" altLang="zh-CN" sz="1800" baseline="-25000"/>
            </a:p>
          </p:txBody>
        </p:sp>
      </p:grpSp>
      <p:cxnSp>
        <p:nvCxnSpPr>
          <p:cNvPr id="5" name="直接连接符 4"/>
          <p:cNvCxnSpPr/>
          <p:nvPr/>
        </p:nvCxnSpPr>
        <p:spPr>
          <a:xfrm>
            <a:off x="2051720" y="1628800"/>
            <a:ext cx="1440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2555776" y="1628800"/>
            <a:ext cx="1440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2915816" y="1628800"/>
            <a:ext cx="1440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95288" y="476250"/>
            <a:ext cx="84978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a:t>3</a:t>
            </a:r>
            <a:r>
              <a:rPr lang="zh-CN" altLang="en-US" sz="2400" dirty="0"/>
              <a:t>、静态测试验证真值表</a:t>
            </a:r>
            <a:r>
              <a:rPr lang="zh-CN" altLang="en-US" sz="2400" dirty="0" smtClean="0"/>
              <a:t>。（模拟开关设置输入，</a:t>
            </a:r>
            <a:r>
              <a:rPr lang="en-US" altLang="zh-CN" sz="2400" dirty="0" smtClean="0"/>
              <a:t>0-1</a:t>
            </a:r>
            <a:r>
              <a:rPr lang="zh-CN" altLang="en-US" sz="2400" dirty="0" smtClean="0"/>
              <a:t>显示器检查输出是否符合真值表）</a:t>
            </a:r>
            <a:endParaRPr lang="zh-CN" altLang="en-US" sz="2400" dirty="0"/>
          </a:p>
          <a:p>
            <a:pPr eaLnBrk="1" hangingPunct="1">
              <a:spcBef>
                <a:spcPct val="50000"/>
              </a:spcBef>
              <a:buFontTx/>
              <a:buNone/>
            </a:pPr>
            <a:r>
              <a:rPr lang="en-US" altLang="zh-CN" sz="2400" dirty="0"/>
              <a:t>4</a:t>
            </a:r>
            <a:r>
              <a:rPr lang="zh-CN" altLang="en-US" sz="2400" dirty="0" smtClean="0"/>
              <a:t>、设置</a:t>
            </a:r>
            <a:r>
              <a:rPr lang="en-US" altLang="zh-CN" sz="2400" dirty="0" smtClean="0"/>
              <a:t>B=C=D=1</a:t>
            </a:r>
            <a:r>
              <a:rPr lang="zh-CN" altLang="en-US" sz="2400" dirty="0" smtClean="0"/>
              <a:t>观测</a:t>
            </a:r>
            <a:r>
              <a:rPr lang="en-US" altLang="zh-CN" sz="2400" dirty="0"/>
              <a:t>A</a:t>
            </a:r>
            <a:r>
              <a:rPr lang="zh-CN" altLang="en-US" sz="2400" dirty="0"/>
              <a:t>的险象。</a:t>
            </a:r>
          </a:p>
        </p:txBody>
      </p:sp>
      <p:sp>
        <p:nvSpPr>
          <p:cNvPr id="41987" name="Line 3"/>
          <p:cNvSpPr>
            <a:spLocks noChangeShapeType="1"/>
          </p:cNvSpPr>
          <p:nvPr/>
        </p:nvSpPr>
        <p:spPr bwMode="auto">
          <a:xfrm>
            <a:off x="1331913" y="1916113"/>
            <a:ext cx="863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88" name="Line 4"/>
          <p:cNvSpPr>
            <a:spLocks noChangeShapeType="1"/>
          </p:cNvSpPr>
          <p:nvPr/>
        </p:nvSpPr>
        <p:spPr bwMode="auto">
          <a:xfrm>
            <a:off x="2411413" y="1916113"/>
            <a:ext cx="12239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89" name="Line 5"/>
          <p:cNvSpPr>
            <a:spLocks noChangeShapeType="1"/>
          </p:cNvSpPr>
          <p:nvPr/>
        </p:nvSpPr>
        <p:spPr bwMode="auto">
          <a:xfrm>
            <a:off x="3851275" y="1916113"/>
            <a:ext cx="10810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90" name="Line 6"/>
          <p:cNvSpPr>
            <a:spLocks noChangeShapeType="1"/>
          </p:cNvSpPr>
          <p:nvPr/>
        </p:nvSpPr>
        <p:spPr bwMode="auto">
          <a:xfrm>
            <a:off x="5148263" y="1916113"/>
            <a:ext cx="12239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91" name="Line 7"/>
          <p:cNvSpPr>
            <a:spLocks noChangeShapeType="1"/>
          </p:cNvSpPr>
          <p:nvPr/>
        </p:nvSpPr>
        <p:spPr bwMode="auto">
          <a:xfrm>
            <a:off x="2195513" y="1916113"/>
            <a:ext cx="73025" cy="7921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92" name="Line 8"/>
          <p:cNvSpPr>
            <a:spLocks noChangeShapeType="1"/>
          </p:cNvSpPr>
          <p:nvPr/>
        </p:nvSpPr>
        <p:spPr bwMode="auto">
          <a:xfrm flipV="1">
            <a:off x="2268538" y="1916113"/>
            <a:ext cx="142875" cy="7921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93" name="Line 9"/>
          <p:cNvSpPr>
            <a:spLocks noChangeShapeType="1"/>
          </p:cNvSpPr>
          <p:nvPr/>
        </p:nvSpPr>
        <p:spPr bwMode="auto">
          <a:xfrm>
            <a:off x="3635375" y="1916113"/>
            <a:ext cx="73025" cy="7921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94" name="Line 10"/>
          <p:cNvSpPr>
            <a:spLocks noChangeShapeType="1"/>
          </p:cNvSpPr>
          <p:nvPr/>
        </p:nvSpPr>
        <p:spPr bwMode="auto">
          <a:xfrm flipV="1">
            <a:off x="3708400" y="1916113"/>
            <a:ext cx="142875" cy="7921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95" name="Line 11"/>
          <p:cNvSpPr>
            <a:spLocks noChangeShapeType="1"/>
          </p:cNvSpPr>
          <p:nvPr/>
        </p:nvSpPr>
        <p:spPr bwMode="auto">
          <a:xfrm>
            <a:off x="4932363" y="1916113"/>
            <a:ext cx="73025" cy="7921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96" name="Line 12"/>
          <p:cNvSpPr>
            <a:spLocks noChangeShapeType="1"/>
          </p:cNvSpPr>
          <p:nvPr/>
        </p:nvSpPr>
        <p:spPr bwMode="auto">
          <a:xfrm flipV="1">
            <a:off x="5005388" y="1916113"/>
            <a:ext cx="142875" cy="7921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97" name="Line 13"/>
          <p:cNvSpPr>
            <a:spLocks noChangeShapeType="1"/>
          </p:cNvSpPr>
          <p:nvPr/>
        </p:nvSpPr>
        <p:spPr bwMode="auto">
          <a:xfrm>
            <a:off x="1331913" y="2276475"/>
            <a:ext cx="8636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8" name="Line 14"/>
          <p:cNvSpPr>
            <a:spLocks noChangeShapeType="1"/>
          </p:cNvSpPr>
          <p:nvPr/>
        </p:nvSpPr>
        <p:spPr bwMode="auto">
          <a:xfrm>
            <a:off x="2195513" y="2276475"/>
            <a:ext cx="1444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99" name="Line 15"/>
          <p:cNvSpPr>
            <a:spLocks noChangeShapeType="1"/>
          </p:cNvSpPr>
          <p:nvPr/>
        </p:nvSpPr>
        <p:spPr bwMode="auto">
          <a:xfrm flipH="1">
            <a:off x="2339975" y="2276475"/>
            <a:ext cx="360363"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0" name="AutoShape 16"/>
          <p:cNvSpPr/>
          <p:nvPr/>
        </p:nvSpPr>
        <p:spPr bwMode="auto">
          <a:xfrm>
            <a:off x="0" y="2997200"/>
            <a:ext cx="1547813" cy="609600"/>
          </a:xfrm>
          <a:prstGeom prst="borderCallout1">
            <a:avLst>
              <a:gd name="adj1" fmla="val 18750"/>
              <a:gd name="adj2" fmla="val 104921"/>
              <a:gd name="adj3" fmla="val -116667"/>
              <a:gd name="adj4" fmla="val 147486"/>
            </a:avLst>
          </a:prstGeom>
          <a:solidFill>
            <a:schemeClr val="accent1"/>
          </a:solidFill>
          <a:ln w="9525">
            <a:solidFill>
              <a:schemeClr val="tx1"/>
            </a:solidFill>
            <a:miter lim="800000"/>
            <a:tailEnd type="stealth" w="med" len="lg"/>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t>中值宽度</a:t>
            </a:r>
          </a:p>
        </p:txBody>
      </p:sp>
      <p:sp>
        <p:nvSpPr>
          <p:cNvPr id="42001" name="Line 17"/>
          <p:cNvSpPr>
            <a:spLocks noChangeShapeType="1"/>
          </p:cNvSpPr>
          <p:nvPr/>
        </p:nvSpPr>
        <p:spPr bwMode="auto">
          <a:xfrm>
            <a:off x="3203575" y="2276475"/>
            <a:ext cx="431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2" name="Line 18"/>
          <p:cNvSpPr>
            <a:spLocks noChangeShapeType="1"/>
          </p:cNvSpPr>
          <p:nvPr/>
        </p:nvSpPr>
        <p:spPr bwMode="auto">
          <a:xfrm>
            <a:off x="3635375" y="2276475"/>
            <a:ext cx="1444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3" name="Line 19"/>
          <p:cNvSpPr>
            <a:spLocks noChangeShapeType="1"/>
          </p:cNvSpPr>
          <p:nvPr/>
        </p:nvSpPr>
        <p:spPr bwMode="auto">
          <a:xfrm flipH="1">
            <a:off x="3779838" y="2276475"/>
            <a:ext cx="36036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4" name="Line 20"/>
          <p:cNvSpPr>
            <a:spLocks noChangeShapeType="1"/>
          </p:cNvSpPr>
          <p:nvPr/>
        </p:nvSpPr>
        <p:spPr bwMode="auto">
          <a:xfrm>
            <a:off x="5003800" y="2708275"/>
            <a:ext cx="1223963" cy="0"/>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42005" name="Line 21"/>
          <p:cNvSpPr>
            <a:spLocks noChangeShapeType="1"/>
          </p:cNvSpPr>
          <p:nvPr/>
        </p:nvSpPr>
        <p:spPr bwMode="auto">
          <a:xfrm>
            <a:off x="5724525" y="1916113"/>
            <a:ext cx="0" cy="792162"/>
          </a:xfrm>
          <a:prstGeom prst="line">
            <a:avLst/>
          </a:prstGeom>
          <a:noFill/>
          <a:ln w="9525">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2006" name="AutoShape 22"/>
          <p:cNvSpPr/>
          <p:nvPr/>
        </p:nvSpPr>
        <p:spPr bwMode="auto">
          <a:xfrm>
            <a:off x="6948488" y="3068638"/>
            <a:ext cx="1743075" cy="609600"/>
          </a:xfrm>
          <a:prstGeom prst="borderCallout1">
            <a:avLst>
              <a:gd name="adj1" fmla="val 18750"/>
              <a:gd name="adj2" fmla="val -4370"/>
              <a:gd name="adj3" fmla="val -122134"/>
              <a:gd name="adj4" fmla="val -68398"/>
            </a:avLst>
          </a:prstGeom>
          <a:solidFill>
            <a:schemeClr val="accent1"/>
          </a:solidFill>
          <a:ln w="9525">
            <a:solidFill>
              <a:schemeClr val="tx1"/>
            </a:solidFill>
            <a:miter lim="800000"/>
            <a:tailEnd type="stealth" w="med" len="lg"/>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t>毛刺幅度</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250825" y="188913"/>
            <a:ext cx="82089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5</a:t>
            </a:r>
            <a:r>
              <a:rPr lang="zh-CN" altLang="en-US" sz="2400"/>
              <a:t>、</a:t>
            </a:r>
            <a:r>
              <a:rPr lang="en-US" altLang="zh-CN" sz="2400"/>
              <a:t>6</a:t>
            </a:r>
            <a:r>
              <a:rPr lang="zh-CN" altLang="en-US" sz="2400"/>
              <a:t>、判断险象是否影响下一级电路的正常工作，应看毛刺的幅度大小。</a:t>
            </a:r>
          </a:p>
        </p:txBody>
      </p:sp>
      <p:grpSp>
        <p:nvGrpSpPr>
          <p:cNvPr id="2" name="Group 3"/>
          <p:cNvGrpSpPr/>
          <p:nvPr/>
        </p:nvGrpSpPr>
        <p:grpSpPr bwMode="auto">
          <a:xfrm>
            <a:off x="684213" y="1484313"/>
            <a:ext cx="6048375" cy="1590675"/>
            <a:chOff x="431" y="1254"/>
            <a:chExt cx="3810" cy="1002"/>
          </a:xfrm>
        </p:grpSpPr>
        <p:grpSp>
          <p:nvGrpSpPr>
            <p:cNvPr id="3" name="Group 4"/>
            <p:cNvGrpSpPr/>
            <p:nvPr/>
          </p:nvGrpSpPr>
          <p:grpSpPr bwMode="auto">
            <a:xfrm>
              <a:off x="431" y="1254"/>
              <a:ext cx="1134" cy="237"/>
              <a:chOff x="431" y="845"/>
              <a:chExt cx="1134" cy="237"/>
            </a:xfrm>
          </p:grpSpPr>
          <p:sp>
            <p:nvSpPr>
              <p:cNvPr id="43040" name="Text Box 5"/>
              <p:cNvSpPr txBox="1">
                <a:spLocks noChangeArrowheads="1"/>
              </p:cNvSpPr>
              <p:nvPr/>
            </p:nvSpPr>
            <p:spPr bwMode="auto">
              <a:xfrm>
                <a:off x="1020" y="845"/>
                <a:ext cx="227" cy="237"/>
              </a:xfrm>
              <a:prstGeom prst="rect">
                <a:avLst/>
              </a:prstGeom>
              <a:solidFill>
                <a:schemeClr val="bg1"/>
              </a:solidFill>
              <a:ln w="9525">
                <a:solidFill>
                  <a:schemeClr val="tx1"/>
                </a:solid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a:t>
                </a:r>
              </a:p>
            </p:txBody>
          </p:sp>
          <p:sp>
            <p:nvSpPr>
              <p:cNvPr id="43041" name="Line 6"/>
              <p:cNvSpPr>
                <a:spLocks noChangeShapeType="1"/>
              </p:cNvSpPr>
              <p:nvPr/>
            </p:nvSpPr>
            <p:spPr bwMode="auto">
              <a:xfrm>
                <a:off x="703" y="935"/>
                <a:ext cx="31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42" name="Line 7"/>
              <p:cNvSpPr>
                <a:spLocks noChangeShapeType="1"/>
              </p:cNvSpPr>
              <p:nvPr/>
            </p:nvSpPr>
            <p:spPr bwMode="auto">
              <a:xfrm>
                <a:off x="1293" y="935"/>
                <a:ext cx="2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43" name="Oval 8"/>
              <p:cNvSpPr>
                <a:spLocks noChangeArrowheads="1"/>
              </p:cNvSpPr>
              <p:nvPr/>
            </p:nvSpPr>
            <p:spPr bwMode="auto">
              <a:xfrm>
                <a:off x="1247" y="890"/>
                <a:ext cx="91" cy="91"/>
              </a:xfrm>
              <a:prstGeom prst="ellipse">
                <a:avLst/>
              </a:prstGeom>
              <a:solidFill>
                <a:schemeClr val="bg1"/>
              </a:solidFill>
              <a:ln w="9525">
                <a:solidFill>
                  <a:schemeClr val="tx1"/>
                </a:solidFill>
                <a:rou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44" name="Text Box 9"/>
              <p:cNvSpPr txBox="1">
                <a:spLocks noChangeArrowheads="1"/>
              </p:cNvSpPr>
              <p:nvPr/>
            </p:nvSpPr>
            <p:spPr bwMode="auto">
              <a:xfrm>
                <a:off x="431" y="845"/>
                <a:ext cx="227"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F</a:t>
                </a:r>
              </a:p>
            </p:txBody>
          </p:sp>
        </p:grpSp>
        <p:sp>
          <p:nvSpPr>
            <p:cNvPr id="43025" name="Line 10"/>
            <p:cNvSpPr>
              <a:spLocks noChangeShapeType="1"/>
            </p:cNvSpPr>
            <p:nvPr/>
          </p:nvSpPr>
          <p:spPr bwMode="auto">
            <a:xfrm>
              <a:off x="2744" y="1299"/>
              <a:ext cx="113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6" name="Line 11"/>
            <p:cNvSpPr>
              <a:spLocks noChangeShapeType="1"/>
            </p:cNvSpPr>
            <p:nvPr/>
          </p:nvSpPr>
          <p:spPr bwMode="auto">
            <a:xfrm>
              <a:off x="3288" y="1299"/>
              <a:ext cx="0" cy="1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7" name="Line 12"/>
            <p:cNvSpPr>
              <a:spLocks noChangeShapeType="1"/>
            </p:cNvSpPr>
            <p:nvPr/>
          </p:nvSpPr>
          <p:spPr bwMode="auto">
            <a:xfrm>
              <a:off x="3198" y="1481"/>
              <a:ext cx="18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8" name="Line 13"/>
            <p:cNvSpPr>
              <a:spLocks noChangeShapeType="1"/>
            </p:cNvSpPr>
            <p:nvPr/>
          </p:nvSpPr>
          <p:spPr bwMode="auto">
            <a:xfrm>
              <a:off x="3198" y="1571"/>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9" name="Line 14"/>
            <p:cNvSpPr>
              <a:spLocks noChangeShapeType="1"/>
            </p:cNvSpPr>
            <p:nvPr/>
          </p:nvSpPr>
          <p:spPr bwMode="auto">
            <a:xfrm>
              <a:off x="3288" y="1571"/>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30" name="Line 15"/>
            <p:cNvSpPr>
              <a:spLocks noChangeShapeType="1"/>
            </p:cNvSpPr>
            <p:nvPr/>
          </p:nvSpPr>
          <p:spPr bwMode="auto">
            <a:xfrm>
              <a:off x="3152" y="1798"/>
              <a:ext cx="22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31" name="Line 16"/>
            <p:cNvSpPr>
              <a:spLocks noChangeShapeType="1"/>
            </p:cNvSpPr>
            <p:nvPr/>
          </p:nvSpPr>
          <p:spPr bwMode="auto">
            <a:xfrm>
              <a:off x="3288" y="1798"/>
              <a:ext cx="1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32" name="Line 17"/>
            <p:cNvSpPr>
              <a:spLocks noChangeShapeType="1"/>
            </p:cNvSpPr>
            <p:nvPr/>
          </p:nvSpPr>
          <p:spPr bwMode="auto">
            <a:xfrm>
              <a:off x="3197" y="1844"/>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33" name="Line 18"/>
            <p:cNvSpPr>
              <a:spLocks noChangeShapeType="1"/>
            </p:cNvSpPr>
            <p:nvPr/>
          </p:nvSpPr>
          <p:spPr bwMode="auto">
            <a:xfrm>
              <a:off x="3243" y="1889"/>
              <a:ext cx="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34" name="Text Box 19"/>
            <p:cNvSpPr txBox="1">
              <a:spLocks noChangeArrowheads="1"/>
            </p:cNvSpPr>
            <p:nvPr/>
          </p:nvSpPr>
          <p:spPr bwMode="auto">
            <a:xfrm>
              <a:off x="3425" y="1435"/>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a:t>
              </a:r>
            </a:p>
          </p:txBody>
        </p:sp>
        <p:sp>
          <p:nvSpPr>
            <p:cNvPr id="43035" name="Text Box 20"/>
            <p:cNvSpPr txBox="1">
              <a:spLocks noChangeArrowheads="1"/>
            </p:cNvSpPr>
            <p:nvPr/>
          </p:nvSpPr>
          <p:spPr bwMode="auto">
            <a:xfrm>
              <a:off x="2426" y="1254"/>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F</a:t>
              </a:r>
            </a:p>
          </p:txBody>
        </p:sp>
        <p:sp>
          <p:nvSpPr>
            <p:cNvPr id="43036" name="Text Box 21"/>
            <p:cNvSpPr txBox="1">
              <a:spLocks noChangeArrowheads="1"/>
            </p:cNvSpPr>
            <p:nvPr/>
          </p:nvSpPr>
          <p:spPr bwMode="auto">
            <a:xfrm>
              <a:off x="3923" y="1299"/>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F’</a:t>
              </a:r>
            </a:p>
          </p:txBody>
        </p:sp>
        <p:sp>
          <p:nvSpPr>
            <p:cNvPr id="43037" name="Text Box 22"/>
            <p:cNvSpPr txBox="1">
              <a:spLocks noChangeArrowheads="1"/>
            </p:cNvSpPr>
            <p:nvPr/>
          </p:nvSpPr>
          <p:spPr bwMode="auto">
            <a:xfrm>
              <a:off x="1610" y="1344"/>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F’</a:t>
              </a:r>
            </a:p>
          </p:txBody>
        </p:sp>
        <p:sp>
          <p:nvSpPr>
            <p:cNvPr id="43038" name="Text Box 23"/>
            <p:cNvSpPr txBox="1">
              <a:spLocks noChangeArrowheads="1"/>
            </p:cNvSpPr>
            <p:nvPr/>
          </p:nvSpPr>
          <p:spPr bwMode="auto">
            <a:xfrm>
              <a:off x="793" y="1798"/>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a:t>
              </a:r>
              <a:r>
                <a:rPr lang="en-US" altLang="zh-CN" sz="1800"/>
                <a:t>5</a:t>
              </a:r>
              <a:r>
                <a:rPr lang="zh-CN" altLang="en-US" sz="1800"/>
                <a:t>）</a:t>
              </a:r>
            </a:p>
          </p:txBody>
        </p:sp>
        <p:sp>
          <p:nvSpPr>
            <p:cNvPr id="43039" name="Text Box 24"/>
            <p:cNvSpPr txBox="1">
              <a:spLocks noChangeArrowheads="1"/>
            </p:cNvSpPr>
            <p:nvPr/>
          </p:nvSpPr>
          <p:spPr bwMode="auto">
            <a:xfrm>
              <a:off x="3016" y="2025"/>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a:t>
              </a:r>
              <a:r>
                <a:rPr lang="en-US" altLang="zh-CN" sz="1800"/>
                <a:t>6</a:t>
              </a:r>
              <a:r>
                <a:rPr lang="zh-CN" altLang="en-US" sz="1800"/>
                <a:t>）</a:t>
              </a:r>
            </a:p>
          </p:txBody>
        </p:sp>
      </p:grpSp>
      <p:sp>
        <p:nvSpPr>
          <p:cNvPr id="43012" name="Text Box 25"/>
          <p:cNvSpPr txBox="1">
            <a:spLocks noChangeArrowheads="1"/>
          </p:cNvSpPr>
          <p:nvPr/>
        </p:nvSpPr>
        <p:spPr bwMode="auto">
          <a:xfrm>
            <a:off x="250825" y="3068638"/>
            <a:ext cx="74895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a:t>7</a:t>
            </a:r>
            <a:r>
              <a:rPr lang="zh-CN" altLang="en-US" sz="2400" dirty="0"/>
              <a:t>、同内容</a:t>
            </a:r>
            <a:r>
              <a:rPr lang="en-US" altLang="zh-CN" sz="2400" dirty="0"/>
              <a:t>4</a:t>
            </a:r>
          </a:p>
          <a:p>
            <a:pPr eaLnBrk="1" hangingPunct="1">
              <a:spcBef>
                <a:spcPct val="50000"/>
              </a:spcBef>
              <a:buFontTx/>
              <a:buNone/>
            </a:pPr>
            <a:r>
              <a:rPr lang="en-US" altLang="zh-CN" sz="2400" dirty="0"/>
              <a:t>8</a:t>
            </a:r>
            <a:r>
              <a:rPr lang="zh-CN" altLang="en-US" sz="2400" dirty="0" smtClean="0"/>
              <a:t>、使用</a:t>
            </a:r>
            <a:r>
              <a:rPr lang="zh-CN" altLang="en-US" sz="2400" dirty="0"/>
              <a:t>公式 </a:t>
            </a:r>
            <a:r>
              <a:rPr lang="en-US" altLang="zh-CN" sz="2400" dirty="0" smtClean="0"/>
              <a:t>AB+AC+BC=AB+AC   </a:t>
            </a:r>
            <a:r>
              <a:rPr lang="zh-CN" altLang="en-US" sz="2400" dirty="0" smtClean="0"/>
              <a:t>添加冗余项</a:t>
            </a:r>
            <a:endParaRPr lang="en-US" altLang="zh-CN" sz="2400" dirty="0"/>
          </a:p>
        </p:txBody>
      </p:sp>
      <p:sp>
        <p:nvSpPr>
          <p:cNvPr id="43013" name="Line 26"/>
          <p:cNvSpPr>
            <a:spLocks noChangeShapeType="1"/>
          </p:cNvSpPr>
          <p:nvPr/>
        </p:nvSpPr>
        <p:spPr bwMode="auto">
          <a:xfrm>
            <a:off x="2700338" y="364490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14" name="Line 27"/>
          <p:cNvSpPr>
            <a:spLocks noChangeShapeType="1"/>
          </p:cNvSpPr>
          <p:nvPr/>
        </p:nvSpPr>
        <p:spPr bwMode="auto">
          <a:xfrm>
            <a:off x="4500563" y="364490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15" name="Text Box 28"/>
          <p:cNvSpPr txBox="1">
            <a:spLocks noChangeArrowheads="1"/>
          </p:cNvSpPr>
          <p:nvPr/>
        </p:nvSpPr>
        <p:spPr bwMode="auto">
          <a:xfrm>
            <a:off x="539750" y="4149725"/>
            <a:ext cx="467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本实验中</a:t>
            </a:r>
          </a:p>
        </p:txBody>
      </p:sp>
      <p:sp>
        <p:nvSpPr>
          <p:cNvPr id="43016" name="Text Box 29"/>
          <p:cNvSpPr txBox="1">
            <a:spLocks noChangeArrowheads="1"/>
          </p:cNvSpPr>
          <p:nvPr/>
        </p:nvSpPr>
        <p:spPr bwMode="auto">
          <a:xfrm>
            <a:off x="611188" y="4941888"/>
            <a:ext cx="69135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smtClean="0"/>
              <a:t>F=AB+BCD+ACD=AB+BCD+ACD+BCD</a:t>
            </a:r>
          </a:p>
          <a:p>
            <a:pPr eaLnBrk="1" hangingPunct="1">
              <a:spcBef>
                <a:spcPct val="50000"/>
              </a:spcBef>
              <a:buFontTx/>
              <a:buNone/>
            </a:pPr>
            <a:r>
              <a:rPr lang="en-US" altLang="zh-CN" sz="2400" dirty="0" smtClean="0"/>
              <a:t>   </a:t>
            </a:r>
            <a:endParaRPr lang="en-US" altLang="zh-CN" sz="2400" dirty="0"/>
          </a:p>
        </p:txBody>
      </p:sp>
      <p:sp>
        <p:nvSpPr>
          <p:cNvPr id="43017" name="Line 30"/>
          <p:cNvSpPr>
            <a:spLocks noChangeShapeType="1"/>
          </p:cNvSpPr>
          <p:nvPr/>
        </p:nvSpPr>
        <p:spPr bwMode="auto">
          <a:xfrm>
            <a:off x="1619250" y="5013325"/>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18" name="Line 31"/>
          <p:cNvSpPr>
            <a:spLocks noChangeShapeType="1"/>
          </p:cNvSpPr>
          <p:nvPr/>
        </p:nvSpPr>
        <p:spPr bwMode="auto">
          <a:xfrm>
            <a:off x="2051050" y="5013325"/>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19" name="Line 32"/>
          <p:cNvSpPr>
            <a:spLocks noChangeShapeType="1"/>
          </p:cNvSpPr>
          <p:nvPr/>
        </p:nvSpPr>
        <p:spPr bwMode="auto">
          <a:xfrm>
            <a:off x="2484438" y="5013325"/>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0" name="Line 33"/>
          <p:cNvSpPr>
            <a:spLocks noChangeShapeType="1"/>
          </p:cNvSpPr>
          <p:nvPr/>
        </p:nvSpPr>
        <p:spPr bwMode="auto">
          <a:xfrm>
            <a:off x="3852863" y="5013325"/>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1" name="Line 34"/>
          <p:cNvSpPr>
            <a:spLocks noChangeShapeType="1"/>
          </p:cNvSpPr>
          <p:nvPr/>
        </p:nvSpPr>
        <p:spPr bwMode="auto">
          <a:xfrm>
            <a:off x="4284663" y="5013325"/>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2" name="Line 35"/>
          <p:cNvSpPr>
            <a:spLocks noChangeShapeType="1"/>
          </p:cNvSpPr>
          <p:nvPr/>
        </p:nvSpPr>
        <p:spPr bwMode="auto">
          <a:xfrm>
            <a:off x="4718050" y="5013325"/>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3" name="AutoShape 36"/>
          <p:cNvSpPr>
            <a:spLocks noChangeArrowheads="1"/>
          </p:cNvSpPr>
          <p:nvPr/>
        </p:nvSpPr>
        <p:spPr bwMode="auto">
          <a:xfrm>
            <a:off x="6804025" y="3860800"/>
            <a:ext cx="1296988" cy="647700"/>
          </a:xfrm>
          <a:prstGeom prst="wedgeRectCallout">
            <a:avLst>
              <a:gd name="adj1" fmla="val -101162"/>
              <a:gd name="adj2" fmla="val 132843"/>
            </a:avLst>
          </a:prstGeom>
          <a:solidFill>
            <a:schemeClr val="accent1"/>
          </a:solidFill>
          <a:ln w="9525">
            <a:solidFill>
              <a:schemeClr val="tx1"/>
            </a:solidFill>
            <a:miter lim="800000"/>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t>冗余项</a:t>
            </a:r>
          </a:p>
        </p:txBody>
      </p:sp>
      <p:grpSp>
        <p:nvGrpSpPr>
          <p:cNvPr id="4" name="Group 6"/>
          <p:cNvGrpSpPr/>
          <p:nvPr/>
        </p:nvGrpSpPr>
        <p:grpSpPr bwMode="auto">
          <a:xfrm>
            <a:off x="1285852" y="5502285"/>
            <a:ext cx="2592387" cy="676274"/>
            <a:chOff x="2517" y="3295"/>
            <a:chExt cx="1633" cy="426"/>
          </a:xfrm>
        </p:grpSpPr>
        <p:sp>
          <p:nvSpPr>
            <p:cNvPr id="38" name="Text Box 7"/>
            <p:cNvSpPr txBox="1">
              <a:spLocks noChangeArrowheads="1"/>
            </p:cNvSpPr>
            <p:nvPr/>
          </p:nvSpPr>
          <p:spPr bwMode="auto">
            <a:xfrm>
              <a:off x="2517" y="3430"/>
              <a:ext cx="16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t> F=AB.C BD .</a:t>
              </a:r>
              <a:r>
                <a:rPr lang="en-US" altLang="zh-CN" sz="2400" b="1" dirty="0" smtClean="0"/>
                <a:t>AD</a:t>
              </a:r>
              <a:endParaRPr lang="en-US" altLang="zh-CN" sz="2400" b="1" dirty="0"/>
            </a:p>
          </p:txBody>
        </p:sp>
        <p:sp>
          <p:nvSpPr>
            <p:cNvPr id="39" name="Line 8"/>
            <p:cNvSpPr>
              <a:spLocks noChangeShapeType="1"/>
            </p:cNvSpPr>
            <p:nvPr/>
          </p:nvSpPr>
          <p:spPr bwMode="auto">
            <a:xfrm>
              <a:off x="2880" y="3439"/>
              <a:ext cx="226"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 name="Line 9"/>
            <p:cNvSpPr>
              <a:spLocks noChangeShapeType="1"/>
            </p:cNvSpPr>
            <p:nvPr/>
          </p:nvSpPr>
          <p:spPr bwMode="auto">
            <a:xfrm>
              <a:off x="3380" y="3431"/>
              <a:ext cx="13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10"/>
            <p:cNvSpPr>
              <a:spLocks noChangeShapeType="1"/>
            </p:cNvSpPr>
            <p:nvPr/>
          </p:nvSpPr>
          <p:spPr bwMode="auto">
            <a:xfrm>
              <a:off x="3560" y="3431"/>
              <a:ext cx="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Line 11"/>
            <p:cNvSpPr>
              <a:spLocks noChangeShapeType="1"/>
            </p:cNvSpPr>
            <p:nvPr/>
          </p:nvSpPr>
          <p:spPr bwMode="auto">
            <a:xfrm>
              <a:off x="3379" y="3385"/>
              <a:ext cx="2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Line 12"/>
            <p:cNvSpPr>
              <a:spLocks noChangeShapeType="1"/>
            </p:cNvSpPr>
            <p:nvPr/>
          </p:nvSpPr>
          <p:spPr bwMode="auto">
            <a:xfrm>
              <a:off x="3787" y="3431"/>
              <a:ext cx="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13"/>
            <p:cNvSpPr>
              <a:spLocks noChangeShapeType="1"/>
            </p:cNvSpPr>
            <p:nvPr/>
          </p:nvSpPr>
          <p:spPr bwMode="auto">
            <a:xfrm>
              <a:off x="3741" y="3385"/>
              <a:ext cx="27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Line 14"/>
            <p:cNvSpPr>
              <a:spLocks noChangeShapeType="1"/>
            </p:cNvSpPr>
            <p:nvPr/>
          </p:nvSpPr>
          <p:spPr bwMode="auto">
            <a:xfrm flipV="1">
              <a:off x="3379" y="3339"/>
              <a:ext cx="635"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Line 15"/>
            <p:cNvSpPr>
              <a:spLocks noChangeShapeType="1"/>
            </p:cNvSpPr>
            <p:nvPr/>
          </p:nvSpPr>
          <p:spPr bwMode="auto">
            <a:xfrm>
              <a:off x="3198" y="3295"/>
              <a:ext cx="81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8" name="TextBox 47"/>
          <p:cNvSpPr txBox="1"/>
          <p:nvPr/>
        </p:nvSpPr>
        <p:spPr>
          <a:xfrm>
            <a:off x="3714744" y="5643578"/>
            <a:ext cx="1714512" cy="369332"/>
          </a:xfrm>
          <a:prstGeom prst="rect">
            <a:avLst/>
          </a:prstGeom>
          <a:noFill/>
        </p:spPr>
        <p:txBody>
          <a:bodyPr wrap="square" rtlCol="0">
            <a:spAutoFit/>
          </a:bodyPr>
          <a:lstStyle/>
          <a:p>
            <a:r>
              <a:rPr lang="en-US" altLang="zh-CN" dirty="0" smtClean="0"/>
              <a:t>.BCD</a:t>
            </a:r>
            <a:endParaRPr lang="zh-CN" altLang="en-US" dirty="0"/>
          </a:p>
        </p:txBody>
      </p:sp>
      <p:sp>
        <p:nvSpPr>
          <p:cNvPr id="49" name="Line 26"/>
          <p:cNvSpPr>
            <a:spLocks noChangeShapeType="1"/>
          </p:cNvSpPr>
          <p:nvPr/>
        </p:nvSpPr>
        <p:spPr bwMode="auto">
          <a:xfrm>
            <a:off x="3929058" y="5643578"/>
            <a:ext cx="2873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 name="Line 26"/>
          <p:cNvSpPr>
            <a:spLocks noChangeShapeType="1"/>
          </p:cNvSpPr>
          <p:nvPr/>
        </p:nvSpPr>
        <p:spPr bwMode="auto">
          <a:xfrm>
            <a:off x="1785918" y="5357826"/>
            <a:ext cx="250033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下周实验</a:t>
            </a:r>
          </a:p>
        </p:txBody>
      </p:sp>
      <p:sp>
        <p:nvSpPr>
          <p:cNvPr id="27651" name="Rectangle 3"/>
          <p:cNvSpPr>
            <a:spLocks noGrp="1" noChangeArrowheads="1"/>
          </p:cNvSpPr>
          <p:nvPr>
            <p:ph idx="1"/>
          </p:nvPr>
        </p:nvSpPr>
        <p:spPr>
          <a:xfrm>
            <a:off x="457200" y="1888058"/>
            <a:ext cx="8229600" cy="604838"/>
          </a:xfrm>
        </p:spPr>
        <p:txBody>
          <a:bodyPr/>
          <a:lstStyle/>
          <a:p>
            <a:pPr eaLnBrk="1" hangingPunct="1">
              <a:buFontTx/>
              <a:buNone/>
            </a:pPr>
            <a:r>
              <a:rPr lang="zh-CN" altLang="en-US" dirty="0" smtClean="0"/>
              <a:t>实验十二 组合电路中的竞争与冒险</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下周实验</a:t>
            </a:r>
          </a:p>
        </p:txBody>
      </p:sp>
      <p:sp>
        <p:nvSpPr>
          <p:cNvPr id="27651" name="Rectangle 3"/>
          <p:cNvSpPr>
            <a:spLocks noGrp="1" noChangeArrowheads="1"/>
          </p:cNvSpPr>
          <p:nvPr>
            <p:ph idx="1"/>
          </p:nvPr>
        </p:nvSpPr>
        <p:spPr>
          <a:xfrm>
            <a:off x="457200" y="1888058"/>
            <a:ext cx="8229600" cy="604838"/>
          </a:xfrm>
        </p:spPr>
        <p:txBody>
          <a:bodyPr/>
          <a:lstStyle/>
          <a:p>
            <a:pPr>
              <a:buNone/>
            </a:pPr>
            <a:r>
              <a:rPr lang="zh-CN" altLang="zh-CN" dirty="0" smtClean="0"/>
              <a:t>实验十三 触发器的应用</a:t>
            </a:r>
            <a:endParaRPr lang="zh-CN" altLang="zh-C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实验一</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a:t>一、实验内容</a:t>
            </a:r>
            <a:endParaRPr lang="en-US" altLang="zh-CN" dirty="0"/>
          </a:p>
          <a:p>
            <a:r>
              <a:rPr lang="en-US" altLang="zh-CN" sz="2400" dirty="0">
                <a:latin typeface="+mn-ea"/>
              </a:rPr>
              <a:t>1</a:t>
            </a:r>
            <a:r>
              <a:rPr lang="zh-CN" altLang="en-US" sz="2400" dirty="0" smtClean="0">
                <a:latin typeface="+mn-ea"/>
              </a:rPr>
              <a:t>、参考实验指导书示例和</a:t>
            </a:r>
            <a:r>
              <a:rPr lang="en-US" altLang="zh-CN" sz="2400" dirty="0" err="1" smtClean="0">
                <a:latin typeface="+mn-ea"/>
              </a:rPr>
              <a:t>protues</a:t>
            </a:r>
            <a:r>
              <a:rPr lang="zh-CN" altLang="en-US" sz="2400" dirty="0" smtClean="0">
                <a:latin typeface="+mn-ea"/>
              </a:rPr>
              <a:t>使用示例视频文件，在</a:t>
            </a:r>
            <a:r>
              <a:rPr lang="en-US" altLang="zh-CN" sz="2400" dirty="0" err="1" smtClean="0">
                <a:latin typeface="+mn-ea"/>
              </a:rPr>
              <a:t>protues</a:t>
            </a:r>
            <a:r>
              <a:rPr lang="zh-CN" altLang="en-US" sz="2400" dirty="0" smtClean="0">
                <a:latin typeface="+mn-ea"/>
                <a:sym typeface="+mn-ea"/>
              </a:rPr>
              <a:t>环境中使用</a:t>
            </a:r>
            <a:r>
              <a:rPr lang="en-US" altLang="zh-CN" sz="2400" dirty="0" smtClean="0">
                <a:latin typeface="+mn-ea"/>
                <a:sym typeface="+mn-ea"/>
              </a:rPr>
              <a:t>74LS197</a:t>
            </a:r>
            <a:r>
              <a:rPr lang="zh-CN" altLang="en-US" sz="2400" dirty="0" smtClean="0">
                <a:latin typeface="+mn-ea"/>
                <a:sym typeface="+mn-ea"/>
              </a:rPr>
              <a:t>搭建十六进制计数器，虚拟逻辑分析仪截图，并仿真</a:t>
            </a:r>
            <a:r>
              <a:rPr lang="zh-CN" altLang="en-US" sz="2400" dirty="0">
                <a:latin typeface="+mn-ea"/>
                <a:sym typeface="+mn-ea"/>
              </a:rPr>
              <a:t>分析</a:t>
            </a:r>
            <a:r>
              <a:rPr lang="en-US" altLang="zh-CN" sz="2400" dirty="0">
                <a:latin typeface="+mn-ea"/>
                <a:sym typeface="+mn-ea"/>
              </a:rPr>
              <a:t>Q3</a:t>
            </a:r>
            <a:r>
              <a:rPr lang="zh-CN" altLang="en-US" sz="2400" dirty="0">
                <a:latin typeface="+mn-ea"/>
                <a:sym typeface="+mn-ea"/>
              </a:rPr>
              <a:t>，</a:t>
            </a:r>
            <a:r>
              <a:rPr lang="en-US" altLang="zh-CN" sz="2400" dirty="0">
                <a:latin typeface="+mn-ea"/>
                <a:sym typeface="+mn-ea"/>
              </a:rPr>
              <a:t>Q2</a:t>
            </a:r>
            <a:r>
              <a:rPr lang="zh-CN" altLang="en-US" sz="2400" dirty="0">
                <a:latin typeface="+mn-ea"/>
                <a:sym typeface="+mn-ea"/>
              </a:rPr>
              <a:t>，</a:t>
            </a:r>
            <a:r>
              <a:rPr lang="en-US" altLang="zh-CN" sz="2400" dirty="0">
                <a:latin typeface="+mn-ea"/>
                <a:sym typeface="+mn-ea"/>
              </a:rPr>
              <a:t>Q1</a:t>
            </a:r>
            <a:r>
              <a:rPr lang="zh-CN" altLang="en-US" sz="2400" dirty="0">
                <a:latin typeface="+mn-ea"/>
                <a:sym typeface="+mn-ea"/>
              </a:rPr>
              <a:t>，</a:t>
            </a:r>
            <a:r>
              <a:rPr lang="en-US" altLang="zh-CN" sz="2400" dirty="0">
                <a:latin typeface="+mn-ea"/>
                <a:sym typeface="+mn-ea"/>
              </a:rPr>
              <a:t>Q0</a:t>
            </a:r>
            <a:r>
              <a:rPr lang="zh-CN" altLang="en-US" sz="2400" dirty="0">
                <a:latin typeface="+mn-ea"/>
                <a:sym typeface="+mn-ea"/>
              </a:rPr>
              <a:t>，</a:t>
            </a:r>
            <a:r>
              <a:rPr lang="en-US" altLang="zh-CN" sz="2400" dirty="0">
                <a:latin typeface="+mn-ea"/>
                <a:sym typeface="+mn-ea"/>
              </a:rPr>
              <a:t>CP0</a:t>
            </a:r>
            <a:r>
              <a:rPr lang="zh-CN" altLang="en-US" sz="2400" dirty="0">
                <a:latin typeface="+mn-ea"/>
                <a:sym typeface="+mn-ea"/>
              </a:rPr>
              <a:t>信号</a:t>
            </a:r>
            <a:r>
              <a:rPr lang="zh-CN" altLang="en-US" sz="2400" dirty="0" smtClean="0">
                <a:latin typeface="+mn-ea"/>
                <a:sym typeface="+mn-ea"/>
              </a:rPr>
              <a:t>波形信号</a:t>
            </a:r>
            <a:r>
              <a:rPr lang="zh-CN" altLang="en-US" sz="2400" dirty="0">
                <a:latin typeface="+mn-ea"/>
                <a:sym typeface="+mn-ea"/>
              </a:rPr>
              <a:t>之间的关系</a:t>
            </a:r>
            <a:r>
              <a:rPr lang="zh-CN" altLang="en-US" sz="2400" dirty="0" smtClean="0">
                <a:latin typeface="+mn-ea"/>
                <a:sym typeface="+mn-ea"/>
              </a:rPr>
              <a:t>。</a:t>
            </a:r>
            <a:endParaRPr lang="en-US" altLang="zh-CN" sz="2400" dirty="0" smtClean="0">
              <a:latin typeface="+mn-ea"/>
              <a:sym typeface="+mn-ea"/>
            </a:endParaRPr>
          </a:p>
          <a:p>
            <a:pPr marL="0" indent="0">
              <a:buNone/>
            </a:pPr>
            <a:r>
              <a:rPr lang="zh-CN" altLang="en-US" sz="2000" dirty="0" smtClean="0">
                <a:solidFill>
                  <a:srgbClr val="FF0000"/>
                </a:solidFill>
              </a:rPr>
              <a:t>    注意虚拟逻辑分析仪截图时波形</a:t>
            </a:r>
            <a:r>
              <a:rPr lang="zh-CN" altLang="en-US" sz="2000" dirty="0">
                <a:solidFill>
                  <a:srgbClr val="FF0000"/>
                </a:solidFill>
              </a:rPr>
              <a:t>自上向下的排列</a:t>
            </a:r>
            <a:r>
              <a:rPr lang="zh-CN" altLang="en-US" sz="2000" dirty="0" smtClean="0">
                <a:solidFill>
                  <a:srgbClr val="FF0000"/>
                </a:solidFill>
              </a:rPr>
              <a:t>顺序需与</a:t>
            </a:r>
            <a:r>
              <a:rPr lang="zh-CN" altLang="en-US" sz="2000" dirty="0">
                <a:solidFill>
                  <a:srgbClr val="FF0000"/>
                </a:solidFill>
              </a:rPr>
              <a:t>下表</a:t>
            </a:r>
            <a:r>
              <a:rPr lang="zh-CN" altLang="en-US" sz="2000" dirty="0" smtClean="0">
                <a:solidFill>
                  <a:srgbClr val="FF0000"/>
                </a:solidFill>
              </a:rPr>
              <a:t>一致。</a:t>
            </a:r>
            <a:endParaRPr lang="en-US" altLang="zh-CN" sz="2000" dirty="0" smtClean="0">
              <a:latin typeface="+mn-ea"/>
              <a:sym typeface="+mn-ea"/>
            </a:endParaRPr>
          </a:p>
          <a:p>
            <a:pPr marL="0" indent="0">
              <a:buNone/>
            </a:pPr>
            <a:endParaRPr lang="en-US" altLang="zh-CN" sz="2800" dirty="0">
              <a:latin typeface="+mn-ea"/>
            </a:endParaRPr>
          </a:p>
          <a:p>
            <a:endParaRPr lang="en-US" altLang="zh-CN" sz="2800" dirty="0" smtClean="0">
              <a:latin typeface="+mn-ea"/>
            </a:endParaRPr>
          </a:p>
          <a:p>
            <a:endParaRPr lang="zh-CN" altLang="en-US" sz="2800" dirty="0">
              <a:latin typeface="+mn-ea"/>
              <a:sym typeface="+mn-ea"/>
            </a:endParaRPr>
          </a:p>
          <a:p>
            <a:endParaRPr lang="en-US" altLang="zh-CN" sz="2800" dirty="0">
              <a:latin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3572771323"/>
              </p:ext>
            </p:extLst>
          </p:nvPr>
        </p:nvGraphicFramePr>
        <p:xfrm>
          <a:off x="1547664" y="4509120"/>
          <a:ext cx="5832648" cy="2160240"/>
        </p:xfrm>
        <a:graphic>
          <a:graphicData uri="http://schemas.openxmlformats.org/drawingml/2006/table">
            <a:tbl>
              <a:tblPr firstRow="1" firstCol="1" bandRow="1">
                <a:tableStyleId>{5940675A-B579-460E-94D1-54222C63F5DA}</a:tableStyleId>
              </a:tblPr>
              <a:tblGrid>
                <a:gridCol w="1287669">
                  <a:extLst>
                    <a:ext uri="{9D8B030D-6E8A-4147-A177-3AD203B41FA5}">
                      <a16:colId xmlns:a16="http://schemas.microsoft.com/office/drawing/2014/main" val="20000"/>
                    </a:ext>
                  </a:extLst>
                </a:gridCol>
                <a:gridCol w="4544979">
                  <a:extLst>
                    <a:ext uri="{9D8B030D-6E8A-4147-A177-3AD203B41FA5}">
                      <a16:colId xmlns:a16="http://schemas.microsoft.com/office/drawing/2014/main" val="20001"/>
                    </a:ext>
                  </a:extLst>
                </a:gridCol>
              </a:tblGrid>
              <a:tr h="360040">
                <a:tc>
                  <a:txBody>
                    <a:bodyPr/>
                    <a:lstStyle/>
                    <a:p>
                      <a:pPr algn="ctr">
                        <a:lnSpc>
                          <a:spcPct val="150000"/>
                        </a:lnSpc>
                        <a:spcAft>
                          <a:spcPts val="0"/>
                        </a:spcAft>
                      </a:pPr>
                      <a:r>
                        <a:rPr lang="zh-CN" sz="1200" kern="100" dirty="0">
                          <a:effectLst/>
                        </a:rPr>
                        <a:t>波形记录顺序</a:t>
                      </a:r>
                      <a:endParaRPr lang="zh-CN" sz="1050" kern="100" dirty="0">
                        <a:effectLst/>
                        <a:latin typeface="Times New Roman"/>
                        <a:ea typeface="宋体"/>
                      </a:endParaRPr>
                    </a:p>
                  </a:txBody>
                  <a:tcPr marL="68580" marR="68580" marT="0" marB="0"/>
                </a:tc>
                <a:tc>
                  <a:txBody>
                    <a:bodyPr/>
                    <a:lstStyle/>
                    <a:p>
                      <a:pPr algn="ctr">
                        <a:lnSpc>
                          <a:spcPct val="150000"/>
                        </a:lnSpc>
                        <a:spcAft>
                          <a:spcPts val="0"/>
                        </a:spcAft>
                      </a:pPr>
                      <a:r>
                        <a:rPr lang="zh-CN" sz="1200" kern="100">
                          <a:effectLst/>
                        </a:rPr>
                        <a:t>波形截图</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0"/>
                  </a:ext>
                </a:extLst>
              </a:tr>
              <a:tr h="360040">
                <a:tc>
                  <a:txBody>
                    <a:bodyPr/>
                    <a:lstStyle/>
                    <a:p>
                      <a:pPr algn="just">
                        <a:lnSpc>
                          <a:spcPct val="150000"/>
                        </a:lnSpc>
                        <a:spcAft>
                          <a:spcPts val="0"/>
                        </a:spcAft>
                      </a:pPr>
                      <a:r>
                        <a:rPr lang="en-US" sz="1200" kern="100">
                          <a:effectLst/>
                        </a:rPr>
                        <a:t>CP0</a:t>
                      </a:r>
                      <a:endParaRPr lang="zh-CN" sz="1050" kern="100">
                        <a:effectLst/>
                        <a:latin typeface="Times New Roman"/>
                        <a:ea typeface="宋体"/>
                      </a:endParaRPr>
                    </a:p>
                  </a:txBody>
                  <a:tcPr marL="68580" marR="68580" marT="0" marB="0"/>
                </a:tc>
                <a:tc rowSpan="5">
                  <a:txBody>
                    <a:bodyPr/>
                    <a:lstStyle/>
                    <a:p>
                      <a:pPr algn="just">
                        <a:lnSpc>
                          <a:spcPct val="150000"/>
                        </a:lnSpc>
                        <a:spcAft>
                          <a:spcPts val="0"/>
                        </a:spcAft>
                      </a:pPr>
                      <a:r>
                        <a:rPr lang="en-US" sz="1200" kern="100">
                          <a:effectLst/>
                        </a:rPr>
                        <a:t> </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1"/>
                  </a:ext>
                </a:extLst>
              </a:tr>
              <a:tr h="360040">
                <a:tc>
                  <a:txBody>
                    <a:bodyPr/>
                    <a:lstStyle/>
                    <a:p>
                      <a:pPr algn="just">
                        <a:lnSpc>
                          <a:spcPct val="150000"/>
                        </a:lnSpc>
                        <a:spcAft>
                          <a:spcPts val="0"/>
                        </a:spcAft>
                      </a:pPr>
                      <a:r>
                        <a:rPr lang="en-US" sz="1200" kern="100">
                          <a:effectLst/>
                        </a:rPr>
                        <a:t>Q0</a:t>
                      </a:r>
                      <a:endParaRPr lang="zh-CN" sz="1050" kern="10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2"/>
                  </a:ext>
                </a:extLst>
              </a:tr>
              <a:tr h="360040">
                <a:tc>
                  <a:txBody>
                    <a:bodyPr/>
                    <a:lstStyle/>
                    <a:p>
                      <a:pPr algn="just">
                        <a:lnSpc>
                          <a:spcPct val="150000"/>
                        </a:lnSpc>
                        <a:spcAft>
                          <a:spcPts val="0"/>
                        </a:spcAft>
                      </a:pPr>
                      <a:r>
                        <a:rPr lang="en-US" sz="1200" kern="100">
                          <a:effectLst/>
                        </a:rPr>
                        <a:t>Q1</a:t>
                      </a:r>
                      <a:endParaRPr lang="zh-CN" sz="1050" kern="10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3"/>
                  </a:ext>
                </a:extLst>
              </a:tr>
              <a:tr h="360040">
                <a:tc>
                  <a:txBody>
                    <a:bodyPr/>
                    <a:lstStyle/>
                    <a:p>
                      <a:pPr algn="just">
                        <a:lnSpc>
                          <a:spcPct val="150000"/>
                        </a:lnSpc>
                        <a:spcAft>
                          <a:spcPts val="0"/>
                        </a:spcAft>
                      </a:pPr>
                      <a:r>
                        <a:rPr lang="en-US" sz="1200" kern="100">
                          <a:effectLst/>
                        </a:rPr>
                        <a:t>Q2</a:t>
                      </a:r>
                      <a:endParaRPr lang="zh-CN" sz="1050" kern="10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4"/>
                  </a:ext>
                </a:extLst>
              </a:tr>
              <a:tr h="360040">
                <a:tc>
                  <a:txBody>
                    <a:bodyPr/>
                    <a:lstStyle/>
                    <a:p>
                      <a:pPr algn="just">
                        <a:lnSpc>
                          <a:spcPct val="150000"/>
                        </a:lnSpc>
                        <a:spcAft>
                          <a:spcPts val="0"/>
                        </a:spcAft>
                      </a:pPr>
                      <a:r>
                        <a:rPr lang="en-US" sz="1200" kern="100" dirty="0">
                          <a:effectLst/>
                        </a:rPr>
                        <a:t>Q3</a:t>
                      </a:r>
                      <a:endParaRPr lang="zh-CN" sz="1050" kern="100" dirty="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501322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229600" cy="1143000"/>
          </a:xfrm>
        </p:spPr>
        <p:txBody>
          <a:bodyPr/>
          <a:lstStyle/>
          <a:p>
            <a:r>
              <a:rPr lang="zh-CN" altLang="zh-CN" b="1" dirty="0" smtClean="0"/>
              <a:t>实验十三 触发器的应用</a:t>
            </a:r>
            <a:endParaRPr lang="zh-CN" altLang="en-US" dirty="0"/>
          </a:p>
        </p:txBody>
      </p:sp>
      <p:sp>
        <p:nvSpPr>
          <p:cNvPr id="3" name="内容占位符 2"/>
          <p:cNvSpPr>
            <a:spLocks noGrp="1"/>
          </p:cNvSpPr>
          <p:nvPr>
            <p:ph idx="1"/>
          </p:nvPr>
        </p:nvSpPr>
        <p:spPr>
          <a:xfrm>
            <a:off x="457200" y="1556792"/>
            <a:ext cx="8229600" cy="4767808"/>
          </a:xfrm>
        </p:spPr>
        <p:txBody>
          <a:bodyPr>
            <a:normAutofit fontScale="85000" lnSpcReduction="20000"/>
          </a:bodyPr>
          <a:lstStyle/>
          <a:p>
            <a:pPr>
              <a:buNone/>
            </a:pPr>
            <a:r>
              <a:rPr lang="zh-CN" altLang="en-US" b="1" dirty="0" smtClean="0"/>
              <a:t>一、实验内容</a:t>
            </a:r>
            <a:endParaRPr lang="en-US" altLang="zh-CN" b="1" dirty="0" smtClean="0"/>
          </a:p>
          <a:p>
            <a:pPr>
              <a:buNone/>
            </a:pPr>
            <a:r>
              <a:rPr lang="en-US" altLang="zh-CN" dirty="0" smtClean="0"/>
              <a:t>1</a:t>
            </a:r>
            <a:r>
              <a:rPr lang="zh-CN" altLang="en-US" dirty="0" smtClean="0"/>
              <a:t>、</a:t>
            </a:r>
            <a:r>
              <a:rPr lang="en-US" altLang="zh-CN" dirty="0" smtClean="0"/>
              <a:t>J-K</a:t>
            </a:r>
            <a:r>
              <a:rPr lang="zh-CN" altLang="zh-CN" dirty="0" smtClean="0"/>
              <a:t>触发器动态功能测试</a:t>
            </a:r>
            <a:r>
              <a:rPr lang="zh-CN" altLang="en-US" dirty="0" smtClean="0"/>
              <a:t>，</a:t>
            </a:r>
            <a:r>
              <a:rPr lang="zh-CN" altLang="zh-CN" dirty="0" smtClean="0"/>
              <a:t>使用示波器数字通道观察并记录</a:t>
            </a:r>
            <a:r>
              <a:rPr lang="en-US" altLang="zh-CN" dirty="0" smtClean="0"/>
              <a:t>74LS73</a:t>
            </a:r>
            <a:r>
              <a:rPr lang="zh-CN" altLang="zh-CN" dirty="0" smtClean="0"/>
              <a:t>的</a:t>
            </a:r>
            <a:r>
              <a:rPr lang="en-US" altLang="zh-CN" dirty="0" smtClean="0"/>
              <a:t>CP1</a:t>
            </a:r>
            <a:r>
              <a:rPr lang="zh-CN" altLang="zh-CN" dirty="0" smtClean="0"/>
              <a:t>、</a:t>
            </a:r>
            <a:r>
              <a:rPr lang="en-US" altLang="zh-CN" dirty="0" smtClean="0"/>
              <a:t>J1</a:t>
            </a:r>
            <a:r>
              <a:rPr lang="zh-CN" altLang="zh-CN" dirty="0" smtClean="0"/>
              <a:t>、</a:t>
            </a:r>
            <a:r>
              <a:rPr lang="en-US" altLang="zh-CN" dirty="0" smtClean="0"/>
              <a:t>K1</a:t>
            </a:r>
            <a:r>
              <a:rPr lang="zh-CN" altLang="zh-CN" dirty="0" smtClean="0"/>
              <a:t>、</a:t>
            </a:r>
            <a:r>
              <a:rPr lang="en-US" altLang="zh-CN" dirty="0" smtClean="0"/>
              <a:t>Q1</a:t>
            </a:r>
            <a:r>
              <a:rPr lang="zh-CN" altLang="zh-CN" dirty="0" smtClean="0"/>
              <a:t>波形，检查其是否符合</a:t>
            </a:r>
            <a:r>
              <a:rPr lang="en-US" altLang="zh-CN" dirty="0" smtClean="0"/>
              <a:t>J-K</a:t>
            </a:r>
            <a:r>
              <a:rPr lang="zh-CN" altLang="zh-CN" dirty="0" smtClean="0"/>
              <a:t>触发器功能表</a:t>
            </a:r>
            <a:r>
              <a:rPr lang="zh-CN" altLang="en-US" dirty="0" smtClean="0"/>
              <a:t>；</a:t>
            </a:r>
            <a:endParaRPr lang="en-US" altLang="zh-CN" dirty="0" smtClean="0"/>
          </a:p>
          <a:p>
            <a:pPr>
              <a:buNone/>
            </a:pPr>
            <a:endParaRPr lang="en-US" altLang="zh-CN" dirty="0" smtClean="0"/>
          </a:p>
          <a:p>
            <a:pPr>
              <a:buNone/>
            </a:pPr>
            <a:r>
              <a:rPr lang="en-US" altLang="zh-CN" dirty="0" smtClean="0"/>
              <a:t>2</a:t>
            </a:r>
            <a:r>
              <a:rPr lang="zh-CN" altLang="en-US" dirty="0" smtClean="0"/>
              <a:t>、</a:t>
            </a:r>
            <a:r>
              <a:rPr lang="en-US" altLang="zh-CN" dirty="0" smtClean="0"/>
              <a:t>D</a:t>
            </a:r>
            <a:r>
              <a:rPr lang="zh-CN" altLang="zh-CN" dirty="0" smtClean="0"/>
              <a:t>触发器动态功能测试</a:t>
            </a:r>
            <a:r>
              <a:rPr lang="zh-CN" altLang="en-US" dirty="0" smtClean="0"/>
              <a:t>，</a:t>
            </a:r>
            <a:r>
              <a:rPr lang="zh-CN" altLang="zh-CN" dirty="0" smtClean="0"/>
              <a:t>使用示波器数字通道观察并记录</a:t>
            </a:r>
            <a:r>
              <a:rPr lang="en-US" altLang="zh-CN" dirty="0" smtClean="0"/>
              <a:t>74LS74</a:t>
            </a:r>
            <a:r>
              <a:rPr lang="zh-CN" altLang="zh-CN" dirty="0" smtClean="0"/>
              <a:t>的</a:t>
            </a:r>
            <a:r>
              <a:rPr lang="en-US" altLang="zh-CN" dirty="0" smtClean="0"/>
              <a:t>CP1</a:t>
            </a:r>
            <a:r>
              <a:rPr lang="zh-CN" altLang="zh-CN" dirty="0" smtClean="0"/>
              <a:t>、</a:t>
            </a:r>
            <a:r>
              <a:rPr lang="en-US" altLang="zh-CN" dirty="0" smtClean="0"/>
              <a:t>D1</a:t>
            </a:r>
            <a:r>
              <a:rPr lang="zh-CN" altLang="zh-CN" dirty="0" smtClean="0"/>
              <a:t>、</a:t>
            </a:r>
            <a:r>
              <a:rPr lang="en-US" altLang="zh-CN" dirty="0" smtClean="0"/>
              <a:t>Q1</a:t>
            </a:r>
            <a:r>
              <a:rPr lang="zh-CN" altLang="zh-CN" dirty="0" smtClean="0"/>
              <a:t>波形，检查其是否符合</a:t>
            </a:r>
            <a:r>
              <a:rPr lang="en-US" altLang="zh-CN" dirty="0" smtClean="0"/>
              <a:t>D</a:t>
            </a:r>
            <a:r>
              <a:rPr lang="zh-CN" altLang="zh-CN" dirty="0" smtClean="0"/>
              <a:t>触发器功能表</a:t>
            </a:r>
            <a:r>
              <a:rPr lang="zh-CN" altLang="en-US" dirty="0" smtClean="0"/>
              <a:t>；</a:t>
            </a:r>
            <a:endParaRPr lang="en-US" altLang="zh-CN" dirty="0" smtClean="0"/>
          </a:p>
          <a:p>
            <a:pPr>
              <a:buNone/>
            </a:pPr>
            <a:endParaRPr lang="en-US" altLang="zh-CN" dirty="0" smtClean="0"/>
          </a:p>
          <a:p>
            <a:pPr>
              <a:buNone/>
            </a:pPr>
            <a:r>
              <a:rPr lang="en-US" altLang="zh-CN" dirty="0" smtClean="0"/>
              <a:t>3</a:t>
            </a:r>
            <a:r>
              <a:rPr lang="zh-CN" altLang="en-US" dirty="0" smtClean="0"/>
              <a:t>、</a:t>
            </a:r>
            <a:r>
              <a:rPr lang="zh-CN" altLang="zh-CN" dirty="0" smtClean="0"/>
              <a:t>利用</a:t>
            </a:r>
            <a:r>
              <a:rPr lang="en-US" altLang="zh-CN" dirty="0" smtClean="0"/>
              <a:t>J-K</a:t>
            </a:r>
            <a:r>
              <a:rPr lang="zh-CN" altLang="zh-CN" dirty="0" smtClean="0"/>
              <a:t>触发器实现</a:t>
            </a:r>
            <a:r>
              <a:rPr lang="en-US" altLang="zh-CN" dirty="0" smtClean="0"/>
              <a:t>D</a:t>
            </a:r>
            <a:r>
              <a:rPr lang="zh-CN" altLang="zh-CN" dirty="0" smtClean="0"/>
              <a:t>触发器</a:t>
            </a:r>
            <a:r>
              <a:rPr lang="zh-CN" altLang="en-US" dirty="0" smtClean="0"/>
              <a:t>，</a:t>
            </a:r>
            <a:r>
              <a:rPr lang="zh-CN" altLang="zh-CN" dirty="0" smtClean="0"/>
              <a:t>要求电路的静态测试和动态测试都满足</a:t>
            </a:r>
            <a:r>
              <a:rPr lang="en-US" altLang="zh-CN" dirty="0" smtClean="0"/>
              <a:t>D</a:t>
            </a:r>
            <a:r>
              <a:rPr lang="zh-CN" altLang="zh-CN" dirty="0" smtClean="0"/>
              <a:t>触发器逻辑功能表</a:t>
            </a:r>
            <a:r>
              <a:rPr lang="zh-CN" altLang="en-US" dirty="0" smtClean="0"/>
              <a:t>，</a:t>
            </a:r>
            <a:r>
              <a:rPr lang="zh-CN" altLang="zh-CN" dirty="0" smtClean="0"/>
              <a:t>使用示波器数字通道观察并记录</a:t>
            </a:r>
            <a:r>
              <a:rPr lang="zh-CN" altLang="en-US" dirty="0" smtClean="0"/>
              <a:t>电路输出和时钟信号波形；</a:t>
            </a:r>
            <a:endParaRPr lang="en-US" altLang="zh-CN" dirty="0" smtClean="0"/>
          </a:p>
          <a:p>
            <a:pPr>
              <a:buNone/>
            </a:pPr>
            <a:endParaRPr lang="en-US" altLang="zh-CN" dirty="0" smtClean="0"/>
          </a:p>
          <a:p>
            <a:pPr>
              <a:buNone/>
            </a:pPr>
            <a:r>
              <a:rPr lang="en-US" altLang="zh-CN" dirty="0" smtClean="0"/>
              <a:t>4</a:t>
            </a:r>
            <a:r>
              <a:rPr lang="zh-CN" altLang="en-US" dirty="0" smtClean="0"/>
              <a:t>、</a:t>
            </a:r>
            <a:r>
              <a:rPr lang="zh-CN" altLang="zh-CN" dirty="0" smtClean="0"/>
              <a:t>利用</a:t>
            </a:r>
            <a:r>
              <a:rPr lang="en-US" altLang="zh-CN" dirty="0" smtClean="0"/>
              <a:t>J-K</a:t>
            </a:r>
            <a:r>
              <a:rPr lang="zh-CN" altLang="zh-CN" dirty="0" smtClean="0"/>
              <a:t>触发器实现</a:t>
            </a:r>
            <a:r>
              <a:rPr lang="en-US" altLang="zh-CN" dirty="0" smtClean="0"/>
              <a:t>T</a:t>
            </a:r>
            <a:r>
              <a:rPr lang="zh-CN" altLang="zh-CN" dirty="0" smtClean="0"/>
              <a:t>触发器</a:t>
            </a:r>
            <a:r>
              <a:rPr lang="zh-CN" altLang="en-US" dirty="0" smtClean="0"/>
              <a:t>，</a:t>
            </a:r>
            <a:r>
              <a:rPr lang="zh-CN" altLang="zh-CN" dirty="0" smtClean="0"/>
              <a:t>要求电路的静态测试和动态测试都满足</a:t>
            </a:r>
            <a:r>
              <a:rPr lang="en-US" altLang="zh-CN" dirty="0" smtClean="0"/>
              <a:t>T</a:t>
            </a:r>
            <a:r>
              <a:rPr lang="zh-CN" altLang="zh-CN" dirty="0" smtClean="0"/>
              <a:t>触发器逻辑功能表</a:t>
            </a:r>
            <a:r>
              <a:rPr lang="zh-CN" altLang="en-US" dirty="0" smtClean="0"/>
              <a:t>，</a:t>
            </a:r>
            <a:r>
              <a:rPr lang="zh-CN" altLang="zh-CN" dirty="0" smtClean="0"/>
              <a:t>使用示波器数字通道观察并记录</a:t>
            </a:r>
            <a:r>
              <a:rPr lang="zh-CN" altLang="en-US" dirty="0" smtClean="0"/>
              <a:t>电路输出和时钟信号波形。</a:t>
            </a:r>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实验十三 触发器的应用</a:t>
            </a:r>
            <a:endParaRPr lang="zh-CN" altLang="en-US" dirty="0"/>
          </a:p>
        </p:txBody>
      </p:sp>
      <p:sp>
        <p:nvSpPr>
          <p:cNvPr id="3" name="内容占位符 2"/>
          <p:cNvSpPr>
            <a:spLocks noGrp="1"/>
          </p:cNvSpPr>
          <p:nvPr>
            <p:ph idx="1"/>
          </p:nvPr>
        </p:nvSpPr>
        <p:spPr/>
        <p:txBody>
          <a:bodyPr/>
          <a:lstStyle/>
          <a:p>
            <a:pPr>
              <a:buNone/>
            </a:pPr>
            <a:r>
              <a:rPr lang="zh-CN" altLang="en-US" b="1" dirty="0" smtClean="0"/>
              <a:t>二、注意事项</a:t>
            </a:r>
            <a:endParaRPr lang="en-US" altLang="zh-CN" b="1" dirty="0" smtClean="0"/>
          </a:p>
          <a:p>
            <a:pPr>
              <a:buNone/>
            </a:pPr>
            <a:r>
              <a:rPr lang="en-US" altLang="zh-CN" b="1" dirty="0" smtClean="0"/>
              <a:t>1</a:t>
            </a:r>
            <a:r>
              <a:rPr lang="zh-CN" altLang="en-US" b="1" dirty="0" smtClean="0"/>
              <a:t>、</a:t>
            </a:r>
            <a:r>
              <a:rPr lang="en-US" altLang="zh-CN" dirty="0" smtClean="0"/>
              <a:t> J-K</a:t>
            </a:r>
            <a:r>
              <a:rPr lang="zh-CN" altLang="zh-CN" dirty="0" smtClean="0"/>
              <a:t>触发器动态功能测试</a:t>
            </a:r>
            <a:r>
              <a:rPr lang="zh-CN" altLang="en-US" dirty="0" smtClean="0"/>
              <a:t>时，</a:t>
            </a:r>
            <a:r>
              <a:rPr lang="zh-CN" altLang="zh-CN" dirty="0" smtClean="0"/>
              <a:t>需先按负脉冲使</a:t>
            </a:r>
            <a:r>
              <a:rPr lang="en-US" altLang="zh-CN" dirty="0" smtClean="0"/>
              <a:t>74LS73</a:t>
            </a:r>
            <a:r>
              <a:rPr lang="zh-CN" altLang="zh-CN" dirty="0" smtClean="0"/>
              <a:t>输出清零</a:t>
            </a:r>
            <a:r>
              <a:rPr lang="zh-CN" altLang="en-US" dirty="0" smtClean="0"/>
              <a:t>，即使</a:t>
            </a:r>
            <a:r>
              <a:rPr lang="en-US" altLang="zh-CN" dirty="0" smtClean="0"/>
              <a:t>74LS73</a:t>
            </a:r>
            <a:r>
              <a:rPr lang="zh-CN" altLang="en-US" dirty="0" smtClean="0"/>
              <a:t>输出初始状态为零。另外，为</a:t>
            </a:r>
            <a:r>
              <a:rPr lang="zh-CN" altLang="zh-CN" dirty="0" smtClean="0"/>
              <a:t>避免连续脉冲的下降沿使</a:t>
            </a:r>
            <a:r>
              <a:rPr lang="en-US" altLang="zh-CN" dirty="0" smtClean="0"/>
              <a:t>74LS197</a:t>
            </a:r>
            <a:r>
              <a:rPr lang="zh-CN" altLang="zh-CN" dirty="0" smtClean="0"/>
              <a:t>和</a:t>
            </a:r>
            <a:r>
              <a:rPr lang="en-US" altLang="zh-CN" dirty="0" smtClean="0"/>
              <a:t>74LS73</a:t>
            </a:r>
            <a:r>
              <a:rPr lang="zh-CN" altLang="zh-CN" dirty="0" smtClean="0"/>
              <a:t>同时翻转</a:t>
            </a:r>
            <a:r>
              <a:rPr lang="zh-CN" altLang="en-US" dirty="0" smtClean="0"/>
              <a:t>，</a:t>
            </a:r>
            <a:r>
              <a:rPr lang="en-US" altLang="zh-CN" dirty="0" smtClean="0"/>
              <a:t> 10KHz</a:t>
            </a:r>
            <a:r>
              <a:rPr lang="zh-CN" altLang="zh-CN" dirty="0" smtClean="0"/>
              <a:t>连续脉冲接</a:t>
            </a:r>
            <a:r>
              <a:rPr lang="zh-CN" altLang="en-US" dirty="0" smtClean="0"/>
              <a:t>需</a:t>
            </a:r>
            <a:r>
              <a:rPr lang="zh-CN" altLang="zh-CN" dirty="0" smtClean="0"/>
              <a:t>反相器后与</a:t>
            </a:r>
            <a:r>
              <a:rPr lang="en-US" altLang="zh-CN" dirty="0" smtClean="0"/>
              <a:t>74LS197</a:t>
            </a:r>
            <a:r>
              <a:rPr lang="zh-CN" altLang="en-US" dirty="0" smtClean="0"/>
              <a:t>的</a:t>
            </a:r>
            <a:r>
              <a:rPr lang="en-US" altLang="zh-CN" dirty="0" smtClean="0"/>
              <a:t>CP1</a:t>
            </a:r>
            <a:r>
              <a:rPr lang="zh-CN" altLang="zh-CN" dirty="0" smtClean="0"/>
              <a:t>相连</a:t>
            </a:r>
            <a:r>
              <a:rPr lang="zh-CN" altLang="en-US" dirty="0" smtClean="0"/>
              <a:t>。</a:t>
            </a:r>
            <a:endParaRPr lang="zh-CN" altLang="en-US"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4293096"/>
            <a:ext cx="8468141" cy="2016224"/>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实验十三 触发器的应用</a:t>
            </a:r>
            <a:endParaRPr lang="zh-CN" altLang="en-US" dirty="0"/>
          </a:p>
        </p:txBody>
      </p:sp>
      <p:sp>
        <p:nvSpPr>
          <p:cNvPr id="3" name="内容占位符 2"/>
          <p:cNvSpPr>
            <a:spLocks noGrp="1"/>
          </p:cNvSpPr>
          <p:nvPr>
            <p:ph idx="1"/>
          </p:nvPr>
        </p:nvSpPr>
        <p:spPr/>
        <p:txBody>
          <a:bodyPr/>
          <a:lstStyle/>
          <a:p>
            <a:pPr>
              <a:buNone/>
            </a:pPr>
            <a:r>
              <a:rPr lang="en-US" altLang="zh-CN" dirty="0" smtClean="0"/>
              <a:t>2</a:t>
            </a:r>
            <a:r>
              <a:rPr lang="zh-CN" altLang="en-US" dirty="0" smtClean="0"/>
              <a:t>、</a:t>
            </a:r>
            <a:r>
              <a:rPr lang="en-US" altLang="zh-CN" dirty="0" smtClean="0"/>
              <a:t>D</a:t>
            </a:r>
            <a:r>
              <a:rPr lang="zh-CN" altLang="en-US" dirty="0" smtClean="0"/>
              <a:t>触发器动态功能测试时，</a:t>
            </a:r>
            <a:r>
              <a:rPr lang="en-US" altLang="zh-CN" dirty="0" smtClean="0"/>
              <a:t> 74LS74</a:t>
            </a:r>
            <a:r>
              <a:rPr lang="zh-CN" altLang="zh-CN" dirty="0" smtClean="0"/>
              <a:t>的</a:t>
            </a:r>
            <a:r>
              <a:rPr lang="en-US" altLang="zh-CN" dirty="0" smtClean="0"/>
              <a:t>SD1</a:t>
            </a:r>
            <a:r>
              <a:rPr lang="zh-CN" altLang="zh-CN" dirty="0" smtClean="0"/>
              <a:t>接高电平，</a:t>
            </a:r>
            <a:r>
              <a:rPr lang="en-US" altLang="zh-CN" dirty="0" smtClean="0"/>
              <a:t>RD1</a:t>
            </a:r>
            <a:r>
              <a:rPr lang="zh-CN" altLang="en-US" dirty="0" smtClean="0"/>
              <a:t>接手动负脉冲，</a:t>
            </a:r>
            <a:r>
              <a:rPr lang="zh-CN" altLang="zh-CN" dirty="0" smtClean="0"/>
              <a:t>实验需先按负脉冲使</a:t>
            </a:r>
            <a:r>
              <a:rPr lang="en-US" altLang="zh-CN" dirty="0" smtClean="0"/>
              <a:t>74LS74</a:t>
            </a:r>
            <a:r>
              <a:rPr lang="zh-CN" altLang="zh-CN" dirty="0" smtClean="0"/>
              <a:t>输出清零</a:t>
            </a:r>
            <a:r>
              <a:rPr lang="zh-CN" altLang="en-US" dirty="0" smtClean="0"/>
              <a:t>，即使</a:t>
            </a:r>
            <a:r>
              <a:rPr lang="en-US" altLang="zh-CN" dirty="0" smtClean="0"/>
              <a:t>74LS74</a:t>
            </a:r>
            <a:r>
              <a:rPr lang="zh-CN" altLang="en-US" dirty="0" smtClean="0"/>
              <a:t>输出初始状态为零。</a:t>
            </a:r>
            <a:endParaRPr lang="zh-CN" altLang="en-US"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9" name="直接连接符 8"/>
          <p:cNvCxnSpPr/>
          <p:nvPr/>
        </p:nvCxnSpPr>
        <p:spPr>
          <a:xfrm>
            <a:off x="6300192" y="1988840"/>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27584" y="2420888"/>
            <a:ext cx="5040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83" y="3619428"/>
            <a:ext cx="7419975" cy="216217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实验十三 触发器的应用</a:t>
            </a:r>
            <a:endParaRPr lang="zh-CN" altLang="en-US" dirty="0"/>
          </a:p>
        </p:txBody>
      </p:sp>
      <p:sp>
        <p:nvSpPr>
          <p:cNvPr id="3" name="内容占位符 2"/>
          <p:cNvSpPr>
            <a:spLocks noGrp="1"/>
          </p:cNvSpPr>
          <p:nvPr>
            <p:ph idx="1"/>
          </p:nvPr>
        </p:nvSpPr>
        <p:spPr/>
        <p:txBody>
          <a:bodyPr/>
          <a:lstStyle/>
          <a:p>
            <a:pPr>
              <a:buNone/>
            </a:pPr>
            <a:r>
              <a:rPr lang="en-US" altLang="zh-CN" dirty="0" smtClean="0"/>
              <a:t>3</a:t>
            </a:r>
            <a:r>
              <a:rPr lang="zh-CN" altLang="en-US" dirty="0" smtClean="0"/>
              <a:t>、</a:t>
            </a:r>
            <a:r>
              <a:rPr lang="zh-CN" altLang="zh-CN" dirty="0" smtClean="0"/>
              <a:t>利用</a:t>
            </a:r>
            <a:r>
              <a:rPr lang="en-US" altLang="zh-CN" dirty="0" smtClean="0"/>
              <a:t>J-K</a:t>
            </a:r>
            <a:r>
              <a:rPr lang="zh-CN" altLang="zh-CN" dirty="0" smtClean="0"/>
              <a:t>触发器实现</a:t>
            </a:r>
            <a:r>
              <a:rPr lang="en-US" altLang="zh-CN" dirty="0" smtClean="0"/>
              <a:t>D</a:t>
            </a:r>
            <a:r>
              <a:rPr lang="zh-CN" altLang="zh-CN" dirty="0" smtClean="0"/>
              <a:t>触发器</a:t>
            </a:r>
            <a:r>
              <a:rPr lang="zh-CN" altLang="en-US" dirty="0" smtClean="0"/>
              <a:t>，对照</a:t>
            </a:r>
            <a:r>
              <a:rPr lang="en-US" altLang="zh-CN" dirty="0" smtClean="0"/>
              <a:t>J-K</a:t>
            </a:r>
            <a:r>
              <a:rPr lang="zh-CN" altLang="zh-CN" dirty="0" smtClean="0"/>
              <a:t>触发器</a:t>
            </a:r>
            <a:r>
              <a:rPr lang="zh-CN" altLang="en-US" dirty="0" smtClean="0"/>
              <a:t>和</a:t>
            </a:r>
            <a:r>
              <a:rPr lang="en-US" altLang="zh-CN" dirty="0" smtClean="0"/>
              <a:t>D</a:t>
            </a:r>
            <a:r>
              <a:rPr lang="zh-CN" altLang="zh-CN" dirty="0" smtClean="0"/>
              <a:t>触发器</a:t>
            </a:r>
            <a:r>
              <a:rPr lang="zh-CN" altLang="en-US" dirty="0" smtClean="0"/>
              <a:t>功能表，可用</a:t>
            </a:r>
            <a:r>
              <a:rPr lang="en-US" altLang="zh-CN" dirty="0" smtClean="0"/>
              <a:t>J-K</a:t>
            </a:r>
            <a:r>
              <a:rPr lang="zh-CN" altLang="en-US" dirty="0" smtClean="0"/>
              <a:t>触发器的清零和置位功能实现</a:t>
            </a:r>
            <a:r>
              <a:rPr lang="en-US" altLang="zh-CN" dirty="0" smtClean="0"/>
              <a:t>D</a:t>
            </a:r>
            <a:r>
              <a:rPr lang="zh-CN" altLang="en-US" dirty="0" smtClean="0"/>
              <a:t>触发器的清零和置位。</a:t>
            </a:r>
            <a:endParaRPr lang="en-US" altLang="zh-CN" dirty="0" smtClean="0"/>
          </a:p>
          <a:p>
            <a:pPr>
              <a:buNone/>
            </a:pPr>
            <a:endParaRPr lang="zh-CN" altLang="en-US" dirty="0"/>
          </a:p>
        </p:txBody>
      </p:sp>
      <p:pic>
        <p:nvPicPr>
          <p:cNvPr id="4" name="图片 3" descr="D触发器.png"/>
          <p:cNvPicPr>
            <a:picLocks noChangeAspect="1"/>
          </p:cNvPicPr>
          <p:nvPr/>
        </p:nvPicPr>
        <p:blipFill>
          <a:blip r:embed="rId2" cstate="print"/>
          <a:stretch>
            <a:fillRect/>
          </a:stretch>
        </p:blipFill>
        <p:spPr>
          <a:xfrm>
            <a:off x="755576" y="3284984"/>
            <a:ext cx="3946642" cy="1944216"/>
          </a:xfrm>
          <a:prstGeom prst="rect">
            <a:avLst/>
          </a:prstGeom>
        </p:spPr>
      </p:pic>
      <p:pic>
        <p:nvPicPr>
          <p:cNvPr id="5" name="图片 4" descr="JK触发器.png"/>
          <p:cNvPicPr>
            <a:picLocks noChangeAspect="1"/>
          </p:cNvPicPr>
          <p:nvPr/>
        </p:nvPicPr>
        <p:blipFill>
          <a:blip r:embed="rId3" cstate="print"/>
          <a:stretch>
            <a:fillRect/>
          </a:stretch>
        </p:blipFill>
        <p:spPr>
          <a:xfrm>
            <a:off x="5292080" y="2780928"/>
            <a:ext cx="3024336" cy="3480840"/>
          </a:xfrm>
          <a:prstGeom prst="rect">
            <a:avLst/>
          </a:prstGeom>
        </p:spPr>
      </p:pic>
      <p:pic>
        <p:nvPicPr>
          <p:cNvPr id="6" name="图片 5" descr="搭建D触发器.png"/>
          <p:cNvPicPr>
            <a:picLocks noChangeAspect="1"/>
          </p:cNvPicPr>
          <p:nvPr/>
        </p:nvPicPr>
        <p:blipFill>
          <a:blip r:embed="rId4" cstate="print"/>
          <a:stretch>
            <a:fillRect/>
          </a:stretch>
        </p:blipFill>
        <p:spPr>
          <a:xfrm>
            <a:off x="1907704" y="5301208"/>
            <a:ext cx="2354580" cy="1325880"/>
          </a:xfrm>
          <a:prstGeom prst="rect">
            <a:avLst/>
          </a:prstGeom>
        </p:spPr>
      </p:pic>
      <p:cxnSp>
        <p:nvCxnSpPr>
          <p:cNvPr id="10" name="直接箭头连接符 9"/>
          <p:cNvCxnSpPr/>
          <p:nvPr/>
        </p:nvCxnSpPr>
        <p:spPr>
          <a:xfrm flipH="1" flipV="1">
            <a:off x="4427984" y="4437112"/>
            <a:ext cx="1008112" cy="1440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4355976" y="4797152"/>
            <a:ext cx="1152128" cy="50405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实验十三 触发器的应用</a:t>
            </a:r>
            <a:endParaRPr lang="zh-CN" altLang="en-US" dirty="0"/>
          </a:p>
        </p:txBody>
      </p:sp>
      <p:sp>
        <p:nvSpPr>
          <p:cNvPr id="3" name="内容占位符 2"/>
          <p:cNvSpPr>
            <a:spLocks noGrp="1"/>
          </p:cNvSpPr>
          <p:nvPr>
            <p:ph idx="1"/>
          </p:nvPr>
        </p:nvSpPr>
        <p:spPr/>
        <p:txBody>
          <a:bodyPr/>
          <a:lstStyle/>
          <a:p>
            <a:pPr>
              <a:buNone/>
            </a:pPr>
            <a:r>
              <a:rPr lang="en-US" altLang="zh-CN" dirty="0" smtClean="0"/>
              <a:t>3</a:t>
            </a:r>
            <a:r>
              <a:rPr lang="zh-CN" altLang="en-US" dirty="0" smtClean="0"/>
              <a:t>、</a:t>
            </a:r>
            <a:r>
              <a:rPr lang="zh-CN" altLang="zh-CN" dirty="0" smtClean="0"/>
              <a:t>利用</a:t>
            </a:r>
            <a:r>
              <a:rPr lang="en-US" altLang="zh-CN" dirty="0" smtClean="0"/>
              <a:t>J-K</a:t>
            </a:r>
            <a:r>
              <a:rPr lang="zh-CN" altLang="zh-CN" dirty="0" smtClean="0"/>
              <a:t>触发器实现</a:t>
            </a:r>
            <a:r>
              <a:rPr lang="en-US" altLang="zh-CN" dirty="0" smtClean="0"/>
              <a:t>T</a:t>
            </a:r>
            <a:r>
              <a:rPr lang="zh-CN" altLang="zh-CN" dirty="0" smtClean="0"/>
              <a:t>触发器</a:t>
            </a:r>
            <a:r>
              <a:rPr lang="en-US" altLang="zh-CN" dirty="0" smtClean="0"/>
              <a:t>,</a:t>
            </a:r>
            <a:r>
              <a:rPr lang="zh-CN" altLang="en-US" dirty="0" smtClean="0"/>
              <a:t>对照</a:t>
            </a:r>
            <a:r>
              <a:rPr lang="en-US" altLang="zh-CN" dirty="0" smtClean="0"/>
              <a:t>J-K</a:t>
            </a:r>
            <a:r>
              <a:rPr lang="zh-CN" altLang="zh-CN" dirty="0" smtClean="0"/>
              <a:t>触发器</a:t>
            </a:r>
            <a:r>
              <a:rPr lang="zh-CN" altLang="en-US" dirty="0" smtClean="0"/>
              <a:t>和</a:t>
            </a:r>
            <a:r>
              <a:rPr lang="zh-CN" altLang="zh-CN" dirty="0" smtClean="0"/>
              <a:t>触</a:t>
            </a:r>
            <a:r>
              <a:rPr lang="en-US" altLang="zh-CN" dirty="0" smtClean="0"/>
              <a:t>T</a:t>
            </a:r>
            <a:r>
              <a:rPr lang="zh-CN" altLang="zh-CN" dirty="0" smtClean="0"/>
              <a:t>发器</a:t>
            </a:r>
            <a:r>
              <a:rPr lang="zh-CN" altLang="en-US" dirty="0" smtClean="0"/>
              <a:t>功能表</a:t>
            </a:r>
            <a:r>
              <a:rPr lang="en-US" altLang="zh-CN" dirty="0" smtClean="0"/>
              <a:t>,</a:t>
            </a:r>
            <a:r>
              <a:rPr lang="zh-CN" altLang="en-US" dirty="0" smtClean="0"/>
              <a:t>可用</a:t>
            </a:r>
            <a:r>
              <a:rPr lang="en-US" altLang="zh-CN" dirty="0" smtClean="0"/>
              <a:t>J-K</a:t>
            </a:r>
            <a:r>
              <a:rPr lang="zh-CN" altLang="en-US" dirty="0" smtClean="0"/>
              <a:t>触发器的保持和翻转功能实现</a:t>
            </a:r>
            <a:r>
              <a:rPr lang="en-US" altLang="zh-CN" dirty="0" smtClean="0"/>
              <a:t>T</a:t>
            </a:r>
            <a:r>
              <a:rPr lang="zh-CN" altLang="en-US" dirty="0" smtClean="0"/>
              <a:t>触发器的保持和翻转。</a:t>
            </a:r>
            <a:endParaRPr lang="en-US" altLang="zh-CN" dirty="0" smtClean="0"/>
          </a:p>
          <a:p>
            <a:pPr>
              <a:buNone/>
            </a:pPr>
            <a:endParaRPr lang="zh-CN" altLang="en-US" dirty="0"/>
          </a:p>
        </p:txBody>
      </p:sp>
      <p:pic>
        <p:nvPicPr>
          <p:cNvPr id="4" name="图片 3" descr="T触发器.png"/>
          <p:cNvPicPr>
            <a:picLocks noChangeAspect="1"/>
          </p:cNvPicPr>
          <p:nvPr/>
        </p:nvPicPr>
        <p:blipFill>
          <a:blip r:embed="rId3" cstate="print"/>
          <a:stretch>
            <a:fillRect/>
          </a:stretch>
        </p:blipFill>
        <p:spPr>
          <a:xfrm>
            <a:off x="683568" y="3140968"/>
            <a:ext cx="3888432" cy="2459550"/>
          </a:xfrm>
          <a:prstGeom prst="rect">
            <a:avLst/>
          </a:prstGeom>
        </p:spPr>
      </p:pic>
      <p:pic>
        <p:nvPicPr>
          <p:cNvPr id="5" name="图片 4" descr="JK触发器.png"/>
          <p:cNvPicPr>
            <a:picLocks noChangeAspect="1"/>
          </p:cNvPicPr>
          <p:nvPr/>
        </p:nvPicPr>
        <p:blipFill>
          <a:blip r:embed="rId4" cstate="print"/>
          <a:stretch>
            <a:fillRect/>
          </a:stretch>
        </p:blipFill>
        <p:spPr>
          <a:xfrm>
            <a:off x="5292080" y="3105643"/>
            <a:ext cx="3096344" cy="3563717"/>
          </a:xfrm>
          <a:prstGeom prst="rect">
            <a:avLst/>
          </a:prstGeom>
        </p:spPr>
      </p:pic>
      <p:cxnSp>
        <p:nvCxnSpPr>
          <p:cNvPr id="7" name="直接箭头连接符 6"/>
          <p:cNvCxnSpPr/>
          <p:nvPr/>
        </p:nvCxnSpPr>
        <p:spPr>
          <a:xfrm flipH="1">
            <a:off x="4211960" y="4365104"/>
            <a:ext cx="115212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flipV="1">
            <a:off x="3995936" y="5085184"/>
            <a:ext cx="1440160" cy="10801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195736" y="5589240"/>
            <a:ext cx="1080120" cy="1196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1403648" y="5877272"/>
            <a:ext cx="7920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3275856" y="5877272"/>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275856" y="6453336"/>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肘形连接符 19"/>
          <p:cNvCxnSpPr/>
          <p:nvPr/>
        </p:nvCxnSpPr>
        <p:spPr>
          <a:xfrm rot="16200000" flipH="1">
            <a:off x="1619672" y="5949280"/>
            <a:ext cx="648072" cy="504056"/>
          </a:xfrm>
          <a:prstGeom prst="bentConnector3">
            <a:avLst>
              <a:gd name="adj1" fmla="val 99146"/>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03648" y="6165304"/>
            <a:ext cx="792088"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87624" y="5661248"/>
            <a:ext cx="360040" cy="369332"/>
          </a:xfrm>
          <a:prstGeom prst="rect">
            <a:avLst/>
          </a:prstGeom>
          <a:noFill/>
        </p:spPr>
        <p:txBody>
          <a:bodyPr wrap="square" rtlCol="0">
            <a:spAutoFit/>
          </a:bodyPr>
          <a:lstStyle/>
          <a:p>
            <a:r>
              <a:rPr lang="en-US" altLang="zh-CN" dirty="0" smtClean="0"/>
              <a:t>T</a:t>
            </a:r>
            <a:endParaRPr lang="zh-CN" altLang="en-US" dirty="0"/>
          </a:p>
        </p:txBody>
      </p:sp>
      <p:sp>
        <p:nvSpPr>
          <p:cNvPr id="24" name="TextBox 23"/>
          <p:cNvSpPr txBox="1"/>
          <p:nvPr/>
        </p:nvSpPr>
        <p:spPr>
          <a:xfrm>
            <a:off x="1043608" y="6011996"/>
            <a:ext cx="576064" cy="369332"/>
          </a:xfrm>
          <a:prstGeom prst="rect">
            <a:avLst/>
          </a:prstGeom>
          <a:noFill/>
        </p:spPr>
        <p:txBody>
          <a:bodyPr wrap="square" rtlCol="0">
            <a:spAutoFit/>
          </a:bodyPr>
          <a:lstStyle/>
          <a:p>
            <a:r>
              <a:rPr lang="en-US" altLang="zh-CN" dirty="0" smtClean="0"/>
              <a:t>CP</a:t>
            </a:r>
            <a:endParaRPr lang="zh-CN" altLang="en-US" dirty="0"/>
          </a:p>
        </p:txBody>
      </p:sp>
      <p:sp>
        <p:nvSpPr>
          <p:cNvPr id="25" name="TextBox 24"/>
          <p:cNvSpPr txBox="1"/>
          <p:nvPr/>
        </p:nvSpPr>
        <p:spPr>
          <a:xfrm>
            <a:off x="2195736" y="5651956"/>
            <a:ext cx="432048" cy="369332"/>
          </a:xfrm>
          <a:prstGeom prst="rect">
            <a:avLst/>
          </a:prstGeom>
          <a:noFill/>
        </p:spPr>
        <p:txBody>
          <a:bodyPr wrap="square" rtlCol="0">
            <a:spAutoFit/>
          </a:bodyPr>
          <a:lstStyle/>
          <a:p>
            <a:r>
              <a:rPr lang="en-US" altLang="zh-CN" dirty="0" smtClean="0"/>
              <a:t>J</a:t>
            </a:r>
            <a:endParaRPr lang="zh-CN" altLang="en-US" dirty="0"/>
          </a:p>
        </p:txBody>
      </p:sp>
      <p:sp>
        <p:nvSpPr>
          <p:cNvPr id="26" name="TextBox 25"/>
          <p:cNvSpPr txBox="1"/>
          <p:nvPr/>
        </p:nvSpPr>
        <p:spPr>
          <a:xfrm>
            <a:off x="2195736" y="6372036"/>
            <a:ext cx="432048" cy="369332"/>
          </a:xfrm>
          <a:prstGeom prst="rect">
            <a:avLst/>
          </a:prstGeom>
          <a:noFill/>
        </p:spPr>
        <p:txBody>
          <a:bodyPr wrap="square" rtlCol="0">
            <a:spAutoFit/>
          </a:bodyPr>
          <a:lstStyle/>
          <a:p>
            <a:r>
              <a:rPr lang="en-US" altLang="zh-CN" dirty="0" smtClean="0"/>
              <a:t>K</a:t>
            </a:r>
            <a:endParaRPr lang="zh-CN" altLang="en-US" dirty="0"/>
          </a:p>
        </p:txBody>
      </p:sp>
      <p:sp>
        <p:nvSpPr>
          <p:cNvPr id="27" name="TextBox 26"/>
          <p:cNvSpPr txBox="1"/>
          <p:nvPr/>
        </p:nvSpPr>
        <p:spPr>
          <a:xfrm>
            <a:off x="2123728" y="6011996"/>
            <a:ext cx="504056" cy="369332"/>
          </a:xfrm>
          <a:prstGeom prst="rect">
            <a:avLst/>
          </a:prstGeom>
          <a:noFill/>
        </p:spPr>
        <p:txBody>
          <a:bodyPr wrap="square" rtlCol="0">
            <a:spAutoFit/>
          </a:bodyPr>
          <a:lstStyle/>
          <a:p>
            <a:r>
              <a:rPr lang="en-US" altLang="zh-CN" dirty="0" smtClean="0"/>
              <a:t>CP</a:t>
            </a:r>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下周实验</a:t>
            </a:r>
          </a:p>
        </p:txBody>
      </p:sp>
      <p:sp>
        <p:nvSpPr>
          <p:cNvPr id="27651" name="Rectangle 3"/>
          <p:cNvSpPr>
            <a:spLocks noGrp="1" noChangeArrowheads="1"/>
          </p:cNvSpPr>
          <p:nvPr>
            <p:ph idx="1"/>
          </p:nvPr>
        </p:nvSpPr>
        <p:spPr>
          <a:xfrm>
            <a:off x="457200" y="1888058"/>
            <a:ext cx="8229600" cy="604838"/>
          </a:xfrm>
        </p:spPr>
        <p:txBody>
          <a:bodyPr/>
          <a:lstStyle/>
          <a:p>
            <a:pPr>
              <a:buNone/>
            </a:pPr>
            <a:r>
              <a:rPr lang="zh-CN" altLang="zh-CN" dirty="0" smtClean="0"/>
              <a:t>实验十四 同步</a:t>
            </a:r>
            <a:r>
              <a:rPr lang="en-US" altLang="zh-CN" dirty="0" smtClean="0"/>
              <a:t>\</a:t>
            </a:r>
            <a:r>
              <a:rPr lang="zh-CN" altLang="zh-CN" dirty="0" smtClean="0"/>
              <a:t>异步计数器的实现</a:t>
            </a:r>
            <a:endParaRPr lang="zh-CN" altLang="zh-CN"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7688" y="476672"/>
            <a:ext cx="8686800" cy="1143000"/>
          </a:xfrm>
        </p:spPr>
        <p:txBody>
          <a:bodyPr>
            <a:normAutofit fontScale="90000"/>
          </a:bodyPr>
          <a:lstStyle/>
          <a:p>
            <a:pPr algn="ctr"/>
            <a:r>
              <a:rPr lang="zh-CN" altLang="zh-CN" b="1" dirty="0" smtClean="0"/>
              <a:t>实验十四 </a:t>
            </a:r>
            <a:r>
              <a:rPr lang="en-US" altLang="zh-CN" b="1" dirty="0" smtClean="0"/>
              <a:t> </a:t>
            </a:r>
            <a:r>
              <a:rPr lang="zh-CN" altLang="zh-CN" b="1" dirty="0" smtClean="0"/>
              <a:t>同步</a:t>
            </a:r>
            <a:r>
              <a:rPr lang="en-US" altLang="zh-CN" b="1" dirty="0" smtClean="0"/>
              <a:t>\</a:t>
            </a:r>
            <a:r>
              <a:rPr lang="zh-CN" altLang="zh-CN" b="1" dirty="0" smtClean="0"/>
              <a:t>异步计数器的实现</a:t>
            </a:r>
            <a:endParaRPr lang="zh-CN" altLang="zh-CN" b="1" dirty="0"/>
          </a:p>
        </p:txBody>
      </p:sp>
      <p:sp>
        <p:nvSpPr>
          <p:cNvPr id="3" name="内容占位符 2"/>
          <p:cNvSpPr>
            <a:spLocks noGrp="1"/>
          </p:cNvSpPr>
          <p:nvPr>
            <p:ph idx="1"/>
          </p:nvPr>
        </p:nvSpPr>
        <p:spPr/>
        <p:txBody>
          <a:bodyPr/>
          <a:lstStyle/>
          <a:p>
            <a:pPr marL="0" indent="0">
              <a:buNone/>
            </a:pPr>
            <a:r>
              <a:rPr lang="zh-CN" altLang="en-US" b="1" dirty="0" smtClean="0"/>
              <a:t>一、实验原理：</a:t>
            </a:r>
            <a:endParaRPr lang="en-US" altLang="zh-CN" b="1" dirty="0" smtClean="0"/>
          </a:p>
          <a:p>
            <a:pPr marL="0" indent="0">
              <a:buNone/>
            </a:pPr>
            <a:r>
              <a:rPr lang="en-US" altLang="zh-CN" dirty="0" smtClean="0"/>
              <a:t>1</a:t>
            </a:r>
            <a:r>
              <a:rPr lang="zh-CN" altLang="en-US" dirty="0" smtClean="0"/>
              <a:t>、</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420888"/>
            <a:ext cx="6401197" cy="3632457"/>
          </a:xfrm>
          <a:prstGeom prst="rect">
            <a:avLst/>
          </a:prstGeom>
        </p:spPr>
      </p:pic>
      <p:sp>
        <p:nvSpPr>
          <p:cNvPr id="5" name="文本框 4"/>
          <p:cNvSpPr txBox="1"/>
          <p:nvPr/>
        </p:nvSpPr>
        <p:spPr>
          <a:xfrm>
            <a:off x="971600" y="6308725"/>
            <a:ext cx="7272808" cy="646331"/>
          </a:xfrm>
          <a:prstGeom prst="rect">
            <a:avLst/>
          </a:prstGeom>
          <a:noFill/>
        </p:spPr>
        <p:txBody>
          <a:bodyPr wrap="square" rtlCol="0">
            <a:spAutoFit/>
          </a:bodyPr>
          <a:lstStyle/>
          <a:p>
            <a:r>
              <a:rPr lang="zh-CN" altLang="en-US" dirty="0" smtClean="0">
                <a:solidFill>
                  <a:srgbClr val="FF0000"/>
                </a:solidFill>
              </a:rPr>
              <a:t>注意：</a:t>
            </a:r>
            <a:r>
              <a:rPr lang="en-US" altLang="zh-CN" dirty="0" smtClean="0">
                <a:solidFill>
                  <a:srgbClr val="FF0000"/>
                </a:solidFill>
              </a:rPr>
              <a:t>JK</a:t>
            </a:r>
            <a:r>
              <a:rPr lang="zh-CN" altLang="en-US" dirty="0" smtClean="0">
                <a:solidFill>
                  <a:srgbClr val="FF0000"/>
                </a:solidFill>
              </a:rPr>
              <a:t>触发器要求接高电平的，不能悬空，否则会导致输出错误，例如清零端。</a:t>
            </a:r>
            <a:endParaRPr lang="zh-CN" altLang="en-US" dirty="0">
              <a:solidFill>
                <a:srgbClr val="FF0000"/>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260648"/>
            <a:ext cx="8928992" cy="6597352"/>
          </a:xfrm>
        </p:spPr>
        <p:txBody>
          <a:bodyPr>
            <a:normAutofit/>
          </a:bodyPr>
          <a:lstStyle/>
          <a:p>
            <a:pPr marL="0" indent="0">
              <a:buNone/>
            </a:pPr>
            <a:r>
              <a:rPr lang="en-US" altLang="zh-CN" dirty="0" smtClean="0"/>
              <a:t>2</a:t>
            </a:r>
            <a:r>
              <a:rPr lang="zh-CN" altLang="en-US" dirty="0" smtClean="0"/>
              <a:t>、时序逻辑电路的设计流程</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r>
              <a:rPr lang="en-US" altLang="zh-CN" dirty="0" smtClean="0"/>
              <a:t>3</a:t>
            </a:r>
            <a:r>
              <a:rPr lang="zh-CN" altLang="en-US" dirty="0" smtClean="0"/>
              <a:t>、同步计数器和异步计数器</a:t>
            </a:r>
            <a:endParaRPr lang="en-US" altLang="zh-CN" dirty="0" smtClean="0"/>
          </a:p>
          <a:p>
            <a:pPr marL="0" indent="0">
              <a:buNone/>
            </a:pPr>
            <a:r>
              <a:rPr lang="zh-CN" altLang="en-US" dirty="0"/>
              <a:t>同步计数器的触发信号是同一个信号。具体来说，每一级的触发器接的都是同一个</a:t>
            </a:r>
            <a:r>
              <a:rPr lang="en-US" altLang="zh-CN" dirty="0"/>
              <a:t>CLK</a:t>
            </a:r>
            <a:r>
              <a:rPr lang="zh-CN" altLang="en-US" dirty="0"/>
              <a:t>信号。   </a:t>
            </a:r>
            <a:endParaRPr lang="en-US" altLang="zh-CN" dirty="0" smtClean="0"/>
          </a:p>
          <a:p>
            <a:pPr marL="0" indent="0">
              <a:buNone/>
            </a:pPr>
            <a:r>
              <a:rPr lang="zh-CN" altLang="en-US" dirty="0" smtClean="0"/>
              <a:t>异步</a:t>
            </a:r>
            <a:r>
              <a:rPr lang="zh-CN" altLang="en-US" dirty="0"/>
              <a:t>计数器</a:t>
            </a:r>
            <a:r>
              <a:rPr lang="zh-CN" altLang="en-US" dirty="0" smtClean="0"/>
              <a:t>的</a:t>
            </a:r>
            <a:r>
              <a:rPr lang="zh-CN" altLang="en-US" dirty="0"/>
              <a:t>每一级的</a:t>
            </a:r>
            <a:r>
              <a:rPr lang="zh-CN" altLang="en-US" dirty="0" smtClean="0"/>
              <a:t>触发器的</a:t>
            </a:r>
            <a:r>
              <a:rPr lang="en-US" altLang="zh-CN" dirty="0" smtClean="0"/>
              <a:t>CLK</a:t>
            </a:r>
            <a:r>
              <a:rPr lang="zh-CN" altLang="en-US" dirty="0" smtClean="0"/>
              <a:t>信号是不同的，触发器状态变化不是同步的。</a:t>
            </a:r>
            <a:endParaRPr lang="en-US" altLang="zh-CN" dirty="0" smtClean="0"/>
          </a:p>
        </p:txBody>
      </p:sp>
      <p:pic>
        <p:nvPicPr>
          <p:cNvPr id="7" name="图片 6" descr="逻辑逻辑电路设计流程.png"/>
          <p:cNvPicPr>
            <a:picLocks noChangeAspect="1"/>
          </p:cNvPicPr>
          <p:nvPr/>
        </p:nvPicPr>
        <p:blipFill>
          <a:blip r:embed="rId2" cstate="print"/>
          <a:stretch>
            <a:fillRect/>
          </a:stretch>
        </p:blipFill>
        <p:spPr>
          <a:xfrm>
            <a:off x="251520" y="980728"/>
            <a:ext cx="8699193" cy="2392278"/>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32656"/>
            <a:ext cx="8229600" cy="5793507"/>
          </a:xfrm>
        </p:spPr>
        <p:txBody>
          <a:bodyPr/>
          <a:lstStyle/>
          <a:p>
            <a:pPr marL="0" indent="0">
              <a:buNone/>
            </a:pPr>
            <a:r>
              <a:rPr lang="en-US" altLang="zh-CN" dirty="0" smtClean="0"/>
              <a:t>4</a:t>
            </a:r>
            <a:r>
              <a:rPr lang="zh-CN" altLang="en-US" dirty="0" smtClean="0"/>
              <a:t>、异步触发器：存在触发器</a:t>
            </a:r>
            <a:r>
              <a:rPr lang="zh-CN" altLang="en-US" dirty="0"/>
              <a:t>逐级延迟</a:t>
            </a:r>
            <a:r>
              <a:rPr lang="zh-CN" altLang="en-US" dirty="0" smtClean="0"/>
              <a:t>问题</a:t>
            </a:r>
            <a:r>
              <a:rPr lang="zh-CN" altLang="en-US" dirty="0"/>
              <a:t>。</a:t>
            </a:r>
            <a:r>
              <a:rPr lang="zh-CN" altLang="en-US" dirty="0" smtClean="0"/>
              <a:t>同步计数器：各级</a:t>
            </a:r>
            <a:r>
              <a:rPr lang="zh-CN" altLang="en-US" dirty="0"/>
              <a:t>触发器输出相差小，译码时能避免出现</a:t>
            </a:r>
            <a:r>
              <a:rPr lang="zh-CN" altLang="en-US" dirty="0" smtClean="0"/>
              <a:t>尖峰，但是</a:t>
            </a:r>
            <a:r>
              <a:rPr lang="zh-CN" altLang="en-US" dirty="0"/>
              <a:t>电路实现较复杂</a:t>
            </a:r>
            <a:r>
              <a:rPr lang="zh-CN" altLang="en-US" dirty="0" smtClean="0"/>
              <a:t>。</a:t>
            </a:r>
            <a:endParaRPr lang="en-US" altLang="zh-CN" dirty="0" smtClean="0"/>
          </a:p>
          <a:p>
            <a:pPr marL="0" indent="0">
              <a:buNone/>
            </a:pPr>
            <a:endParaRPr lang="en-US" altLang="zh-CN" dirty="0"/>
          </a:p>
          <a:p>
            <a:pPr marL="0" indent="0">
              <a:buNone/>
            </a:pPr>
            <a:r>
              <a:rPr lang="zh-CN" altLang="en-US" b="1" dirty="0" smtClean="0"/>
              <a:t>二、实验内容：</a:t>
            </a:r>
            <a:endParaRPr lang="en-US" altLang="zh-CN" b="1" dirty="0" smtClean="0"/>
          </a:p>
          <a:p>
            <a:pPr marL="0" indent="0">
              <a:buNone/>
            </a:pPr>
            <a:r>
              <a:rPr lang="en-US" altLang="zh-CN" dirty="0" smtClean="0"/>
              <a:t>1</a:t>
            </a:r>
            <a:r>
              <a:rPr lang="zh-CN" altLang="en-US" dirty="0" smtClean="0"/>
              <a:t>、使用</a:t>
            </a:r>
            <a:r>
              <a:rPr lang="en-US" altLang="zh-CN" dirty="0" smtClean="0"/>
              <a:t>JK</a:t>
            </a:r>
            <a:r>
              <a:rPr lang="zh-CN" altLang="en-US" dirty="0" smtClean="0"/>
              <a:t>触发器设计一个</a:t>
            </a:r>
            <a:r>
              <a:rPr lang="en-US" altLang="zh-CN" dirty="0" smtClean="0"/>
              <a:t>16</a:t>
            </a:r>
            <a:r>
              <a:rPr lang="zh-CN" altLang="en-US" dirty="0" smtClean="0"/>
              <a:t>进制</a:t>
            </a:r>
            <a:r>
              <a:rPr lang="zh-CN" altLang="en-US" b="1" dirty="0" smtClean="0"/>
              <a:t>异步加法</a:t>
            </a:r>
            <a:r>
              <a:rPr lang="zh-CN" altLang="en-US" dirty="0" smtClean="0"/>
              <a:t>计数器，并用</a:t>
            </a:r>
            <a:endParaRPr lang="en-US" altLang="zh-CN" dirty="0" smtClean="0"/>
          </a:p>
          <a:p>
            <a:pPr marL="0" indent="0">
              <a:buNone/>
            </a:pPr>
            <a:r>
              <a:rPr lang="zh-CN" altLang="en-US" dirty="0" smtClean="0"/>
              <a:t>逻辑分析仪观察并记录</a:t>
            </a:r>
            <a:r>
              <a:rPr lang="en-US" altLang="zh-CN" dirty="0" smtClean="0"/>
              <a:t>CP</a:t>
            </a:r>
            <a:r>
              <a:rPr lang="zh-CN" altLang="en-US" dirty="0" smtClean="0"/>
              <a:t>和每一位的输出波形。</a:t>
            </a:r>
            <a:endParaRPr lang="en-US" altLang="zh-CN" dirty="0" smtClean="0"/>
          </a:p>
          <a:p>
            <a:pPr marL="0" indent="0">
              <a:buNone/>
            </a:pPr>
            <a:endParaRPr lang="en-US" altLang="zh-CN" dirty="0" smtClean="0"/>
          </a:p>
          <a:p>
            <a:pPr marL="0" indent="0">
              <a:buNone/>
            </a:pPr>
            <a:r>
              <a:rPr lang="zh-CN" altLang="en-US" dirty="0" smtClean="0"/>
              <a:t>实验内容</a:t>
            </a:r>
            <a:r>
              <a:rPr lang="en-US" altLang="zh-CN" dirty="0" smtClean="0"/>
              <a:t>1</a:t>
            </a:r>
            <a:r>
              <a:rPr lang="zh-CN" altLang="en-US" dirty="0" smtClean="0"/>
              <a:t>设计提示：</a:t>
            </a:r>
            <a:endParaRPr lang="en-US" altLang="zh-CN" dirty="0" smtClean="0"/>
          </a:p>
          <a:p>
            <a:pPr marL="0" indent="0">
              <a:buNone/>
            </a:pPr>
            <a:r>
              <a:rPr lang="zh-CN" altLang="en-US" dirty="0" smtClean="0"/>
              <a:t> （</a:t>
            </a:r>
            <a:r>
              <a:rPr lang="en-US" altLang="zh-CN" dirty="0" smtClean="0"/>
              <a:t>1</a:t>
            </a:r>
            <a:r>
              <a:rPr lang="zh-CN" altLang="en-US" dirty="0" smtClean="0"/>
              <a:t>）综合考虑</a:t>
            </a:r>
            <a:r>
              <a:rPr lang="en-US" altLang="zh-CN" dirty="0" smtClean="0"/>
              <a:t>16</a:t>
            </a:r>
            <a:r>
              <a:rPr lang="zh-CN" altLang="en-US" dirty="0"/>
              <a:t>进</a:t>
            </a:r>
            <a:r>
              <a:rPr lang="zh-CN" altLang="en-US" dirty="0" smtClean="0"/>
              <a:t>制计数器的每一位的状态变化特点和</a:t>
            </a:r>
            <a:r>
              <a:rPr lang="en-US" altLang="zh-CN" dirty="0" smtClean="0"/>
              <a:t>JK</a:t>
            </a:r>
            <a:r>
              <a:rPr lang="zh-CN" altLang="en-US" dirty="0" smtClean="0"/>
              <a:t>触发器的功能表。</a:t>
            </a:r>
            <a:endParaRPr lang="en-US" altLang="zh-CN" dirty="0" smtClean="0"/>
          </a:p>
          <a:p>
            <a:pPr marL="0" indent="0">
              <a:buNone/>
            </a:pPr>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0648"/>
            <a:ext cx="8229600" cy="6597352"/>
          </a:xfrm>
        </p:spPr>
        <p:txBody>
          <a:bodyPr/>
          <a:lstStyle/>
          <a:p>
            <a:pPr marL="0" indent="0">
              <a:buNone/>
            </a:pPr>
            <a:r>
              <a:rPr lang="zh-CN" altLang="en-US" dirty="0" smtClean="0"/>
              <a:t>（</a:t>
            </a:r>
            <a:r>
              <a:rPr lang="en-US" altLang="zh-CN" dirty="0" smtClean="0"/>
              <a:t>2</a:t>
            </a:r>
            <a:r>
              <a:rPr lang="zh-CN" altLang="en-US" dirty="0" smtClean="0"/>
              <a:t>）举例：</a:t>
            </a:r>
            <a:r>
              <a:rPr lang="en-US" altLang="zh-CN" dirty="0" smtClean="0"/>
              <a:t>16</a:t>
            </a:r>
            <a:r>
              <a:rPr lang="zh-CN" altLang="en-US" dirty="0" smtClean="0"/>
              <a:t>进制异步减法计数器</a:t>
            </a:r>
            <a:endParaRPr lang="en-US" altLang="zh-CN" dirty="0" smtClean="0"/>
          </a:p>
          <a:p>
            <a:pPr marL="0" indent="0">
              <a:buNone/>
            </a:pPr>
            <a:r>
              <a:rPr lang="zh-CN" altLang="en-US" sz="1800" dirty="0" smtClean="0">
                <a:solidFill>
                  <a:srgbClr val="FF0000"/>
                </a:solidFill>
              </a:rPr>
              <a:t>异步：每级触发器的</a:t>
            </a:r>
            <a:r>
              <a:rPr lang="en-US" altLang="zh-CN" sz="1800" dirty="0" smtClean="0">
                <a:solidFill>
                  <a:srgbClr val="FF0000"/>
                </a:solidFill>
              </a:rPr>
              <a:t>CP</a:t>
            </a:r>
            <a:r>
              <a:rPr lang="zh-CN" altLang="en-US" sz="1800" dirty="0" smtClean="0">
                <a:solidFill>
                  <a:srgbClr val="FF0000"/>
                </a:solidFill>
              </a:rPr>
              <a:t>是不同的信号</a:t>
            </a:r>
            <a:endParaRPr lang="en-US" altLang="zh-CN" dirty="0" smtClean="0">
              <a:solidFill>
                <a:srgbClr val="FF0000"/>
              </a:solidFill>
            </a:endParaRPr>
          </a:p>
          <a:p>
            <a:pPr marL="0" indent="0">
              <a:buNone/>
            </a:pPr>
            <a:endParaRPr lang="zh-CN" altLang="en-US" dirty="0"/>
          </a:p>
        </p:txBody>
      </p:sp>
      <p:pic>
        <p:nvPicPr>
          <p:cNvPr id="5" name="图片 4" descr="16进制减法计数器.png"/>
          <p:cNvPicPr>
            <a:picLocks noChangeAspect="1"/>
          </p:cNvPicPr>
          <p:nvPr/>
        </p:nvPicPr>
        <p:blipFill>
          <a:blip r:embed="rId3" cstate="print"/>
          <a:stretch>
            <a:fillRect/>
          </a:stretch>
        </p:blipFill>
        <p:spPr>
          <a:xfrm>
            <a:off x="611560" y="1988840"/>
            <a:ext cx="5394960" cy="2689860"/>
          </a:xfrm>
          <a:prstGeom prst="rect">
            <a:avLst/>
          </a:prstGeom>
        </p:spPr>
      </p:pic>
      <p:graphicFrame>
        <p:nvGraphicFramePr>
          <p:cNvPr id="6" name="Group 173"/>
          <p:cNvGraphicFramePr/>
          <p:nvPr/>
        </p:nvGraphicFramePr>
        <p:xfrm>
          <a:off x="6588224" y="404664"/>
          <a:ext cx="1944688" cy="6217920"/>
        </p:xfrm>
        <a:graphic>
          <a:graphicData uri="http://schemas.openxmlformats.org/drawingml/2006/table">
            <a:tbl>
              <a:tblPr/>
              <a:tblGrid>
                <a:gridCol w="473075">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65138">
                  <a:extLst>
                    <a:ext uri="{9D8B030D-6E8A-4147-A177-3AD203B41FA5}">
                      <a16:colId xmlns:a16="http://schemas.microsoft.com/office/drawing/2014/main" val="20002"/>
                    </a:ext>
                  </a:extLst>
                </a:gridCol>
                <a:gridCol w="473075">
                  <a:extLst>
                    <a:ext uri="{9D8B030D-6E8A-4147-A177-3AD203B41FA5}">
                      <a16:colId xmlns:a16="http://schemas.microsoft.com/office/drawing/2014/main" val="20003"/>
                    </a:ext>
                  </a:extLst>
                </a:gridCol>
              </a:tblGrid>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7" name="TextBox 6"/>
          <p:cNvSpPr txBox="1"/>
          <p:nvPr/>
        </p:nvSpPr>
        <p:spPr>
          <a:xfrm>
            <a:off x="6516216" y="44624"/>
            <a:ext cx="2016224" cy="369332"/>
          </a:xfrm>
          <a:prstGeom prst="rect">
            <a:avLst/>
          </a:prstGeom>
          <a:noFill/>
        </p:spPr>
        <p:txBody>
          <a:bodyPr wrap="square" rtlCol="0">
            <a:spAutoFit/>
          </a:bodyPr>
          <a:lstStyle/>
          <a:p>
            <a:r>
              <a:rPr lang="en-US" altLang="zh-CN" dirty="0" smtClean="0"/>
              <a:t>16</a:t>
            </a:r>
            <a:r>
              <a:rPr lang="zh-CN" altLang="en-US" dirty="0" smtClean="0"/>
              <a:t>进制减法计数器</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lstStyle/>
          <a:p>
            <a:pPr algn="ctr"/>
            <a:r>
              <a:rPr lang="zh-CN" altLang="en-US" dirty="0"/>
              <a:t>实验一</a:t>
            </a:r>
          </a:p>
        </p:txBody>
      </p:sp>
      <p:sp>
        <p:nvSpPr>
          <p:cNvPr id="3" name="内容占位符 2"/>
          <p:cNvSpPr>
            <a:spLocks noGrp="1"/>
          </p:cNvSpPr>
          <p:nvPr>
            <p:ph idx="1"/>
          </p:nvPr>
        </p:nvSpPr>
        <p:spPr>
          <a:xfrm>
            <a:off x="457200" y="1268760"/>
            <a:ext cx="8229600" cy="5055840"/>
          </a:xfrm>
        </p:spPr>
        <p:txBody>
          <a:bodyPr/>
          <a:lstStyle/>
          <a:p>
            <a:r>
              <a:rPr lang="en-US" altLang="zh-CN" sz="2400" dirty="0">
                <a:latin typeface="+mn-ea"/>
              </a:rPr>
              <a:t>2</a:t>
            </a:r>
            <a:r>
              <a:rPr lang="zh-CN" altLang="en-US" sz="2400" dirty="0">
                <a:latin typeface="+mn-ea"/>
              </a:rPr>
              <a:t>、使用</a:t>
            </a:r>
            <a:r>
              <a:rPr lang="en-US" altLang="zh-CN" sz="2400" dirty="0" err="1">
                <a:latin typeface="+mn-ea"/>
              </a:rPr>
              <a:t>Protues</a:t>
            </a:r>
            <a:r>
              <a:rPr lang="zh-CN" altLang="en-US" sz="2400" dirty="0" smtClean="0">
                <a:latin typeface="+mn-ea"/>
              </a:rPr>
              <a:t>仿真软件静态测量</a:t>
            </a:r>
            <a:r>
              <a:rPr lang="zh-CN" altLang="en-US" sz="2400" dirty="0">
                <a:latin typeface="+mn-ea"/>
              </a:rPr>
              <a:t>门电路芯片（</a:t>
            </a:r>
            <a:r>
              <a:rPr lang="en-US" altLang="zh-CN" sz="2400" dirty="0">
                <a:latin typeface="+mn-ea"/>
              </a:rPr>
              <a:t>74LS00</a:t>
            </a:r>
            <a:r>
              <a:rPr lang="zh-CN" altLang="en-US" sz="2400" dirty="0">
                <a:latin typeface="+mn-ea"/>
              </a:rPr>
              <a:t>、</a:t>
            </a:r>
            <a:r>
              <a:rPr lang="en-US" altLang="zh-CN" sz="2400" dirty="0">
                <a:solidFill>
                  <a:schemeClr val="dk1"/>
                </a:solidFill>
                <a:latin typeface="+mn-ea"/>
              </a:rPr>
              <a:t>74LS08 </a:t>
            </a:r>
            <a:r>
              <a:rPr lang="zh-CN" altLang="en-US" sz="2400" dirty="0">
                <a:solidFill>
                  <a:schemeClr val="dk1"/>
                </a:solidFill>
                <a:latin typeface="+mn-ea"/>
              </a:rPr>
              <a:t>、</a:t>
            </a:r>
            <a:r>
              <a:rPr lang="en-US" altLang="zh-CN" sz="2400" dirty="0">
                <a:solidFill>
                  <a:schemeClr val="dk1"/>
                </a:solidFill>
                <a:latin typeface="+mn-ea"/>
              </a:rPr>
              <a:t>74LS20 </a:t>
            </a:r>
            <a:r>
              <a:rPr lang="zh-CN" altLang="en-US" sz="2400" dirty="0">
                <a:solidFill>
                  <a:schemeClr val="dk1"/>
                </a:solidFill>
                <a:latin typeface="+mn-ea"/>
              </a:rPr>
              <a:t>和</a:t>
            </a:r>
            <a:r>
              <a:rPr lang="en-US" altLang="zh-CN" sz="2400" dirty="0">
                <a:latin typeface="+mn-ea"/>
              </a:rPr>
              <a:t>74LS86 </a:t>
            </a:r>
            <a:r>
              <a:rPr lang="zh-CN" altLang="en-US" sz="2400" dirty="0">
                <a:latin typeface="+mn-ea"/>
              </a:rPr>
              <a:t>）真值表并</a:t>
            </a:r>
            <a:r>
              <a:rPr lang="zh-CN" altLang="en-US" sz="2400" dirty="0" smtClean="0">
                <a:latin typeface="+mn-ea"/>
              </a:rPr>
              <a:t>记录。</a:t>
            </a:r>
            <a:endParaRPr lang="en-US" altLang="zh-CN" sz="2400" dirty="0" smtClean="0">
              <a:latin typeface="+mn-ea"/>
            </a:endParaRPr>
          </a:p>
          <a:p>
            <a:pPr marL="0" indent="0">
              <a:buNone/>
            </a:pPr>
            <a:endParaRPr lang="en-US" altLang="zh-CN" sz="2400" dirty="0">
              <a:latin typeface="+mn-ea"/>
            </a:endParaRP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4169100172"/>
              </p:ext>
            </p:extLst>
          </p:nvPr>
        </p:nvGraphicFramePr>
        <p:xfrm>
          <a:off x="5508104" y="2420888"/>
          <a:ext cx="2592288" cy="3600399"/>
        </p:xfrm>
        <a:graphic>
          <a:graphicData uri="http://schemas.openxmlformats.org/drawingml/2006/table">
            <a:tbl>
              <a:tblPr firstRow="1" bandRow="1">
                <a:tableStyleId>{5940675A-B579-460E-94D1-54222C63F5DA}</a:tableStyleId>
              </a:tblPr>
              <a:tblGrid>
                <a:gridCol w="816534">
                  <a:extLst>
                    <a:ext uri="{9D8B030D-6E8A-4147-A177-3AD203B41FA5}">
                      <a16:colId xmlns:a16="http://schemas.microsoft.com/office/drawing/2014/main" val="20000"/>
                    </a:ext>
                  </a:extLst>
                </a:gridCol>
                <a:gridCol w="940250">
                  <a:extLst>
                    <a:ext uri="{9D8B030D-6E8A-4147-A177-3AD203B41FA5}">
                      <a16:colId xmlns:a16="http://schemas.microsoft.com/office/drawing/2014/main" val="20001"/>
                    </a:ext>
                  </a:extLst>
                </a:gridCol>
                <a:gridCol w="835504">
                  <a:extLst>
                    <a:ext uri="{9D8B030D-6E8A-4147-A177-3AD203B41FA5}">
                      <a16:colId xmlns:a16="http://schemas.microsoft.com/office/drawing/2014/main" val="20002"/>
                    </a:ext>
                  </a:extLst>
                </a:gridCol>
              </a:tblGrid>
              <a:tr h="489344">
                <a:tc gridSpan="3">
                  <a:txBody>
                    <a:bodyPr/>
                    <a:lstStyle/>
                    <a:p>
                      <a:pPr algn="ctr">
                        <a:spcAft>
                          <a:spcPts val="0"/>
                        </a:spcAft>
                      </a:pPr>
                      <a:r>
                        <a:rPr lang="en-US" sz="1600" kern="100" dirty="0">
                          <a:effectLst/>
                        </a:rPr>
                        <a:t>74LS00</a:t>
                      </a:r>
                      <a:r>
                        <a:rPr lang="zh-CN" sz="1600" kern="100" dirty="0">
                          <a:effectLst/>
                        </a:rPr>
                        <a:t>静态测试真值表</a:t>
                      </a:r>
                      <a:endParaRPr lang="zh-CN" sz="1200" kern="100" dirty="0">
                        <a:effectLst/>
                        <a:latin typeface="Times New Roman"/>
                        <a:ea typeface="宋体"/>
                      </a:endParaRPr>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77765">
                <a:tc gridSpan="2">
                  <a:txBody>
                    <a:bodyPr/>
                    <a:lstStyle/>
                    <a:p>
                      <a:pPr algn="ctr">
                        <a:spcAft>
                          <a:spcPts val="0"/>
                        </a:spcAft>
                      </a:pPr>
                      <a:r>
                        <a:rPr lang="zh-CN" sz="1600" kern="100" dirty="0">
                          <a:effectLst/>
                        </a:rPr>
                        <a:t>输入</a:t>
                      </a:r>
                      <a:endParaRPr lang="zh-CN" sz="1200" kern="100" dirty="0">
                        <a:effectLst/>
                        <a:latin typeface="Times New Roman"/>
                        <a:ea typeface="宋体"/>
                      </a:endParaRPr>
                    </a:p>
                  </a:txBody>
                  <a:tcPr/>
                </a:tc>
                <a:tc hMerge="1">
                  <a:txBody>
                    <a:bodyPr/>
                    <a:lstStyle/>
                    <a:p>
                      <a:endParaRPr lang="zh-CN" altLang="en-US"/>
                    </a:p>
                  </a:txBody>
                  <a:tcPr/>
                </a:tc>
                <a:tc>
                  <a:txBody>
                    <a:bodyPr/>
                    <a:lstStyle/>
                    <a:p>
                      <a:pPr algn="ctr">
                        <a:spcAft>
                          <a:spcPts val="0"/>
                        </a:spcAft>
                      </a:pPr>
                      <a:r>
                        <a:rPr lang="zh-CN" sz="1600" kern="100" dirty="0">
                          <a:effectLst/>
                        </a:rPr>
                        <a:t>输出（</a:t>
                      </a:r>
                      <a:r>
                        <a:rPr lang="en-US" sz="1600" kern="100" dirty="0">
                          <a:effectLst/>
                        </a:rPr>
                        <a:t>LED</a:t>
                      </a:r>
                      <a:r>
                        <a:rPr lang="zh-CN" sz="1600" kern="100" dirty="0">
                          <a:effectLst/>
                        </a:rPr>
                        <a:t>）</a:t>
                      </a:r>
                      <a:endParaRPr lang="zh-CN" sz="1200" kern="100" dirty="0">
                        <a:effectLst/>
                        <a:latin typeface="Times New Roman"/>
                        <a:ea typeface="宋体"/>
                      </a:endParaRPr>
                    </a:p>
                  </a:txBody>
                  <a:tcPr/>
                </a:tc>
                <a:extLst>
                  <a:ext uri="{0D108BD9-81ED-4DB2-BD59-A6C34878D82A}">
                    <a16:rowId xmlns:a16="http://schemas.microsoft.com/office/drawing/2014/main" val="10001"/>
                  </a:ext>
                </a:extLst>
              </a:tr>
              <a:tr h="466658">
                <a:tc>
                  <a:txBody>
                    <a:bodyPr/>
                    <a:lstStyle/>
                    <a:p>
                      <a:pPr algn="ctr">
                        <a:spcAft>
                          <a:spcPts val="0"/>
                        </a:spcAft>
                      </a:pPr>
                      <a:r>
                        <a:rPr lang="en-US" sz="1600" kern="100">
                          <a:effectLst/>
                        </a:rPr>
                        <a:t>A1</a:t>
                      </a:r>
                      <a:endParaRPr lang="zh-CN" sz="1200" kern="100">
                        <a:effectLst/>
                        <a:latin typeface="Times New Roman"/>
                        <a:ea typeface="宋体"/>
                      </a:endParaRPr>
                    </a:p>
                  </a:txBody>
                  <a:tcPr/>
                </a:tc>
                <a:tc>
                  <a:txBody>
                    <a:bodyPr/>
                    <a:lstStyle/>
                    <a:p>
                      <a:pPr algn="ctr">
                        <a:spcAft>
                          <a:spcPts val="0"/>
                        </a:spcAft>
                      </a:pPr>
                      <a:r>
                        <a:rPr lang="en-US" sz="1600" kern="100" dirty="0">
                          <a:effectLst/>
                        </a:rPr>
                        <a:t>B1</a:t>
                      </a:r>
                      <a:endParaRPr lang="zh-CN" sz="1200" kern="100" dirty="0">
                        <a:effectLst/>
                        <a:latin typeface="Times New Roman"/>
                        <a:ea typeface="宋体"/>
                      </a:endParaRPr>
                    </a:p>
                  </a:txBody>
                  <a:tcPr/>
                </a:tc>
                <a:tc>
                  <a:txBody>
                    <a:bodyPr/>
                    <a:lstStyle/>
                    <a:p>
                      <a:pPr algn="ctr">
                        <a:spcAft>
                          <a:spcPts val="0"/>
                        </a:spcAft>
                      </a:pPr>
                      <a:r>
                        <a:rPr lang="en-US" sz="1600" kern="100" dirty="0">
                          <a:effectLst/>
                        </a:rPr>
                        <a:t>Y1</a:t>
                      </a:r>
                      <a:endParaRPr lang="zh-CN" sz="1200" kern="100" dirty="0">
                        <a:effectLst/>
                        <a:latin typeface="Times New Roman"/>
                        <a:ea typeface="宋体"/>
                      </a:endParaRPr>
                    </a:p>
                  </a:txBody>
                  <a:tcPr/>
                </a:tc>
                <a:extLst>
                  <a:ext uri="{0D108BD9-81ED-4DB2-BD59-A6C34878D82A}">
                    <a16:rowId xmlns:a16="http://schemas.microsoft.com/office/drawing/2014/main" val="10002"/>
                  </a:ext>
                </a:extLst>
              </a:tr>
              <a:tr h="466658">
                <a:tc>
                  <a:txBody>
                    <a:bodyPr/>
                    <a:lstStyle/>
                    <a:p>
                      <a:pPr algn="ctr">
                        <a:spcAft>
                          <a:spcPts val="0"/>
                        </a:spcAft>
                      </a:pPr>
                      <a:r>
                        <a:rPr lang="en-US" sz="1600" kern="100">
                          <a:effectLst/>
                        </a:rPr>
                        <a:t>0</a:t>
                      </a:r>
                      <a:endParaRPr lang="zh-CN" sz="1200" kern="100">
                        <a:effectLst/>
                        <a:latin typeface="Times New Roman"/>
                        <a:ea typeface="宋体"/>
                      </a:endParaRPr>
                    </a:p>
                  </a:txBody>
                  <a:tcPr/>
                </a:tc>
                <a:tc>
                  <a:txBody>
                    <a:bodyPr/>
                    <a:lstStyle/>
                    <a:p>
                      <a:pPr algn="ctr">
                        <a:spcAft>
                          <a:spcPts val="0"/>
                        </a:spcAft>
                      </a:pPr>
                      <a:r>
                        <a:rPr lang="en-US" sz="1600" kern="100">
                          <a:effectLst/>
                        </a:rPr>
                        <a:t>0</a:t>
                      </a:r>
                      <a:endParaRPr lang="zh-CN" sz="1200" kern="100">
                        <a:effectLst/>
                        <a:latin typeface="Times New Roman"/>
                        <a:ea typeface="宋体"/>
                      </a:endParaRPr>
                    </a:p>
                  </a:txBody>
                  <a:tcPr/>
                </a:tc>
                <a:tc>
                  <a:txBody>
                    <a:bodyPr/>
                    <a:lstStyle/>
                    <a:p>
                      <a:endParaRPr lang="zh-CN" sz="1100" dirty="0">
                        <a:effectLst/>
                        <a:latin typeface="Calibri"/>
                      </a:endParaRPr>
                    </a:p>
                  </a:txBody>
                  <a:tcPr/>
                </a:tc>
                <a:extLst>
                  <a:ext uri="{0D108BD9-81ED-4DB2-BD59-A6C34878D82A}">
                    <a16:rowId xmlns:a16="http://schemas.microsoft.com/office/drawing/2014/main" val="10003"/>
                  </a:ext>
                </a:extLst>
              </a:tr>
              <a:tr h="466658">
                <a:tc>
                  <a:txBody>
                    <a:bodyPr/>
                    <a:lstStyle/>
                    <a:p>
                      <a:pPr algn="ctr">
                        <a:spcAft>
                          <a:spcPts val="0"/>
                        </a:spcAft>
                      </a:pPr>
                      <a:r>
                        <a:rPr lang="en-US" sz="1600" kern="100">
                          <a:effectLst/>
                        </a:rPr>
                        <a:t>0</a:t>
                      </a:r>
                      <a:endParaRPr lang="zh-CN" sz="1200" kern="100">
                        <a:effectLst/>
                        <a:latin typeface="Times New Roman"/>
                        <a:ea typeface="宋体"/>
                      </a:endParaRPr>
                    </a:p>
                  </a:txBody>
                  <a:tcPr/>
                </a:tc>
                <a:tc>
                  <a:txBody>
                    <a:bodyPr/>
                    <a:lstStyle/>
                    <a:p>
                      <a:pPr algn="ctr">
                        <a:spcAft>
                          <a:spcPts val="0"/>
                        </a:spcAft>
                      </a:pPr>
                      <a:r>
                        <a:rPr lang="en-US" sz="1600" kern="100">
                          <a:effectLst/>
                        </a:rPr>
                        <a:t>1</a:t>
                      </a:r>
                      <a:endParaRPr lang="zh-CN" sz="1200" kern="100">
                        <a:effectLst/>
                        <a:latin typeface="Times New Roman"/>
                        <a:ea typeface="宋体"/>
                      </a:endParaRPr>
                    </a:p>
                  </a:txBody>
                  <a:tcPr/>
                </a:tc>
                <a:tc>
                  <a:txBody>
                    <a:bodyPr/>
                    <a:lstStyle/>
                    <a:p>
                      <a:endParaRPr lang="zh-CN" sz="1100" dirty="0">
                        <a:effectLst/>
                        <a:latin typeface="Calibri"/>
                      </a:endParaRPr>
                    </a:p>
                  </a:txBody>
                  <a:tcPr/>
                </a:tc>
                <a:extLst>
                  <a:ext uri="{0D108BD9-81ED-4DB2-BD59-A6C34878D82A}">
                    <a16:rowId xmlns:a16="http://schemas.microsoft.com/office/drawing/2014/main" val="10004"/>
                  </a:ext>
                </a:extLst>
              </a:tr>
              <a:tr h="466658">
                <a:tc>
                  <a:txBody>
                    <a:bodyPr/>
                    <a:lstStyle/>
                    <a:p>
                      <a:pPr algn="ctr">
                        <a:spcAft>
                          <a:spcPts val="0"/>
                        </a:spcAft>
                      </a:pPr>
                      <a:r>
                        <a:rPr lang="en-US" sz="1600" kern="100">
                          <a:effectLst/>
                        </a:rPr>
                        <a:t>1</a:t>
                      </a:r>
                      <a:endParaRPr lang="zh-CN" sz="1200" kern="100">
                        <a:effectLst/>
                        <a:latin typeface="Times New Roman"/>
                        <a:ea typeface="宋体"/>
                      </a:endParaRPr>
                    </a:p>
                  </a:txBody>
                  <a:tcPr/>
                </a:tc>
                <a:tc>
                  <a:txBody>
                    <a:bodyPr/>
                    <a:lstStyle/>
                    <a:p>
                      <a:pPr algn="ctr">
                        <a:spcAft>
                          <a:spcPts val="0"/>
                        </a:spcAft>
                      </a:pPr>
                      <a:r>
                        <a:rPr lang="en-US" sz="1600" kern="100">
                          <a:effectLst/>
                        </a:rPr>
                        <a:t>0</a:t>
                      </a:r>
                      <a:endParaRPr lang="zh-CN" sz="1200" kern="100">
                        <a:effectLst/>
                        <a:latin typeface="Times New Roman"/>
                        <a:ea typeface="宋体"/>
                      </a:endParaRPr>
                    </a:p>
                  </a:txBody>
                  <a:tcPr/>
                </a:tc>
                <a:tc>
                  <a:txBody>
                    <a:bodyPr/>
                    <a:lstStyle/>
                    <a:p>
                      <a:endParaRPr lang="zh-CN" sz="1100" dirty="0">
                        <a:effectLst/>
                        <a:latin typeface="Calibri"/>
                      </a:endParaRPr>
                    </a:p>
                  </a:txBody>
                  <a:tcPr/>
                </a:tc>
                <a:extLst>
                  <a:ext uri="{0D108BD9-81ED-4DB2-BD59-A6C34878D82A}">
                    <a16:rowId xmlns:a16="http://schemas.microsoft.com/office/drawing/2014/main" val="10005"/>
                  </a:ext>
                </a:extLst>
              </a:tr>
              <a:tr h="466658">
                <a:tc>
                  <a:txBody>
                    <a:bodyPr/>
                    <a:lstStyle/>
                    <a:p>
                      <a:pPr algn="ctr">
                        <a:spcAft>
                          <a:spcPts val="0"/>
                        </a:spcAft>
                      </a:pPr>
                      <a:r>
                        <a:rPr lang="en-US" sz="1600" kern="100">
                          <a:effectLst/>
                        </a:rPr>
                        <a:t>1</a:t>
                      </a:r>
                      <a:endParaRPr lang="zh-CN" sz="1200" kern="100">
                        <a:effectLst/>
                        <a:latin typeface="Times New Roman"/>
                        <a:ea typeface="宋体"/>
                      </a:endParaRPr>
                    </a:p>
                  </a:txBody>
                  <a:tcPr/>
                </a:tc>
                <a:tc>
                  <a:txBody>
                    <a:bodyPr/>
                    <a:lstStyle/>
                    <a:p>
                      <a:pPr algn="ctr">
                        <a:spcAft>
                          <a:spcPts val="0"/>
                        </a:spcAft>
                      </a:pPr>
                      <a:r>
                        <a:rPr lang="en-US" sz="1600" kern="100">
                          <a:effectLst/>
                        </a:rPr>
                        <a:t>1</a:t>
                      </a:r>
                      <a:endParaRPr lang="zh-CN" sz="1200" kern="100">
                        <a:effectLst/>
                        <a:latin typeface="Times New Roman"/>
                        <a:ea typeface="宋体"/>
                      </a:endParaRPr>
                    </a:p>
                  </a:txBody>
                  <a:tcPr/>
                </a:tc>
                <a:tc>
                  <a:txBody>
                    <a:bodyPr/>
                    <a:lstStyle/>
                    <a:p>
                      <a:endParaRPr lang="zh-CN" sz="1100" dirty="0">
                        <a:effectLst/>
                        <a:latin typeface="Calibri"/>
                      </a:endParaRPr>
                    </a:p>
                  </a:txBody>
                  <a:tcPr/>
                </a:tc>
                <a:extLst>
                  <a:ext uri="{0D108BD9-81ED-4DB2-BD59-A6C34878D82A}">
                    <a16:rowId xmlns:a16="http://schemas.microsoft.com/office/drawing/2014/main" val="10006"/>
                  </a:ext>
                </a:extLst>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1" y="2752383"/>
            <a:ext cx="3709565" cy="1696254"/>
          </a:xfrm>
          <a:prstGeom prst="rect">
            <a:avLst/>
          </a:prstGeom>
        </p:spPr>
      </p:pic>
      <p:sp>
        <p:nvSpPr>
          <p:cNvPr id="8" name="TextBox 7"/>
          <p:cNvSpPr txBox="1"/>
          <p:nvPr/>
        </p:nvSpPr>
        <p:spPr>
          <a:xfrm>
            <a:off x="1115616" y="5013176"/>
            <a:ext cx="3528392" cy="646331"/>
          </a:xfrm>
          <a:prstGeom prst="rect">
            <a:avLst/>
          </a:prstGeom>
          <a:noFill/>
        </p:spPr>
        <p:txBody>
          <a:bodyPr wrap="square" rtlCol="0">
            <a:spAutoFit/>
          </a:bodyPr>
          <a:lstStyle/>
          <a:p>
            <a:r>
              <a:rPr lang="zh-CN" altLang="en-US" dirty="0" smtClean="0"/>
              <a:t>仿真时根据引脚旁蓝点</a:t>
            </a:r>
            <a:r>
              <a:rPr lang="en-US" altLang="zh-CN" dirty="0" smtClean="0"/>
              <a:t>/</a:t>
            </a:r>
            <a:r>
              <a:rPr lang="zh-CN" altLang="en-US" dirty="0" smtClean="0"/>
              <a:t>红点判断低电平</a:t>
            </a:r>
            <a:r>
              <a:rPr lang="en-US" altLang="zh-CN" dirty="0" smtClean="0"/>
              <a:t>/</a:t>
            </a:r>
            <a:r>
              <a:rPr lang="zh-CN" altLang="en-US" dirty="0" smtClean="0"/>
              <a:t>高电平</a:t>
            </a:r>
            <a:endParaRPr lang="zh-CN" altLang="en-US" dirty="0"/>
          </a:p>
        </p:txBody>
      </p:sp>
      <p:cxnSp>
        <p:nvCxnSpPr>
          <p:cNvPr id="10" name="直接箭头连接符 9"/>
          <p:cNvCxnSpPr/>
          <p:nvPr/>
        </p:nvCxnSpPr>
        <p:spPr>
          <a:xfrm flipH="1" flipV="1">
            <a:off x="3203848" y="3501008"/>
            <a:ext cx="144016" cy="15121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3275856" y="3861048"/>
            <a:ext cx="72008" cy="11521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347864" y="3753094"/>
            <a:ext cx="1080120" cy="129614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39104" y="2311752"/>
            <a:ext cx="1552575" cy="369332"/>
          </a:xfrm>
          <a:prstGeom prst="rect">
            <a:avLst/>
          </a:prstGeom>
          <a:noFill/>
        </p:spPr>
        <p:txBody>
          <a:bodyPr wrap="square" rtlCol="0">
            <a:spAutoFit/>
          </a:bodyPr>
          <a:lstStyle/>
          <a:p>
            <a:r>
              <a:rPr lang="en-US" altLang="zh-CN" dirty="0"/>
              <a:t>LOGICSTATE</a:t>
            </a:r>
            <a:endParaRPr lang="zh-CN" altLang="en-US" dirty="0"/>
          </a:p>
        </p:txBody>
      </p:sp>
      <p:cxnSp>
        <p:nvCxnSpPr>
          <p:cNvPr id="9" name="直接箭头连接符 8"/>
          <p:cNvCxnSpPr>
            <a:stCxn id="5" idx="2"/>
          </p:cNvCxnSpPr>
          <p:nvPr/>
        </p:nvCxnSpPr>
        <p:spPr>
          <a:xfrm>
            <a:off x="915392" y="2681084"/>
            <a:ext cx="560264" cy="3878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15391" y="2681084"/>
            <a:ext cx="488257" cy="13239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5159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8640"/>
            <a:ext cx="8686800" cy="6669360"/>
          </a:xfrm>
        </p:spPr>
        <p:txBody>
          <a:bodyPr>
            <a:normAutofit/>
          </a:bodyPr>
          <a:lstStyle/>
          <a:p>
            <a:pPr marL="0" indent="0">
              <a:buNone/>
            </a:pPr>
            <a:r>
              <a:rPr lang="en-US" altLang="zh-CN" dirty="0" smtClean="0"/>
              <a:t>2</a:t>
            </a:r>
            <a:r>
              <a:rPr lang="zh-CN" altLang="en-US" dirty="0" smtClean="0"/>
              <a:t>、使用</a:t>
            </a:r>
            <a:r>
              <a:rPr lang="en-US" altLang="zh-CN" dirty="0" smtClean="0"/>
              <a:t>JK</a:t>
            </a:r>
            <a:r>
              <a:rPr lang="zh-CN" altLang="en-US" dirty="0" smtClean="0"/>
              <a:t>触发器设计一个</a:t>
            </a:r>
            <a:r>
              <a:rPr lang="en-US" altLang="zh-CN" dirty="0" smtClean="0"/>
              <a:t>16</a:t>
            </a:r>
            <a:r>
              <a:rPr lang="zh-CN" altLang="en-US" dirty="0" smtClean="0"/>
              <a:t>进制</a:t>
            </a:r>
            <a:r>
              <a:rPr lang="zh-CN" altLang="en-US" b="1" dirty="0" smtClean="0"/>
              <a:t>同步加法</a:t>
            </a:r>
            <a:endParaRPr lang="en-US" altLang="zh-CN" b="1" dirty="0" smtClean="0"/>
          </a:p>
          <a:p>
            <a:pPr marL="0" indent="0">
              <a:buNone/>
            </a:pPr>
            <a:r>
              <a:rPr lang="zh-CN" altLang="en-US" dirty="0" smtClean="0"/>
              <a:t>计数器，并用逻辑分析仪观察并记录</a:t>
            </a:r>
            <a:r>
              <a:rPr lang="en-US" altLang="zh-CN" dirty="0" smtClean="0"/>
              <a:t>CP</a:t>
            </a:r>
            <a:r>
              <a:rPr lang="zh-CN" altLang="en-US" dirty="0" smtClean="0"/>
              <a:t>和</a:t>
            </a:r>
            <a:endParaRPr lang="en-US" altLang="zh-CN" dirty="0" smtClean="0"/>
          </a:p>
          <a:p>
            <a:pPr marL="0" indent="0">
              <a:buNone/>
            </a:pPr>
            <a:r>
              <a:rPr lang="zh-CN" altLang="en-US" dirty="0" smtClean="0"/>
              <a:t>每一位的输出波形。</a:t>
            </a:r>
            <a:endParaRPr lang="en-US" altLang="zh-CN" dirty="0" smtClean="0"/>
          </a:p>
          <a:p>
            <a:pPr marL="0" indent="0">
              <a:buNone/>
            </a:pPr>
            <a:endParaRPr lang="en-US" altLang="zh-CN" dirty="0" smtClean="0"/>
          </a:p>
          <a:p>
            <a:pPr marL="0" indent="0">
              <a:buNone/>
            </a:pPr>
            <a:r>
              <a:rPr lang="zh-CN" altLang="en-US" dirty="0" smtClean="0"/>
              <a:t>实验内容</a:t>
            </a:r>
            <a:r>
              <a:rPr lang="en-US" altLang="zh-CN" dirty="0" smtClean="0"/>
              <a:t>2</a:t>
            </a:r>
            <a:r>
              <a:rPr lang="zh-CN" altLang="en-US" dirty="0" smtClean="0"/>
              <a:t>设计提示：</a:t>
            </a:r>
            <a:endParaRPr lang="en-US" altLang="zh-CN" dirty="0" smtClean="0"/>
          </a:p>
          <a:p>
            <a:pPr marL="0" indent="0">
              <a:buNone/>
            </a:pPr>
            <a:r>
              <a:rPr lang="zh-CN" altLang="en-US" dirty="0" smtClean="0"/>
              <a:t>（</a:t>
            </a:r>
            <a:r>
              <a:rPr lang="en-US" altLang="zh-CN" dirty="0" smtClean="0"/>
              <a:t>1</a:t>
            </a:r>
            <a:r>
              <a:rPr lang="zh-CN" altLang="en-US" dirty="0" smtClean="0"/>
              <a:t>）按照时序电路的设计步骤得到</a:t>
            </a:r>
            <a:r>
              <a:rPr lang="en-US" altLang="zh-CN" dirty="0" smtClean="0"/>
              <a:t>JK</a:t>
            </a:r>
          </a:p>
          <a:p>
            <a:pPr marL="0" indent="0">
              <a:buNone/>
            </a:pPr>
            <a:r>
              <a:rPr lang="zh-CN" altLang="en-US" dirty="0" smtClean="0"/>
              <a:t>触发器的驱动方程，画出逻辑图，</a:t>
            </a:r>
            <a:endParaRPr lang="en-US" altLang="zh-CN" dirty="0" smtClean="0"/>
          </a:p>
          <a:p>
            <a:pPr marL="0" indent="0">
              <a:buNone/>
            </a:pPr>
            <a:r>
              <a:rPr lang="zh-CN" altLang="en-US" dirty="0" smtClean="0"/>
              <a:t>连接电路实现。</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2</a:t>
            </a:r>
            <a:r>
              <a:rPr lang="zh-CN" altLang="en-US" dirty="0" smtClean="0"/>
              <a:t>）时序电路的设计：</a:t>
            </a:r>
            <a:endParaRPr lang="en-US" altLang="zh-CN" dirty="0" smtClean="0"/>
          </a:p>
          <a:p>
            <a:pPr marL="0" indent="0">
              <a:buNone/>
            </a:pPr>
            <a:r>
              <a:rPr lang="zh-CN" altLang="en-US" dirty="0" smtClean="0"/>
              <a:t>画状态迁移图</a:t>
            </a:r>
            <a:r>
              <a:rPr lang="en-US" altLang="zh-CN" dirty="0" smtClean="0"/>
              <a:t>-&gt;</a:t>
            </a:r>
            <a:r>
              <a:rPr lang="zh-CN" altLang="en-US" dirty="0" smtClean="0"/>
              <a:t>化简次态卡诺图</a:t>
            </a:r>
            <a:r>
              <a:rPr lang="en-US" altLang="zh-CN" dirty="0" smtClean="0"/>
              <a:t>-&gt;</a:t>
            </a:r>
            <a:r>
              <a:rPr lang="zh-CN" altLang="en-US" dirty="0" smtClean="0"/>
              <a:t>得出</a:t>
            </a:r>
            <a:endParaRPr lang="en-US" altLang="zh-CN" dirty="0" smtClean="0"/>
          </a:p>
          <a:p>
            <a:pPr marL="0" indent="0">
              <a:buNone/>
            </a:pPr>
            <a:r>
              <a:rPr lang="en-US" altLang="zh-CN" dirty="0" smtClean="0"/>
              <a:t>Q3,Q2,Q1,Q0</a:t>
            </a:r>
            <a:r>
              <a:rPr lang="zh-CN" altLang="en-US" dirty="0" smtClean="0"/>
              <a:t>状态方程</a:t>
            </a:r>
            <a:r>
              <a:rPr lang="en-US" altLang="zh-CN" dirty="0" smtClean="0"/>
              <a:t>-&gt;</a:t>
            </a:r>
            <a:r>
              <a:rPr lang="zh-CN" altLang="en-US" dirty="0" smtClean="0"/>
              <a:t>结合</a:t>
            </a:r>
            <a:r>
              <a:rPr lang="en-US" altLang="zh-CN" dirty="0" smtClean="0"/>
              <a:t>JK</a:t>
            </a:r>
            <a:r>
              <a:rPr lang="zh-CN" altLang="en-US" dirty="0" smtClean="0"/>
              <a:t>触发器</a:t>
            </a:r>
            <a:endParaRPr lang="en-US" altLang="zh-CN" dirty="0" smtClean="0"/>
          </a:p>
          <a:p>
            <a:pPr marL="0" indent="0">
              <a:buNone/>
            </a:pPr>
            <a:r>
              <a:rPr lang="zh-CN" altLang="en-US" dirty="0" smtClean="0"/>
              <a:t>的特征表达式得出每一级</a:t>
            </a:r>
            <a:r>
              <a:rPr lang="en-US" altLang="zh-CN" dirty="0" smtClean="0"/>
              <a:t>JK</a:t>
            </a:r>
            <a:r>
              <a:rPr lang="zh-CN" altLang="en-US" dirty="0" smtClean="0"/>
              <a:t>触发器的驱</a:t>
            </a:r>
            <a:endParaRPr lang="en-US" altLang="zh-CN" dirty="0" smtClean="0"/>
          </a:p>
          <a:p>
            <a:pPr marL="0" indent="0">
              <a:buNone/>
            </a:pPr>
            <a:r>
              <a:rPr lang="zh-CN" altLang="en-US" dirty="0" smtClean="0"/>
              <a:t>动方程</a:t>
            </a: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a:p>
          <a:p>
            <a:pPr marL="0" indent="0">
              <a:buNone/>
            </a:pPr>
            <a:endParaRPr lang="zh-CN" altLang="en-US" dirty="0"/>
          </a:p>
        </p:txBody>
      </p:sp>
      <p:graphicFrame>
        <p:nvGraphicFramePr>
          <p:cNvPr id="4" name="Group 173"/>
          <p:cNvGraphicFramePr/>
          <p:nvPr/>
        </p:nvGraphicFramePr>
        <p:xfrm>
          <a:off x="6660232" y="476672"/>
          <a:ext cx="1944688" cy="6217920"/>
        </p:xfrm>
        <a:graphic>
          <a:graphicData uri="http://schemas.openxmlformats.org/drawingml/2006/table">
            <a:tbl>
              <a:tblPr/>
              <a:tblGrid>
                <a:gridCol w="473075">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65138">
                  <a:extLst>
                    <a:ext uri="{9D8B030D-6E8A-4147-A177-3AD203B41FA5}">
                      <a16:colId xmlns:a16="http://schemas.microsoft.com/office/drawing/2014/main" val="20002"/>
                    </a:ext>
                  </a:extLst>
                </a:gridCol>
                <a:gridCol w="473075">
                  <a:extLst>
                    <a:ext uri="{9D8B030D-6E8A-4147-A177-3AD203B41FA5}">
                      <a16:colId xmlns:a16="http://schemas.microsoft.com/office/drawing/2014/main" val="20003"/>
                    </a:ext>
                  </a:extLst>
                </a:gridCol>
              </a:tblGrid>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5" name="矩形 4"/>
          <p:cNvSpPr/>
          <p:nvPr/>
        </p:nvSpPr>
        <p:spPr>
          <a:xfrm>
            <a:off x="6660232" y="116632"/>
            <a:ext cx="1997663" cy="369332"/>
          </a:xfrm>
          <a:prstGeom prst="rect">
            <a:avLst/>
          </a:prstGeom>
        </p:spPr>
        <p:txBody>
          <a:bodyPr wrap="none">
            <a:spAutoFit/>
          </a:bodyPr>
          <a:lstStyle/>
          <a:p>
            <a:r>
              <a:rPr lang="en-US" altLang="zh-CN" dirty="0" smtClean="0"/>
              <a:t>16</a:t>
            </a:r>
            <a:r>
              <a:rPr lang="zh-CN" altLang="en-US" dirty="0" smtClean="0"/>
              <a:t>进制加法计数器</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721499"/>
          </a:xfrm>
        </p:spPr>
        <p:txBody>
          <a:bodyPr/>
          <a:lstStyle/>
          <a:p>
            <a:pPr marL="0" indent="0">
              <a:buNone/>
            </a:pPr>
            <a:r>
              <a:rPr lang="zh-CN" altLang="en-US" dirty="0" smtClean="0"/>
              <a:t>（</a:t>
            </a:r>
            <a:r>
              <a:rPr lang="en-US" altLang="zh-CN" dirty="0" smtClean="0"/>
              <a:t>2</a:t>
            </a:r>
            <a:r>
              <a:rPr lang="zh-CN" altLang="en-US" dirty="0" smtClean="0"/>
              <a:t>）参考：</a:t>
            </a:r>
            <a:r>
              <a:rPr lang="en-US" altLang="zh-CN" dirty="0" smtClean="0"/>
              <a:t>16</a:t>
            </a:r>
            <a:r>
              <a:rPr lang="zh-CN" altLang="en-US" dirty="0" smtClean="0"/>
              <a:t>进制同步加法计数器</a:t>
            </a:r>
            <a:endParaRPr lang="en-US" altLang="zh-CN" sz="2000" dirty="0" smtClean="0"/>
          </a:p>
          <a:p>
            <a:pPr marL="0" indent="0">
              <a:buNone/>
            </a:pPr>
            <a:r>
              <a:rPr lang="zh-CN" altLang="en-US" sz="2000" dirty="0" smtClean="0">
                <a:solidFill>
                  <a:srgbClr val="FF0000"/>
                </a:solidFill>
              </a:rPr>
              <a:t>同步：每级触发器</a:t>
            </a:r>
            <a:r>
              <a:rPr lang="en-US" altLang="zh-CN" sz="2000" dirty="0" smtClean="0">
                <a:solidFill>
                  <a:srgbClr val="FF0000"/>
                </a:solidFill>
              </a:rPr>
              <a:t>CP</a:t>
            </a:r>
            <a:r>
              <a:rPr lang="zh-CN" altLang="en-US" sz="2000" dirty="0" smtClean="0">
                <a:solidFill>
                  <a:srgbClr val="FF0000"/>
                </a:solidFill>
              </a:rPr>
              <a:t>都接同一个连续脉冲</a:t>
            </a:r>
            <a:endParaRPr lang="en-US" altLang="zh-CN" dirty="0" smtClean="0">
              <a:solidFill>
                <a:srgbClr val="FF0000"/>
              </a:solidFill>
            </a:endParaRPr>
          </a:p>
          <a:p>
            <a:pPr marL="0" indent="0">
              <a:buNone/>
            </a:pPr>
            <a:endParaRPr lang="zh-CN" altLang="en-US" dirty="0"/>
          </a:p>
        </p:txBody>
      </p:sp>
      <p:pic>
        <p:nvPicPr>
          <p:cNvPr id="6" name="图片 5" descr="16进制同步加法计数器.png"/>
          <p:cNvPicPr>
            <a:picLocks noChangeAspect="1"/>
          </p:cNvPicPr>
          <p:nvPr/>
        </p:nvPicPr>
        <p:blipFill>
          <a:blip r:embed="rId2" cstate="print"/>
          <a:stretch>
            <a:fillRect/>
          </a:stretch>
        </p:blipFill>
        <p:spPr>
          <a:xfrm>
            <a:off x="467544" y="1556792"/>
            <a:ext cx="8209392" cy="3528392"/>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下周实验</a:t>
            </a:r>
          </a:p>
        </p:txBody>
      </p:sp>
      <p:sp>
        <p:nvSpPr>
          <p:cNvPr id="27651" name="Rectangle 3"/>
          <p:cNvSpPr>
            <a:spLocks noGrp="1" noChangeArrowheads="1"/>
          </p:cNvSpPr>
          <p:nvPr>
            <p:ph idx="1"/>
          </p:nvPr>
        </p:nvSpPr>
        <p:spPr>
          <a:xfrm>
            <a:off x="457200" y="1888058"/>
            <a:ext cx="8229600" cy="604838"/>
          </a:xfrm>
        </p:spPr>
        <p:txBody>
          <a:bodyPr/>
          <a:lstStyle/>
          <a:p>
            <a:pPr>
              <a:buNone/>
            </a:pPr>
            <a:r>
              <a:rPr lang="zh-CN" altLang="zh-CN" dirty="0" smtClean="0"/>
              <a:t>实验十五</a:t>
            </a:r>
            <a:r>
              <a:rPr lang="en-US" altLang="zh-CN" dirty="0" smtClean="0"/>
              <a:t>  </a:t>
            </a:r>
            <a:r>
              <a:rPr lang="zh-CN" altLang="zh-CN" dirty="0" smtClean="0"/>
              <a:t>四节拍顺序脉冲发生器的实现</a:t>
            </a:r>
            <a:endParaRPr lang="zh-CN" altLang="zh-CN"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686800" cy="1143000"/>
          </a:xfrm>
        </p:spPr>
        <p:txBody>
          <a:bodyPr>
            <a:normAutofit fontScale="90000"/>
          </a:bodyPr>
          <a:lstStyle/>
          <a:p>
            <a:pPr algn="ctr"/>
            <a:r>
              <a:rPr lang="zh-CN" altLang="zh-CN" b="1" dirty="0" smtClean="0"/>
              <a:t>实验十</a:t>
            </a:r>
            <a:r>
              <a:rPr lang="zh-CN" altLang="en-US" b="1" dirty="0" smtClean="0"/>
              <a:t>五 </a:t>
            </a:r>
            <a:r>
              <a:rPr lang="zh-CN" altLang="zh-CN" b="1" dirty="0" smtClean="0"/>
              <a:t>四节拍顺序脉冲发生器的实现</a:t>
            </a:r>
            <a:endParaRPr lang="zh-CN" altLang="zh-CN" b="1" dirty="0"/>
          </a:p>
        </p:txBody>
      </p:sp>
      <p:sp>
        <p:nvSpPr>
          <p:cNvPr id="3" name="内容占位符 2"/>
          <p:cNvSpPr>
            <a:spLocks noGrp="1"/>
          </p:cNvSpPr>
          <p:nvPr>
            <p:ph idx="1"/>
          </p:nvPr>
        </p:nvSpPr>
        <p:spPr/>
        <p:txBody>
          <a:bodyPr/>
          <a:lstStyle/>
          <a:p>
            <a:pPr marL="0" indent="0">
              <a:buNone/>
            </a:pPr>
            <a:r>
              <a:rPr lang="zh-CN" altLang="en-US" b="1" dirty="0" smtClean="0"/>
              <a:t>实验内容</a:t>
            </a:r>
            <a:r>
              <a:rPr lang="en-US" altLang="zh-CN" b="1" dirty="0" smtClean="0"/>
              <a:t>1</a:t>
            </a:r>
            <a:r>
              <a:rPr lang="zh-CN" altLang="en-US" b="1" dirty="0" smtClean="0"/>
              <a:t>：</a:t>
            </a:r>
            <a:endParaRPr lang="en-US" altLang="zh-CN" b="1" dirty="0" smtClean="0"/>
          </a:p>
          <a:p>
            <a:pPr marL="0" indent="0">
              <a:buNone/>
            </a:pPr>
            <a:r>
              <a:rPr lang="en-US" altLang="zh-CN" dirty="0" smtClean="0"/>
              <a:t>1</a:t>
            </a:r>
            <a:r>
              <a:rPr lang="zh-CN" altLang="en-US" dirty="0" smtClean="0"/>
              <a:t>、原理</a:t>
            </a:r>
            <a:endParaRPr lang="en-US" altLang="zh-CN" dirty="0" smtClean="0"/>
          </a:p>
          <a:p>
            <a:pPr marL="0" indent="0">
              <a:buNone/>
            </a:pPr>
            <a:r>
              <a:rPr lang="zh-CN" altLang="en-US" sz="2400" dirty="0" smtClean="0"/>
              <a:t>四</a:t>
            </a:r>
            <a:r>
              <a:rPr lang="zh-CN" altLang="en-US" sz="2400" dirty="0"/>
              <a:t>位双向</a:t>
            </a:r>
            <a:r>
              <a:rPr lang="zh-CN" altLang="en-US" sz="2400" dirty="0" smtClean="0"/>
              <a:t>移位寄存器</a:t>
            </a:r>
            <a:r>
              <a:rPr lang="en-US" altLang="zh-CN" sz="2400" dirty="0" smtClean="0"/>
              <a:t>74LS194</a:t>
            </a:r>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7876" y="1948656"/>
            <a:ext cx="3238500" cy="382905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457200" y="476250"/>
            <a:ext cx="8229600" cy="5649913"/>
          </a:xfrm>
        </p:spPr>
        <p:txBody>
          <a:bodyPr/>
          <a:lstStyle/>
          <a:p>
            <a:pPr eaLnBrk="1" hangingPunct="1">
              <a:buFontTx/>
              <a:buNone/>
            </a:pPr>
            <a:r>
              <a:rPr lang="zh-CN" altLang="en-US" dirty="0" smtClean="0"/>
              <a:t>（</a:t>
            </a:r>
            <a:r>
              <a:rPr lang="en-US" altLang="zh-CN" dirty="0" smtClean="0"/>
              <a:t>1</a:t>
            </a:r>
            <a:r>
              <a:rPr lang="zh-CN" altLang="en-US" dirty="0" smtClean="0"/>
              <a:t>）</a:t>
            </a:r>
            <a:r>
              <a:rPr lang="en-US" altLang="zh-CN" dirty="0" smtClean="0"/>
              <a:t>S</a:t>
            </a:r>
            <a:r>
              <a:rPr lang="en-US" altLang="zh-CN" baseline="-25000" dirty="0" smtClean="0"/>
              <a:t>1</a:t>
            </a:r>
            <a:r>
              <a:rPr lang="en-US" altLang="zh-CN" dirty="0" smtClean="0"/>
              <a:t>=S</a:t>
            </a:r>
            <a:r>
              <a:rPr lang="en-US" altLang="zh-CN" baseline="-25000" dirty="0" smtClean="0"/>
              <a:t>0</a:t>
            </a:r>
            <a:r>
              <a:rPr lang="en-US" altLang="zh-CN" dirty="0" smtClean="0"/>
              <a:t>=0</a:t>
            </a:r>
            <a:r>
              <a:rPr lang="zh-CN" altLang="en-US" dirty="0" smtClean="0"/>
              <a:t>，保持原来的状态不变</a:t>
            </a:r>
          </a:p>
          <a:p>
            <a:pPr eaLnBrk="1" hangingPunct="1">
              <a:buFontTx/>
              <a:buNone/>
            </a:pPr>
            <a:r>
              <a:rPr lang="zh-CN" altLang="en-US" dirty="0" smtClean="0"/>
              <a:t>（</a:t>
            </a:r>
            <a:r>
              <a:rPr lang="en-US" altLang="zh-CN" dirty="0" smtClean="0"/>
              <a:t>2</a:t>
            </a:r>
            <a:r>
              <a:rPr lang="zh-CN" altLang="en-US" dirty="0" smtClean="0"/>
              <a:t>）</a:t>
            </a:r>
            <a:r>
              <a:rPr lang="en-US" altLang="zh-CN" dirty="0" smtClean="0"/>
              <a:t>S</a:t>
            </a:r>
            <a:r>
              <a:rPr lang="en-US" altLang="zh-CN" baseline="-25000" dirty="0" smtClean="0"/>
              <a:t>1</a:t>
            </a:r>
            <a:r>
              <a:rPr lang="en-US" altLang="zh-CN" dirty="0" smtClean="0"/>
              <a:t>=0</a:t>
            </a:r>
            <a:r>
              <a:rPr lang="zh-CN" altLang="en-US" dirty="0" smtClean="0"/>
              <a:t>，</a:t>
            </a:r>
            <a:r>
              <a:rPr lang="en-US" altLang="zh-CN" dirty="0" smtClean="0"/>
              <a:t>S</a:t>
            </a:r>
            <a:r>
              <a:rPr lang="en-US" altLang="zh-CN" baseline="-25000" dirty="0" smtClean="0"/>
              <a:t>0</a:t>
            </a:r>
            <a:r>
              <a:rPr lang="en-US" altLang="zh-CN" dirty="0" smtClean="0"/>
              <a:t>=1</a:t>
            </a:r>
            <a:r>
              <a:rPr lang="zh-CN" altLang="en-US" dirty="0" smtClean="0"/>
              <a:t>，右移</a:t>
            </a:r>
          </a:p>
          <a:p>
            <a:pPr eaLnBrk="1" hangingPunct="1">
              <a:buFontTx/>
              <a:buNone/>
            </a:pPr>
            <a:r>
              <a:rPr lang="en-US" altLang="zh-CN" dirty="0" smtClean="0"/>
              <a:t>D</a:t>
            </a:r>
            <a:r>
              <a:rPr lang="en-US" altLang="zh-CN" baseline="-25000" dirty="0" smtClean="0"/>
              <a:t>SR</a:t>
            </a:r>
            <a:r>
              <a:rPr lang="zh-CN" altLang="en-US" dirty="0" smtClean="0"/>
              <a:t>为右移送数端，当脉冲到来时，其状态变化情况。</a:t>
            </a:r>
          </a:p>
          <a:p>
            <a:pPr eaLnBrk="1" hangingPunct="1">
              <a:buFontTx/>
              <a:buNone/>
            </a:pPr>
            <a:endParaRPr lang="zh-CN" altLang="en-US" dirty="0" smtClean="0"/>
          </a:p>
          <a:p>
            <a:pPr eaLnBrk="1" hangingPunct="1">
              <a:buFontTx/>
              <a:buNone/>
            </a:pPr>
            <a:endParaRPr lang="zh-CN" altLang="en-US" dirty="0" smtClean="0"/>
          </a:p>
          <a:p>
            <a:pPr eaLnBrk="1" hangingPunct="1">
              <a:buFontTx/>
              <a:buNone/>
            </a:pPr>
            <a:endParaRPr lang="zh-CN" altLang="en-US" dirty="0" smtClean="0"/>
          </a:p>
          <a:p>
            <a:pPr eaLnBrk="1" hangingPunct="1">
              <a:buFontTx/>
              <a:buNone/>
            </a:pPr>
            <a:endParaRPr lang="zh-CN" altLang="en-US" dirty="0" smtClean="0"/>
          </a:p>
          <a:p>
            <a:pPr eaLnBrk="1" hangingPunct="1">
              <a:buFontTx/>
              <a:buNone/>
            </a:pPr>
            <a:endParaRPr lang="en-US" altLang="zh-CN" dirty="0" smtClean="0"/>
          </a:p>
          <a:p>
            <a:pPr eaLnBrk="1" hangingPunct="1">
              <a:buFontTx/>
              <a:buNone/>
            </a:pPr>
            <a:r>
              <a:rPr lang="en-US" altLang="zh-CN" dirty="0" smtClean="0"/>
              <a:t>D</a:t>
            </a:r>
            <a:r>
              <a:rPr lang="en-US" altLang="zh-CN" baseline="-25000" dirty="0" smtClean="0"/>
              <a:t>SR</a:t>
            </a:r>
            <a:r>
              <a:rPr lang="en-US" altLang="zh-CN" dirty="0" smtClean="0"/>
              <a:t>→Q</a:t>
            </a:r>
            <a:r>
              <a:rPr lang="en-US" altLang="zh-CN" baseline="-25000" dirty="0"/>
              <a:t>A</a:t>
            </a:r>
            <a:r>
              <a:rPr lang="en-US" altLang="zh-CN" dirty="0" smtClean="0"/>
              <a:t>→Q</a:t>
            </a:r>
            <a:r>
              <a:rPr lang="en-US" altLang="zh-CN" baseline="-25000" dirty="0"/>
              <a:t>B</a:t>
            </a:r>
            <a:r>
              <a:rPr lang="en-US" altLang="zh-CN" dirty="0" smtClean="0"/>
              <a:t>→Q</a:t>
            </a:r>
            <a:r>
              <a:rPr lang="en-US" altLang="zh-CN" baseline="-25000" dirty="0"/>
              <a:t>C</a:t>
            </a:r>
            <a:r>
              <a:rPr lang="en-US" altLang="zh-CN" dirty="0" smtClean="0"/>
              <a:t>→Q</a:t>
            </a:r>
            <a:r>
              <a:rPr lang="en-US" altLang="zh-CN" baseline="-25000" dirty="0"/>
              <a:t>D</a:t>
            </a:r>
            <a:endParaRPr lang="en-US" altLang="zh-CN" baseline="-25000" dirty="0" smtClean="0"/>
          </a:p>
        </p:txBody>
      </p:sp>
      <p:sp>
        <p:nvSpPr>
          <p:cNvPr id="33795" name="Text Box 4"/>
          <p:cNvSpPr txBox="1">
            <a:spLocks noChangeArrowheads="1"/>
          </p:cNvSpPr>
          <p:nvPr/>
        </p:nvSpPr>
        <p:spPr bwMode="auto">
          <a:xfrm>
            <a:off x="611188" y="1834505"/>
            <a:ext cx="2376487"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2800" dirty="0" smtClean="0"/>
              <a:t>Q</a:t>
            </a:r>
            <a:r>
              <a:rPr lang="en-US" altLang="zh-CN" sz="2800" baseline="-25000" dirty="0" smtClean="0"/>
              <a:t>A</a:t>
            </a:r>
            <a:r>
              <a:rPr lang="en-US" altLang="zh-CN" sz="2800" baseline="30000" dirty="0" smtClean="0"/>
              <a:t>n+1</a:t>
            </a:r>
            <a:r>
              <a:rPr lang="en-US" altLang="zh-CN" sz="2800" dirty="0" smtClean="0"/>
              <a:t>=D</a:t>
            </a:r>
            <a:r>
              <a:rPr lang="en-US" altLang="zh-CN" sz="2800" baseline="-25000" dirty="0" smtClean="0"/>
              <a:t>SR</a:t>
            </a:r>
            <a:endParaRPr lang="en-US" altLang="zh-CN" sz="2800" baseline="-25000" dirty="0"/>
          </a:p>
          <a:p>
            <a:pPr eaLnBrk="1" hangingPunct="1">
              <a:lnSpc>
                <a:spcPct val="130000"/>
              </a:lnSpc>
              <a:spcBef>
                <a:spcPct val="0"/>
              </a:spcBef>
              <a:buFontTx/>
              <a:buNone/>
            </a:pPr>
            <a:r>
              <a:rPr lang="en-US" altLang="zh-CN" sz="2800" dirty="0" smtClean="0"/>
              <a:t>Q</a:t>
            </a:r>
            <a:r>
              <a:rPr lang="en-US" altLang="zh-CN" sz="1800" dirty="0" smtClean="0"/>
              <a:t>B</a:t>
            </a:r>
            <a:r>
              <a:rPr lang="en-US" altLang="zh-CN" sz="2800" baseline="30000" dirty="0" smtClean="0"/>
              <a:t>n+1</a:t>
            </a:r>
            <a:r>
              <a:rPr lang="en-US" altLang="zh-CN" sz="2800" dirty="0" smtClean="0"/>
              <a:t>=Q</a:t>
            </a:r>
            <a:r>
              <a:rPr lang="en-US" altLang="zh-CN" sz="2800" baseline="-25000" dirty="0"/>
              <a:t>A</a:t>
            </a:r>
          </a:p>
          <a:p>
            <a:pPr eaLnBrk="1" hangingPunct="1">
              <a:lnSpc>
                <a:spcPct val="130000"/>
              </a:lnSpc>
              <a:spcBef>
                <a:spcPct val="0"/>
              </a:spcBef>
              <a:buFontTx/>
              <a:buNone/>
            </a:pPr>
            <a:r>
              <a:rPr lang="en-US" altLang="zh-CN" sz="2800" dirty="0" smtClean="0"/>
              <a:t>Q</a:t>
            </a:r>
            <a:r>
              <a:rPr lang="en-US" altLang="zh-CN" sz="2800" baseline="-25000" dirty="0" smtClean="0"/>
              <a:t>C</a:t>
            </a:r>
            <a:r>
              <a:rPr lang="en-US" altLang="zh-CN" sz="2800" baseline="30000" dirty="0" smtClean="0"/>
              <a:t>n+1</a:t>
            </a:r>
            <a:r>
              <a:rPr lang="en-US" altLang="zh-CN" sz="2800" dirty="0" smtClean="0"/>
              <a:t>=Q</a:t>
            </a:r>
            <a:r>
              <a:rPr lang="en-US" altLang="zh-CN" sz="2800" baseline="-25000" dirty="0"/>
              <a:t>B</a:t>
            </a:r>
          </a:p>
          <a:p>
            <a:pPr eaLnBrk="1" hangingPunct="1">
              <a:lnSpc>
                <a:spcPct val="130000"/>
              </a:lnSpc>
              <a:spcBef>
                <a:spcPct val="0"/>
              </a:spcBef>
              <a:buFontTx/>
              <a:buNone/>
            </a:pPr>
            <a:r>
              <a:rPr lang="en-US" altLang="zh-CN" sz="2800" dirty="0" smtClean="0"/>
              <a:t>Q</a:t>
            </a:r>
            <a:r>
              <a:rPr lang="en-US" altLang="zh-CN" sz="2800" baseline="-25000" dirty="0" smtClean="0"/>
              <a:t>D</a:t>
            </a:r>
            <a:r>
              <a:rPr lang="en-US" altLang="zh-CN" sz="2800" baseline="30000" dirty="0" smtClean="0"/>
              <a:t>n+1</a:t>
            </a:r>
            <a:r>
              <a:rPr lang="en-US" altLang="zh-CN" sz="2800" dirty="0" smtClean="0"/>
              <a:t>=Q</a:t>
            </a:r>
            <a:r>
              <a:rPr lang="en-US" altLang="zh-CN" sz="2800" baseline="-25000" dirty="0"/>
              <a:t>C</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idx="1"/>
          </p:nvPr>
        </p:nvSpPr>
        <p:spPr>
          <a:xfrm>
            <a:off x="457200" y="476250"/>
            <a:ext cx="8229600" cy="5649913"/>
          </a:xfrm>
          <a:noFill/>
        </p:spPr>
        <p:txBody>
          <a:bodyPr/>
          <a:lstStyle/>
          <a:p>
            <a:pPr eaLnBrk="1" hangingPunct="1">
              <a:buFontTx/>
              <a:buNone/>
            </a:pPr>
            <a:r>
              <a:rPr lang="zh-CN" altLang="en-US" dirty="0" smtClean="0"/>
              <a:t>（</a:t>
            </a:r>
            <a:r>
              <a:rPr lang="en-US" altLang="zh-CN" dirty="0" smtClean="0"/>
              <a:t>2</a:t>
            </a:r>
            <a:r>
              <a:rPr lang="zh-CN" altLang="en-US" dirty="0" smtClean="0"/>
              <a:t>）</a:t>
            </a:r>
            <a:r>
              <a:rPr lang="en-US" altLang="zh-CN" dirty="0" smtClean="0"/>
              <a:t>S</a:t>
            </a:r>
            <a:r>
              <a:rPr lang="en-US" altLang="zh-CN" baseline="-25000" dirty="0" smtClean="0"/>
              <a:t>1</a:t>
            </a:r>
            <a:r>
              <a:rPr lang="en-US" altLang="zh-CN" dirty="0" smtClean="0"/>
              <a:t>=1</a:t>
            </a:r>
            <a:r>
              <a:rPr lang="zh-CN" altLang="en-US" dirty="0" smtClean="0"/>
              <a:t>，</a:t>
            </a:r>
            <a:r>
              <a:rPr lang="en-US" altLang="zh-CN" dirty="0" smtClean="0"/>
              <a:t>S</a:t>
            </a:r>
            <a:r>
              <a:rPr lang="en-US" altLang="zh-CN" baseline="-25000" dirty="0" smtClean="0"/>
              <a:t>0</a:t>
            </a:r>
            <a:r>
              <a:rPr lang="en-US" altLang="zh-CN" dirty="0" smtClean="0"/>
              <a:t>=0</a:t>
            </a:r>
            <a:r>
              <a:rPr lang="zh-CN" altLang="en-US" dirty="0" smtClean="0"/>
              <a:t>，左移</a:t>
            </a:r>
          </a:p>
          <a:p>
            <a:pPr eaLnBrk="1" hangingPunct="1">
              <a:buFontTx/>
              <a:buNone/>
            </a:pPr>
            <a:r>
              <a:rPr lang="en-US" altLang="zh-CN" dirty="0" smtClean="0"/>
              <a:t>D</a:t>
            </a:r>
            <a:r>
              <a:rPr lang="en-US" altLang="zh-CN" baseline="-25000" dirty="0" smtClean="0"/>
              <a:t>SL</a:t>
            </a:r>
            <a:r>
              <a:rPr lang="zh-CN" altLang="en-US" dirty="0" smtClean="0"/>
              <a:t>为左移送数端，当脉冲到来时，其状态变化情况。</a:t>
            </a:r>
          </a:p>
          <a:p>
            <a:pPr eaLnBrk="1" hangingPunct="1">
              <a:buFontTx/>
              <a:buNone/>
            </a:pPr>
            <a:endParaRPr lang="zh-CN" altLang="en-US" dirty="0" smtClean="0"/>
          </a:p>
          <a:p>
            <a:pPr eaLnBrk="1" hangingPunct="1">
              <a:buFontTx/>
              <a:buNone/>
            </a:pPr>
            <a:endParaRPr lang="zh-CN" altLang="en-US" dirty="0" smtClean="0"/>
          </a:p>
          <a:p>
            <a:pPr eaLnBrk="1" hangingPunct="1">
              <a:buFontTx/>
              <a:buNone/>
            </a:pPr>
            <a:endParaRPr lang="zh-CN" altLang="en-US" dirty="0" smtClean="0"/>
          </a:p>
          <a:p>
            <a:pPr eaLnBrk="1" hangingPunct="1">
              <a:buFontTx/>
              <a:buNone/>
            </a:pPr>
            <a:endParaRPr lang="zh-CN" altLang="en-US" dirty="0" smtClean="0"/>
          </a:p>
          <a:p>
            <a:pPr eaLnBrk="1" hangingPunct="1">
              <a:buFontTx/>
              <a:buNone/>
            </a:pPr>
            <a:endParaRPr lang="zh-CN" altLang="en-US" dirty="0" smtClean="0"/>
          </a:p>
          <a:p>
            <a:pPr eaLnBrk="1" hangingPunct="1">
              <a:buFontTx/>
              <a:buNone/>
            </a:pPr>
            <a:r>
              <a:rPr lang="en-US" altLang="zh-CN" dirty="0" smtClean="0"/>
              <a:t>D</a:t>
            </a:r>
            <a:r>
              <a:rPr lang="en-US" altLang="zh-CN" baseline="-25000" dirty="0" smtClean="0"/>
              <a:t>SL</a:t>
            </a:r>
            <a:r>
              <a:rPr lang="en-US" altLang="zh-CN" dirty="0" smtClean="0"/>
              <a:t>→Q</a:t>
            </a:r>
            <a:r>
              <a:rPr lang="en-US" altLang="zh-CN" baseline="-25000" dirty="0"/>
              <a:t>D</a:t>
            </a:r>
            <a:r>
              <a:rPr lang="en-US" altLang="zh-CN" dirty="0" smtClean="0"/>
              <a:t>→Q</a:t>
            </a:r>
            <a:r>
              <a:rPr lang="en-US" altLang="zh-CN" baseline="-25000" dirty="0"/>
              <a:t>C</a:t>
            </a:r>
            <a:r>
              <a:rPr lang="en-US" altLang="zh-CN" dirty="0" smtClean="0"/>
              <a:t>→Q</a:t>
            </a:r>
            <a:r>
              <a:rPr lang="en-US" altLang="zh-CN" baseline="-25000" dirty="0"/>
              <a:t>B</a:t>
            </a:r>
            <a:r>
              <a:rPr lang="en-US" altLang="zh-CN" dirty="0" smtClean="0"/>
              <a:t>→Q</a:t>
            </a:r>
            <a:r>
              <a:rPr lang="en-US" altLang="zh-CN" baseline="-25000" dirty="0"/>
              <a:t>A</a:t>
            </a:r>
            <a:endParaRPr lang="en-US" altLang="zh-CN" baseline="-25000" dirty="0" smtClean="0"/>
          </a:p>
        </p:txBody>
      </p:sp>
      <p:sp>
        <p:nvSpPr>
          <p:cNvPr id="34819" name="Text Box 5"/>
          <p:cNvSpPr txBox="1">
            <a:spLocks noChangeArrowheads="1"/>
          </p:cNvSpPr>
          <p:nvPr/>
        </p:nvSpPr>
        <p:spPr bwMode="auto">
          <a:xfrm>
            <a:off x="684213" y="1474465"/>
            <a:ext cx="18002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2800" dirty="0" smtClean="0"/>
              <a:t>Q</a:t>
            </a:r>
            <a:r>
              <a:rPr lang="en-US" altLang="zh-CN" sz="2800" baseline="-25000" dirty="0" smtClean="0"/>
              <a:t>A</a:t>
            </a:r>
            <a:r>
              <a:rPr lang="en-US" altLang="zh-CN" sz="2800" baseline="30000" dirty="0" smtClean="0"/>
              <a:t>n+1</a:t>
            </a:r>
            <a:r>
              <a:rPr lang="en-US" altLang="zh-CN" sz="2800" dirty="0" smtClean="0"/>
              <a:t>=Q</a:t>
            </a:r>
            <a:r>
              <a:rPr lang="en-US" altLang="zh-CN" sz="2800" baseline="-25000" dirty="0"/>
              <a:t>B</a:t>
            </a:r>
          </a:p>
          <a:p>
            <a:pPr eaLnBrk="1" hangingPunct="1">
              <a:lnSpc>
                <a:spcPct val="130000"/>
              </a:lnSpc>
              <a:spcBef>
                <a:spcPct val="0"/>
              </a:spcBef>
              <a:buFontTx/>
              <a:buNone/>
            </a:pPr>
            <a:r>
              <a:rPr lang="en-US" altLang="zh-CN" sz="2800" dirty="0" smtClean="0"/>
              <a:t>Q</a:t>
            </a:r>
            <a:r>
              <a:rPr lang="en-US" altLang="zh-CN" sz="2800" baseline="-25000" dirty="0" smtClean="0"/>
              <a:t>B</a:t>
            </a:r>
            <a:r>
              <a:rPr lang="en-US" altLang="zh-CN" sz="2800" baseline="30000" dirty="0" smtClean="0"/>
              <a:t>n+1</a:t>
            </a:r>
            <a:r>
              <a:rPr lang="en-US" altLang="zh-CN" sz="2800" dirty="0" smtClean="0"/>
              <a:t>=Q</a:t>
            </a:r>
            <a:r>
              <a:rPr lang="en-US" altLang="zh-CN" sz="2800" baseline="-25000" dirty="0"/>
              <a:t>C</a:t>
            </a:r>
          </a:p>
          <a:p>
            <a:pPr eaLnBrk="1" hangingPunct="1">
              <a:lnSpc>
                <a:spcPct val="130000"/>
              </a:lnSpc>
              <a:spcBef>
                <a:spcPct val="0"/>
              </a:spcBef>
              <a:buFontTx/>
              <a:buNone/>
            </a:pPr>
            <a:r>
              <a:rPr lang="en-US" altLang="zh-CN" sz="2800" dirty="0" smtClean="0"/>
              <a:t>Q</a:t>
            </a:r>
            <a:r>
              <a:rPr lang="en-US" altLang="zh-CN" sz="2800" baseline="-25000" dirty="0" smtClean="0"/>
              <a:t>C</a:t>
            </a:r>
            <a:r>
              <a:rPr lang="en-US" altLang="zh-CN" sz="2800" baseline="30000" dirty="0" smtClean="0"/>
              <a:t>n+1</a:t>
            </a:r>
            <a:r>
              <a:rPr lang="en-US" altLang="zh-CN" sz="2800" dirty="0" smtClean="0"/>
              <a:t>=Q</a:t>
            </a:r>
            <a:r>
              <a:rPr lang="en-US" altLang="zh-CN" sz="2800" baseline="-25000" dirty="0"/>
              <a:t>D</a:t>
            </a:r>
          </a:p>
          <a:p>
            <a:pPr eaLnBrk="1" hangingPunct="1">
              <a:lnSpc>
                <a:spcPct val="130000"/>
              </a:lnSpc>
              <a:spcBef>
                <a:spcPct val="0"/>
              </a:spcBef>
              <a:buFontTx/>
              <a:buNone/>
            </a:pPr>
            <a:r>
              <a:rPr lang="en-US" altLang="zh-CN" sz="2800" dirty="0" smtClean="0"/>
              <a:t>Q</a:t>
            </a:r>
            <a:r>
              <a:rPr lang="en-US" altLang="zh-CN" sz="2800" baseline="-25000" dirty="0"/>
              <a:t>D</a:t>
            </a:r>
            <a:r>
              <a:rPr lang="en-US" altLang="zh-CN" sz="2800" baseline="30000" dirty="0" smtClean="0"/>
              <a:t>n+1</a:t>
            </a:r>
            <a:r>
              <a:rPr lang="en-US" altLang="zh-CN" sz="2800" dirty="0" smtClean="0"/>
              <a:t>=D</a:t>
            </a:r>
            <a:r>
              <a:rPr lang="en-US" altLang="zh-CN" sz="2800" baseline="-25000" dirty="0" smtClean="0"/>
              <a:t>SL</a:t>
            </a:r>
            <a:endParaRPr lang="en-US" altLang="zh-CN" sz="2800" baseline="-25000"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468313" y="404813"/>
            <a:ext cx="8229600" cy="564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a:t>（</a:t>
            </a:r>
            <a:r>
              <a:rPr lang="en-US" altLang="zh-CN"/>
              <a:t>3</a:t>
            </a:r>
            <a:r>
              <a:rPr lang="zh-CN" altLang="en-US"/>
              <a:t>）</a:t>
            </a:r>
            <a:r>
              <a:rPr lang="en-US" altLang="zh-CN"/>
              <a:t>S</a:t>
            </a:r>
            <a:r>
              <a:rPr lang="en-US" altLang="zh-CN" baseline="-25000"/>
              <a:t>1</a:t>
            </a:r>
            <a:r>
              <a:rPr lang="en-US" altLang="zh-CN"/>
              <a:t>=1</a:t>
            </a:r>
            <a:r>
              <a:rPr lang="zh-CN" altLang="en-US"/>
              <a:t>，</a:t>
            </a:r>
            <a:r>
              <a:rPr lang="en-US" altLang="zh-CN"/>
              <a:t>S</a:t>
            </a:r>
            <a:r>
              <a:rPr lang="en-US" altLang="zh-CN" baseline="-25000"/>
              <a:t>0</a:t>
            </a:r>
            <a:r>
              <a:rPr lang="en-US" altLang="zh-CN"/>
              <a:t>=1</a:t>
            </a:r>
            <a:r>
              <a:rPr lang="zh-CN" altLang="en-US"/>
              <a:t>，并行送数</a:t>
            </a:r>
          </a:p>
          <a:p>
            <a:pPr eaLnBrk="1" hangingPunct="1">
              <a:buFontTx/>
              <a:buNone/>
            </a:pPr>
            <a:r>
              <a:rPr lang="en-US" altLang="zh-CN"/>
              <a:t>D</a:t>
            </a:r>
            <a:r>
              <a:rPr lang="en-US" altLang="zh-CN" baseline="-25000"/>
              <a:t>0</a:t>
            </a:r>
            <a:r>
              <a:rPr lang="zh-CN" altLang="en-US"/>
              <a:t>、</a:t>
            </a:r>
            <a:r>
              <a:rPr lang="en-US" altLang="zh-CN"/>
              <a:t>D</a:t>
            </a:r>
            <a:r>
              <a:rPr lang="en-US" altLang="zh-CN" baseline="-25000"/>
              <a:t>1</a:t>
            </a:r>
            <a:r>
              <a:rPr lang="zh-CN" altLang="en-US"/>
              <a:t>、</a:t>
            </a:r>
            <a:r>
              <a:rPr lang="en-US" altLang="zh-CN"/>
              <a:t>D</a:t>
            </a:r>
            <a:r>
              <a:rPr lang="en-US" altLang="zh-CN" baseline="-25000"/>
              <a:t>2</a:t>
            </a:r>
            <a:r>
              <a:rPr lang="zh-CN" altLang="en-US"/>
              <a:t>、</a:t>
            </a:r>
            <a:r>
              <a:rPr lang="en-US" altLang="zh-CN"/>
              <a:t>D</a:t>
            </a:r>
            <a:r>
              <a:rPr lang="en-US" altLang="zh-CN" baseline="-25000"/>
              <a:t>3</a:t>
            </a:r>
            <a:r>
              <a:rPr lang="zh-CN" altLang="en-US"/>
              <a:t>为并行送数端，当脉冲到来，其状态变化情况。</a:t>
            </a:r>
          </a:p>
          <a:p>
            <a:pPr eaLnBrk="1" hangingPunct="1">
              <a:buFontTx/>
              <a:buNone/>
            </a:pPr>
            <a:endParaRPr lang="zh-CN" altLang="en-US"/>
          </a:p>
          <a:p>
            <a:pPr eaLnBrk="1" hangingPunct="1">
              <a:buFontTx/>
              <a:buNone/>
            </a:pPr>
            <a:endParaRPr lang="zh-CN" altLang="en-US"/>
          </a:p>
          <a:p>
            <a:pPr eaLnBrk="1" hangingPunct="1">
              <a:buFontTx/>
              <a:buNone/>
            </a:pPr>
            <a:endParaRPr lang="zh-CN" altLang="en-US"/>
          </a:p>
          <a:p>
            <a:pPr eaLnBrk="1" hangingPunct="1">
              <a:buFontTx/>
              <a:buNone/>
            </a:pPr>
            <a:endParaRPr lang="en-US" altLang="zh-CN"/>
          </a:p>
        </p:txBody>
      </p:sp>
      <p:sp>
        <p:nvSpPr>
          <p:cNvPr id="35843" name="Text Box 5"/>
          <p:cNvSpPr txBox="1">
            <a:spLocks noChangeArrowheads="1"/>
          </p:cNvSpPr>
          <p:nvPr/>
        </p:nvSpPr>
        <p:spPr bwMode="auto">
          <a:xfrm>
            <a:off x="971550" y="2276475"/>
            <a:ext cx="18002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2800" dirty="0" smtClean="0"/>
              <a:t>Q</a:t>
            </a:r>
            <a:r>
              <a:rPr lang="en-US" altLang="zh-CN" sz="2800" baseline="-25000" dirty="0"/>
              <a:t>A</a:t>
            </a:r>
            <a:r>
              <a:rPr lang="en-US" altLang="zh-CN" sz="2800" baseline="30000" dirty="0" smtClean="0"/>
              <a:t>n+1</a:t>
            </a:r>
            <a:r>
              <a:rPr lang="en-US" altLang="zh-CN" sz="2800" dirty="0" smtClean="0"/>
              <a:t>=D</a:t>
            </a:r>
            <a:r>
              <a:rPr lang="en-US" altLang="zh-CN" sz="2800" baseline="-25000" dirty="0" smtClean="0"/>
              <a:t>0</a:t>
            </a:r>
            <a:endParaRPr lang="en-US" altLang="zh-CN" sz="2800" baseline="-25000" dirty="0"/>
          </a:p>
          <a:p>
            <a:pPr eaLnBrk="1" hangingPunct="1">
              <a:lnSpc>
                <a:spcPct val="130000"/>
              </a:lnSpc>
              <a:spcBef>
                <a:spcPct val="0"/>
              </a:spcBef>
              <a:buFontTx/>
              <a:buNone/>
            </a:pPr>
            <a:r>
              <a:rPr lang="en-US" altLang="zh-CN" sz="2800" dirty="0" smtClean="0"/>
              <a:t>Q</a:t>
            </a:r>
            <a:r>
              <a:rPr lang="en-US" altLang="zh-CN" sz="2800" baseline="-25000" dirty="0"/>
              <a:t>B</a:t>
            </a:r>
            <a:r>
              <a:rPr lang="en-US" altLang="zh-CN" sz="2800" baseline="30000" dirty="0" smtClean="0"/>
              <a:t>n+1</a:t>
            </a:r>
            <a:r>
              <a:rPr lang="en-US" altLang="zh-CN" sz="2800" dirty="0" smtClean="0"/>
              <a:t>=D</a:t>
            </a:r>
            <a:r>
              <a:rPr lang="en-US" altLang="zh-CN" sz="2800" baseline="-25000" dirty="0" smtClean="0"/>
              <a:t>1</a:t>
            </a:r>
            <a:endParaRPr lang="en-US" altLang="zh-CN" sz="2800" baseline="-25000" dirty="0"/>
          </a:p>
          <a:p>
            <a:pPr eaLnBrk="1" hangingPunct="1">
              <a:lnSpc>
                <a:spcPct val="130000"/>
              </a:lnSpc>
              <a:spcBef>
                <a:spcPct val="0"/>
              </a:spcBef>
              <a:buFontTx/>
              <a:buNone/>
            </a:pPr>
            <a:r>
              <a:rPr lang="en-US" altLang="zh-CN" sz="2800" dirty="0" smtClean="0"/>
              <a:t>Q</a:t>
            </a:r>
            <a:r>
              <a:rPr lang="en-US" altLang="zh-CN" sz="2800" baseline="-25000" dirty="0"/>
              <a:t>C</a:t>
            </a:r>
            <a:r>
              <a:rPr lang="en-US" altLang="zh-CN" sz="2800" baseline="30000" dirty="0" smtClean="0"/>
              <a:t>n+1</a:t>
            </a:r>
            <a:r>
              <a:rPr lang="en-US" altLang="zh-CN" sz="2800" dirty="0" smtClean="0"/>
              <a:t>=D</a:t>
            </a:r>
            <a:r>
              <a:rPr lang="en-US" altLang="zh-CN" sz="2800" baseline="-25000" dirty="0" smtClean="0"/>
              <a:t>2</a:t>
            </a:r>
            <a:endParaRPr lang="en-US" altLang="zh-CN" sz="2800" baseline="-25000" dirty="0"/>
          </a:p>
          <a:p>
            <a:pPr eaLnBrk="1" hangingPunct="1">
              <a:lnSpc>
                <a:spcPct val="130000"/>
              </a:lnSpc>
              <a:spcBef>
                <a:spcPct val="0"/>
              </a:spcBef>
              <a:buFontTx/>
              <a:buNone/>
            </a:pPr>
            <a:r>
              <a:rPr lang="en-US" altLang="zh-CN" sz="2800" dirty="0" smtClean="0"/>
              <a:t>Q</a:t>
            </a:r>
            <a:r>
              <a:rPr lang="en-US" altLang="zh-CN" sz="2800" baseline="-25000" dirty="0"/>
              <a:t>D</a:t>
            </a:r>
            <a:r>
              <a:rPr lang="en-US" altLang="zh-CN" sz="2800" baseline="30000" dirty="0" smtClean="0"/>
              <a:t>n+1</a:t>
            </a:r>
            <a:r>
              <a:rPr lang="en-US" altLang="zh-CN" sz="2800" dirty="0" smtClean="0"/>
              <a:t>=D</a:t>
            </a:r>
            <a:r>
              <a:rPr lang="en-US" altLang="zh-CN" sz="2800" baseline="-25000" dirty="0" smtClean="0"/>
              <a:t>3</a:t>
            </a:r>
            <a:endParaRPr lang="en-US" altLang="zh-CN" sz="2800" baseline="-25000"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60648"/>
            <a:ext cx="9141926" cy="6696744"/>
          </a:xfrm>
        </p:spPr>
        <p:txBody>
          <a:bodyPr/>
          <a:lstStyle/>
          <a:p>
            <a:pPr marL="0" indent="0">
              <a:buNone/>
            </a:pPr>
            <a:r>
              <a:rPr lang="en-US" altLang="zh-CN" dirty="0" smtClean="0"/>
              <a:t>2</a:t>
            </a:r>
            <a:r>
              <a:rPr lang="zh-CN" altLang="en-US" dirty="0" smtClean="0"/>
              <a:t>、给定</a:t>
            </a:r>
            <a:r>
              <a:rPr lang="en-US" altLang="zh-CN" dirty="0" smtClean="0"/>
              <a:t>194</a:t>
            </a:r>
            <a:r>
              <a:rPr lang="zh-CN" altLang="en-US" dirty="0" smtClean="0"/>
              <a:t>输出端</a:t>
            </a:r>
            <a:r>
              <a:rPr lang="en-US" altLang="zh-CN" dirty="0" smtClean="0"/>
              <a:t>Q</a:t>
            </a:r>
            <a:r>
              <a:rPr lang="en-US" altLang="zh-CN" sz="1800" dirty="0" smtClean="0"/>
              <a:t>A</a:t>
            </a:r>
            <a:r>
              <a:rPr lang="en-US" altLang="zh-CN" dirty="0" smtClean="0"/>
              <a:t>Q</a:t>
            </a:r>
            <a:r>
              <a:rPr lang="en-US" altLang="zh-CN" sz="1800" dirty="0" smtClean="0"/>
              <a:t>B</a:t>
            </a:r>
            <a:r>
              <a:rPr lang="en-US" altLang="zh-CN" dirty="0" smtClean="0"/>
              <a:t>Q</a:t>
            </a:r>
            <a:r>
              <a:rPr lang="en-US" altLang="zh-CN" sz="1800" dirty="0" smtClean="0"/>
              <a:t>C</a:t>
            </a:r>
            <a:r>
              <a:rPr lang="en-US" altLang="zh-CN" dirty="0" smtClean="0"/>
              <a:t>Q</a:t>
            </a:r>
            <a:r>
              <a:rPr lang="en-US" altLang="zh-CN" sz="1800" dirty="0" smtClean="0"/>
              <a:t>D</a:t>
            </a:r>
            <a:r>
              <a:rPr lang="zh-CN" altLang="en-US" dirty="0" smtClean="0"/>
              <a:t>初始状态（例如</a:t>
            </a:r>
            <a:r>
              <a:rPr lang="en-US" altLang="zh-CN" dirty="0" smtClean="0"/>
              <a:t>0110</a:t>
            </a:r>
            <a:r>
              <a:rPr lang="zh-CN" altLang="en-US" dirty="0" smtClean="0"/>
              <a:t>），</a:t>
            </a:r>
            <a:r>
              <a:rPr lang="en-US" altLang="zh-CN" dirty="0" smtClean="0"/>
              <a:t>CP</a:t>
            </a:r>
            <a:r>
              <a:rPr lang="zh-CN" altLang="en-US" dirty="0" smtClean="0"/>
              <a:t>接手动正脉冲，使用</a:t>
            </a:r>
            <a:r>
              <a:rPr lang="zh-CN" altLang="en-US" dirty="0"/>
              <a:t>“</a:t>
            </a:r>
            <a:r>
              <a:rPr lang="en-US" altLang="zh-CN" dirty="0"/>
              <a:t>0-1</a:t>
            </a:r>
            <a:r>
              <a:rPr lang="zh-CN" altLang="en-US" dirty="0"/>
              <a:t>”显示器检查输出是否符合真值表</a:t>
            </a:r>
            <a:r>
              <a:rPr lang="zh-CN" altLang="en-US" dirty="0" smtClean="0"/>
              <a:t>。</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a:p>
        </p:txBody>
      </p:sp>
      <p:graphicFrame>
        <p:nvGraphicFramePr>
          <p:cNvPr id="4" name="表格 3"/>
          <p:cNvGraphicFramePr>
            <a:graphicFrameLocks noGrp="1"/>
          </p:cNvGraphicFramePr>
          <p:nvPr/>
        </p:nvGraphicFramePr>
        <p:xfrm>
          <a:off x="117842" y="1193228"/>
          <a:ext cx="8918654" cy="5260398"/>
        </p:xfrm>
        <a:graphic>
          <a:graphicData uri="http://schemas.openxmlformats.org/drawingml/2006/table">
            <a:tbl>
              <a:tblPr firstRow="1" bandRow="1">
                <a:tableStyleId>{5940675A-B579-460E-94D1-54222C63F5DA}</a:tableStyleId>
              </a:tblPr>
              <a:tblGrid>
                <a:gridCol w="310553">
                  <a:extLst>
                    <a:ext uri="{9D8B030D-6E8A-4147-A177-3AD203B41FA5}">
                      <a16:colId xmlns:a16="http://schemas.microsoft.com/office/drawing/2014/main" val="20000"/>
                    </a:ext>
                  </a:extLst>
                </a:gridCol>
                <a:gridCol w="749466">
                  <a:extLst>
                    <a:ext uri="{9D8B030D-6E8A-4147-A177-3AD203B41FA5}">
                      <a16:colId xmlns:a16="http://schemas.microsoft.com/office/drawing/2014/main" val="20001"/>
                    </a:ext>
                  </a:extLst>
                </a:gridCol>
                <a:gridCol w="513819">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432048">
                  <a:extLst>
                    <a:ext uri="{9D8B030D-6E8A-4147-A177-3AD203B41FA5}">
                      <a16:colId xmlns:a16="http://schemas.microsoft.com/office/drawing/2014/main" val="20004"/>
                    </a:ext>
                  </a:extLst>
                </a:gridCol>
                <a:gridCol w="576064">
                  <a:extLst>
                    <a:ext uri="{9D8B030D-6E8A-4147-A177-3AD203B41FA5}">
                      <a16:colId xmlns:a16="http://schemas.microsoft.com/office/drawing/2014/main" val="20005"/>
                    </a:ext>
                  </a:extLst>
                </a:gridCol>
                <a:gridCol w="575448">
                  <a:extLst>
                    <a:ext uri="{9D8B030D-6E8A-4147-A177-3AD203B41FA5}">
                      <a16:colId xmlns:a16="http://schemas.microsoft.com/office/drawing/2014/main" val="20006"/>
                    </a:ext>
                  </a:extLst>
                </a:gridCol>
                <a:gridCol w="666151">
                  <a:extLst>
                    <a:ext uri="{9D8B030D-6E8A-4147-A177-3AD203B41FA5}">
                      <a16:colId xmlns:a16="http://schemas.microsoft.com/office/drawing/2014/main" val="20007"/>
                    </a:ext>
                  </a:extLst>
                </a:gridCol>
                <a:gridCol w="666151">
                  <a:extLst>
                    <a:ext uri="{9D8B030D-6E8A-4147-A177-3AD203B41FA5}">
                      <a16:colId xmlns:a16="http://schemas.microsoft.com/office/drawing/2014/main" val="20008"/>
                    </a:ext>
                  </a:extLst>
                </a:gridCol>
                <a:gridCol w="666151">
                  <a:extLst>
                    <a:ext uri="{9D8B030D-6E8A-4147-A177-3AD203B41FA5}">
                      <a16:colId xmlns:a16="http://schemas.microsoft.com/office/drawing/2014/main" val="20009"/>
                    </a:ext>
                  </a:extLst>
                </a:gridCol>
                <a:gridCol w="666151">
                  <a:extLst>
                    <a:ext uri="{9D8B030D-6E8A-4147-A177-3AD203B41FA5}">
                      <a16:colId xmlns:a16="http://schemas.microsoft.com/office/drawing/2014/main" val="20010"/>
                    </a:ext>
                  </a:extLst>
                </a:gridCol>
                <a:gridCol w="666151">
                  <a:extLst>
                    <a:ext uri="{9D8B030D-6E8A-4147-A177-3AD203B41FA5}">
                      <a16:colId xmlns:a16="http://schemas.microsoft.com/office/drawing/2014/main" val="20011"/>
                    </a:ext>
                  </a:extLst>
                </a:gridCol>
                <a:gridCol w="666151">
                  <a:extLst>
                    <a:ext uri="{9D8B030D-6E8A-4147-A177-3AD203B41FA5}">
                      <a16:colId xmlns:a16="http://schemas.microsoft.com/office/drawing/2014/main" val="20012"/>
                    </a:ext>
                  </a:extLst>
                </a:gridCol>
                <a:gridCol w="666151">
                  <a:extLst>
                    <a:ext uri="{9D8B030D-6E8A-4147-A177-3AD203B41FA5}">
                      <a16:colId xmlns:a16="http://schemas.microsoft.com/office/drawing/2014/main" val="20013"/>
                    </a:ext>
                  </a:extLst>
                </a:gridCol>
                <a:gridCol w="666151">
                  <a:extLst>
                    <a:ext uri="{9D8B030D-6E8A-4147-A177-3AD203B41FA5}">
                      <a16:colId xmlns:a16="http://schemas.microsoft.com/office/drawing/2014/main" val="20014"/>
                    </a:ext>
                  </a:extLst>
                </a:gridCol>
              </a:tblGrid>
              <a:tr h="996227">
                <a:tc gridSpan="2">
                  <a:txBody>
                    <a:bodyPr/>
                    <a:lstStyle/>
                    <a:p>
                      <a:pPr algn="ctr"/>
                      <a:endParaRPr lang="en-US" altLang="zh-CN" dirty="0" smtClean="0"/>
                    </a:p>
                    <a:p>
                      <a:pPr algn="ctr"/>
                      <a:r>
                        <a:rPr lang="zh-CN" altLang="en-US" dirty="0" smtClean="0"/>
                        <a:t>时钟</a:t>
                      </a:r>
                      <a:endParaRPr lang="zh-CN" altLang="en-US" dirty="0"/>
                    </a:p>
                  </a:txBody>
                  <a:tcPr/>
                </a:tc>
                <a:tc hMerge="1">
                  <a:txBody>
                    <a:bodyPr/>
                    <a:lstStyle/>
                    <a:p>
                      <a:endParaRPr lang="zh-CN"/>
                    </a:p>
                  </a:txBody>
                  <a:tcPr/>
                </a:tc>
                <a:tc>
                  <a:txBody>
                    <a:bodyPr/>
                    <a:lstStyle/>
                    <a:p>
                      <a:pPr algn="ctr"/>
                      <a:endParaRPr lang="en-US" altLang="zh-CN" dirty="0" smtClean="0"/>
                    </a:p>
                    <a:p>
                      <a:pPr algn="ctr"/>
                      <a:r>
                        <a:rPr lang="zh-CN" altLang="en-US" dirty="0" smtClean="0"/>
                        <a:t>清零</a:t>
                      </a:r>
                      <a:endParaRPr lang="zh-CN" altLang="en-US" dirty="0"/>
                    </a:p>
                  </a:txBody>
                  <a:tcPr/>
                </a:tc>
                <a:tc rowSpan="2">
                  <a:txBody>
                    <a:bodyPr/>
                    <a:lstStyle/>
                    <a:p>
                      <a:pPr algn="ctr"/>
                      <a:endParaRPr lang="en-US" altLang="zh-CN" dirty="0" smtClean="0"/>
                    </a:p>
                    <a:p>
                      <a:pPr algn="ctr"/>
                      <a:endParaRPr lang="en-US" altLang="zh-CN" dirty="0" smtClean="0"/>
                    </a:p>
                    <a:p>
                      <a:pPr algn="ctr"/>
                      <a:endParaRPr lang="en-US" altLang="zh-CN" dirty="0" smtClean="0"/>
                    </a:p>
                    <a:p>
                      <a:pPr algn="ctr"/>
                      <a:r>
                        <a:rPr lang="en-US" altLang="zh-CN" dirty="0" smtClean="0"/>
                        <a:t>S1</a:t>
                      </a:r>
                      <a:endParaRPr lang="zh-CN" altLang="en-US" dirty="0"/>
                    </a:p>
                  </a:txBody>
                  <a:tcPr/>
                </a:tc>
                <a:tc rowSpan="2">
                  <a:txBody>
                    <a:bodyPr/>
                    <a:lstStyle/>
                    <a:p>
                      <a:pPr algn="ctr"/>
                      <a:endParaRPr lang="en-US" altLang="zh-CN" dirty="0" smtClean="0"/>
                    </a:p>
                    <a:p>
                      <a:pPr algn="ctr"/>
                      <a:endParaRPr lang="en-US" altLang="zh-CN" dirty="0" smtClean="0"/>
                    </a:p>
                    <a:p>
                      <a:pPr algn="ctr"/>
                      <a:endParaRPr lang="en-US" altLang="zh-CN" dirty="0" smtClean="0"/>
                    </a:p>
                    <a:p>
                      <a:pPr algn="ctr"/>
                      <a:r>
                        <a:rPr lang="en-US" altLang="zh-CN" dirty="0" smtClean="0"/>
                        <a:t>S0</a:t>
                      </a:r>
                      <a:endParaRPr lang="zh-CN" altLang="en-US" dirty="0"/>
                    </a:p>
                  </a:txBody>
                  <a:tcPr/>
                </a:tc>
                <a:tc rowSpan="2">
                  <a:txBody>
                    <a:bodyPr/>
                    <a:lstStyle/>
                    <a:p>
                      <a:pPr algn="ctr"/>
                      <a:endParaRPr lang="en-US" altLang="zh-CN" dirty="0" smtClean="0"/>
                    </a:p>
                    <a:p>
                      <a:pPr algn="ctr"/>
                      <a:endParaRPr lang="en-US" altLang="zh-CN" dirty="0" smtClean="0"/>
                    </a:p>
                    <a:p>
                      <a:pPr algn="ctr"/>
                      <a:endParaRPr lang="en-US" altLang="zh-CN" dirty="0" smtClean="0"/>
                    </a:p>
                    <a:p>
                      <a:pPr algn="ctr"/>
                      <a:r>
                        <a:rPr lang="en-US" altLang="zh-CN" dirty="0" smtClean="0"/>
                        <a:t>D</a:t>
                      </a:r>
                      <a:r>
                        <a:rPr lang="en-US" altLang="zh-CN" sz="1200" dirty="0" smtClean="0"/>
                        <a:t>SL</a:t>
                      </a:r>
                      <a:endParaRPr lang="zh-CN" altLang="en-US" sz="1200" dirty="0"/>
                    </a:p>
                  </a:txBody>
                  <a:tcPr/>
                </a:tc>
                <a:tc rowSpan="2">
                  <a:txBody>
                    <a:bodyPr/>
                    <a:lstStyle/>
                    <a:p>
                      <a:pPr algn="ctr"/>
                      <a:endParaRPr lang="en-US" altLang="zh-CN" dirty="0" smtClean="0"/>
                    </a:p>
                    <a:p>
                      <a:pPr algn="ctr"/>
                      <a:endParaRPr lang="en-US" altLang="zh-CN" dirty="0" smtClean="0"/>
                    </a:p>
                    <a:p>
                      <a:pPr algn="ctr"/>
                      <a:endParaRPr lang="en-US" altLang="zh-CN" dirty="0" smtClean="0"/>
                    </a:p>
                    <a:p>
                      <a:pPr algn="ctr"/>
                      <a:r>
                        <a:rPr lang="en-US" altLang="zh-CN" dirty="0" smtClean="0"/>
                        <a:t>D</a:t>
                      </a:r>
                      <a:r>
                        <a:rPr lang="en-US" altLang="zh-CN" sz="1200" dirty="0" smtClean="0"/>
                        <a:t>SR</a:t>
                      </a:r>
                      <a:endParaRPr lang="zh-CN" altLang="en-US" sz="1200" dirty="0"/>
                    </a:p>
                  </a:txBody>
                  <a:tcPr/>
                </a:tc>
                <a:tc gridSpan="4">
                  <a:txBody>
                    <a:bodyPr/>
                    <a:lstStyle/>
                    <a:p>
                      <a:pPr algn="ctr"/>
                      <a:endParaRPr lang="en-US" altLang="zh-CN" dirty="0" smtClean="0"/>
                    </a:p>
                    <a:p>
                      <a:pPr algn="ctr"/>
                      <a:r>
                        <a:rPr lang="zh-CN" altLang="en-US" dirty="0" smtClean="0"/>
                        <a:t>并行送数</a:t>
                      </a:r>
                      <a:endParaRPr lang="zh-CN" altLang="en-US" dirty="0"/>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a:endParaRPr lang="en-US" altLang="zh-CN" dirty="0" smtClean="0"/>
                    </a:p>
                    <a:p>
                      <a:pPr algn="ctr"/>
                      <a:r>
                        <a:rPr lang="zh-CN" altLang="en-US" dirty="0" smtClean="0"/>
                        <a:t>输出</a:t>
                      </a:r>
                      <a:endParaRPr lang="zh-CN" altLang="en-US" dirty="0"/>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677471">
                <a:tc>
                  <a:txBody>
                    <a:bodyPr/>
                    <a:lstStyle/>
                    <a:p>
                      <a:pPr algn="ctr"/>
                      <a:r>
                        <a:rPr lang="zh-CN" altLang="en-US" dirty="0" smtClean="0"/>
                        <a:t>计数</a:t>
                      </a:r>
                      <a:endParaRPr lang="zh-CN" altLang="en-US" dirty="0"/>
                    </a:p>
                  </a:txBody>
                  <a:tcPr/>
                </a:tc>
                <a:tc>
                  <a:txBody>
                    <a:bodyPr/>
                    <a:lstStyle/>
                    <a:p>
                      <a:pPr algn="ctr"/>
                      <a:r>
                        <a:rPr lang="en-US" altLang="zh-CN" dirty="0" smtClean="0"/>
                        <a:t>CP</a:t>
                      </a:r>
                      <a:endParaRPr lang="zh-CN" altLang="en-US" dirty="0"/>
                    </a:p>
                  </a:txBody>
                  <a:tcPr anchor="ctr"/>
                </a:tc>
                <a:tc>
                  <a:txBody>
                    <a:bodyPr/>
                    <a:lstStyle/>
                    <a:p>
                      <a:pPr algn="ctr"/>
                      <a:r>
                        <a:rPr lang="en-US" altLang="zh-CN" dirty="0" smtClean="0"/>
                        <a:t>C</a:t>
                      </a:r>
                      <a:r>
                        <a:rPr lang="en-US" altLang="zh-CN" sz="1200" dirty="0" smtClean="0"/>
                        <a:t>R</a:t>
                      </a:r>
                      <a:endParaRPr lang="zh-CN" altLang="en-US" sz="1200" dirty="0"/>
                    </a:p>
                  </a:txBody>
                  <a:tcPr anchor="ct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r>
                        <a:rPr lang="en-US" altLang="zh-CN" dirty="0" smtClean="0"/>
                        <a:t>D0</a:t>
                      </a:r>
                      <a:endParaRPr lang="zh-CN" altLang="en-US" dirty="0"/>
                    </a:p>
                  </a:txBody>
                  <a:tcPr/>
                </a:tc>
                <a:tc>
                  <a:txBody>
                    <a:bodyPr/>
                    <a:lstStyle/>
                    <a:p>
                      <a:pPr algn="ctr"/>
                      <a:r>
                        <a:rPr lang="en-US" altLang="zh-CN" dirty="0" smtClean="0"/>
                        <a:t> D1</a:t>
                      </a:r>
                      <a:endParaRPr lang="zh-CN" altLang="en-US" dirty="0"/>
                    </a:p>
                  </a:txBody>
                  <a:tcPr/>
                </a:tc>
                <a:tc>
                  <a:txBody>
                    <a:bodyPr/>
                    <a:lstStyle/>
                    <a:p>
                      <a:pPr algn="ctr"/>
                      <a:r>
                        <a:rPr lang="en-US" altLang="zh-CN" dirty="0" smtClean="0"/>
                        <a:t> D2</a:t>
                      </a:r>
                      <a:endParaRPr lang="zh-CN" altLang="en-US" dirty="0"/>
                    </a:p>
                  </a:txBody>
                  <a:tcPr/>
                </a:tc>
                <a:tc>
                  <a:txBody>
                    <a:bodyPr/>
                    <a:lstStyle/>
                    <a:p>
                      <a:pPr algn="ctr"/>
                      <a:r>
                        <a:rPr lang="en-US" altLang="zh-CN" dirty="0" smtClean="0"/>
                        <a:t>D3</a:t>
                      </a:r>
                      <a:endParaRPr lang="zh-CN" altLang="en-US" dirty="0"/>
                    </a:p>
                  </a:txBody>
                  <a:tcPr/>
                </a:tc>
                <a:tc>
                  <a:txBody>
                    <a:bodyPr/>
                    <a:lstStyle/>
                    <a:p>
                      <a:pPr algn="ctr"/>
                      <a:r>
                        <a:rPr lang="en-US" altLang="zh-CN" dirty="0" smtClean="0"/>
                        <a:t>Q</a:t>
                      </a:r>
                      <a:r>
                        <a:rPr lang="en-US" altLang="zh-CN" sz="1200" dirty="0" smtClean="0"/>
                        <a:t>A</a:t>
                      </a:r>
                      <a:endParaRPr lang="zh-CN" altLang="en-US" sz="1200" dirty="0"/>
                    </a:p>
                  </a:txBody>
                  <a:tcPr/>
                </a:tc>
                <a:tc>
                  <a:txBody>
                    <a:bodyPr/>
                    <a:lstStyle/>
                    <a:p>
                      <a:pPr algn="ctr"/>
                      <a:r>
                        <a:rPr lang="en-US" altLang="zh-CN" dirty="0" smtClean="0"/>
                        <a:t>Q</a:t>
                      </a:r>
                      <a:r>
                        <a:rPr lang="en-US" altLang="zh-CN" sz="1200" dirty="0" smtClean="0"/>
                        <a:t>B</a:t>
                      </a:r>
                      <a:endParaRPr lang="zh-CN" altLang="en-US" sz="1200" dirty="0"/>
                    </a:p>
                  </a:txBody>
                  <a:tcPr/>
                </a:tc>
                <a:tc>
                  <a:txBody>
                    <a:bodyPr/>
                    <a:lstStyle/>
                    <a:p>
                      <a:pPr algn="ctr"/>
                      <a:r>
                        <a:rPr lang="en-US" altLang="zh-CN" dirty="0" smtClean="0"/>
                        <a:t>Q</a:t>
                      </a:r>
                      <a:r>
                        <a:rPr lang="en-US" altLang="zh-CN" sz="1200" dirty="0" smtClean="0"/>
                        <a:t>C</a:t>
                      </a:r>
                      <a:endParaRPr lang="zh-CN" altLang="en-US" sz="1200" dirty="0"/>
                    </a:p>
                  </a:txBody>
                  <a:tcPr/>
                </a:tc>
                <a:tc>
                  <a:txBody>
                    <a:bodyPr/>
                    <a:lstStyle/>
                    <a:p>
                      <a:pPr algn="ctr"/>
                      <a:r>
                        <a:rPr lang="en-US" altLang="zh-CN" dirty="0" smtClean="0"/>
                        <a:t>Q</a:t>
                      </a:r>
                      <a:r>
                        <a:rPr lang="en-US" altLang="zh-CN" sz="1200" dirty="0" smtClean="0"/>
                        <a:t>D</a:t>
                      </a:r>
                      <a:endParaRPr lang="zh-CN" altLang="en-US" sz="1200" dirty="0"/>
                    </a:p>
                  </a:txBody>
                  <a:tcPr/>
                </a:tc>
                <a:extLst>
                  <a:ext uri="{0D108BD9-81ED-4DB2-BD59-A6C34878D82A}">
                    <a16:rowId xmlns:a16="http://schemas.microsoft.com/office/drawing/2014/main" val="10001"/>
                  </a:ext>
                </a:extLst>
              </a:tr>
              <a:tr h="398490">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extLst>
                  <a:ext uri="{0D108BD9-81ED-4DB2-BD59-A6C34878D82A}">
                    <a16:rowId xmlns:a16="http://schemas.microsoft.com/office/drawing/2014/main" val="10002"/>
                  </a:ext>
                </a:extLst>
              </a:tr>
              <a:tr h="398490">
                <a:tc>
                  <a:txBody>
                    <a:bodyPr/>
                    <a:lstStyle/>
                    <a:p>
                      <a:pPr algn="ctr"/>
                      <a:r>
                        <a:rPr lang="en-US" altLang="zh-CN" dirty="0" smtClean="0"/>
                        <a:t>2</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extLst>
                  <a:ext uri="{0D108BD9-81ED-4DB2-BD59-A6C34878D82A}">
                    <a16:rowId xmlns:a16="http://schemas.microsoft.com/office/drawing/2014/main" val="10003"/>
                  </a:ext>
                </a:extLst>
              </a:tr>
              <a:tr h="398490">
                <a:tc>
                  <a:txBody>
                    <a:bodyPr/>
                    <a:lstStyle/>
                    <a:p>
                      <a:pPr algn="ctr"/>
                      <a:r>
                        <a:rPr lang="en-US" altLang="zh-CN" dirty="0" smtClean="0"/>
                        <a:t>3</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04"/>
                  </a:ext>
                </a:extLst>
              </a:tr>
              <a:tr h="398780">
                <a:tc>
                  <a:txBody>
                    <a:bodyPr/>
                    <a:lstStyle/>
                    <a:p>
                      <a:pPr algn="ctr"/>
                      <a:r>
                        <a:rPr lang="en-US" altLang="zh-CN" dirty="0" smtClean="0"/>
                        <a:t>4</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05"/>
                  </a:ext>
                </a:extLst>
              </a:tr>
              <a:tr h="398490">
                <a:tc>
                  <a:txBody>
                    <a:bodyPr/>
                    <a:lstStyle/>
                    <a:p>
                      <a:pPr algn="ctr"/>
                      <a:r>
                        <a:rPr lang="en-US" altLang="zh-CN" dirty="0" smtClean="0"/>
                        <a:t>5</a:t>
                      </a:r>
                      <a:endParaRPr lang="zh-CN" altLang="en-US" dirty="0"/>
                    </a:p>
                  </a:txBody>
                  <a:tcPr/>
                </a:tc>
                <a:tc>
                  <a:txBody>
                    <a:bodyPr/>
                    <a:lstStyle/>
                    <a:p>
                      <a:pPr algn="ctr"/>
                      <a:endParaRPr lang="zh-CN" altLang="en-US"/>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06"/>
                  </a:ext>
                </a:extLst>
              </a:tr>
              <a:tr h="398490">
                <a:tc>
                  <a:txBody>
                    <a:bodyPr/>
                    <a:lstStyle/>
                    <a:p>
                      <a:pPr algn="ctr"/>
                      <a:r>
                        <a:rPr lang="en-US" altLang="zh-CN" dirty="0" smtClean="0"/>
                        <a:t>6</a:t>
                      </a:r>
                      <a:endParaRPr lang="zh-CN" altLang="en-US" dirty="0"/>
                    </a:p>
                  </a:txBody>
                  <a:tcPr/>
                </a:tc>
                <a:tc>
                  <a:txBody>
                    <a:bodyPr/>
                    <a:lstStyle/>
                    <a:p>
                      <a:pPr algn="ctr"/>
                      <a:endParaRPr lang="zh-CN" altLang="en-US"/>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07"/>
                  </a:ext>
                </a:extLst>
              </a:tr>
              <a:tr h="398490">
                <a:tc>
                  <a:txBody>
                    <a:bodyPr/>
                    <a:lstStyle/>
                    <a:p>
                      <a:pPr algn="ctr"/>
                      <a:r>
                        <a:rPr lang="en-US" altLang="zh-CN" dirty="0" smtClean="0"/>
                        <a:t>7</a:t>
                      </a:r>
                      <a:endParaRPr lang="zh-CN" altLang="en-US" dirty="0"/>
                    </a:p>
                  </a:txBody>
                  <a:tcPr/>
                </a:tc>
                <a:tc>
                  <a:txBody>
                    <a:bodyPr/>
                    <a:lstStyle/>
                    <a:p>
                      <a:pPr algn="ctr"/>
                      <a:endParaRPr lang="zh-CN" altLang="en-US"/>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08"/>
                  </a:ext>
                </a:extLst>
              </a:tr>
              <a:tr h="398490">
                <a:tc>
                  <a:txBody>
                    <a:bodyPr/>
                    <a:lstStyle/>
                    <a:p>
                      <a:pPr algn="ctr"/>
                      <a:r>
                        <a:rPr lang="en-US" altLang="zh-CN" dirty="0" smtClean="0"/>
                        <a:t>8</a:t>
                      </a:r>
                      <a:endParaRPr lang="zh-CN" altLang="en-US" dirty="0"/>
                    </a:p>
                  </a:txBody>
                  <a:tcPr/>
                </a:tc>
                <a:tc>
                  <a:txBody>
                    <a:bodyPr/>
                    <a:lstStyle/>
                    <a:p>
                      <a:pPr algn="ctr"/>
                      <a:endParaRPr lang="zh-CN" altLang="en-US"/>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extLst>
                  <a:ext uri="{0D108BD9-81ED-4DB2-BD59-A6C34878D82A}">
                    <a16:rowId xmlns:a16="http://schemas.microsoft.com/office/drawing/2014/main" val="10009"/>
                  </a:ext>
                </a:extLst>
              </a:tr>
              <a:tr h="398490">
                <a:tc>
                  <a:txBody>
                    <a:bodyPr/>
                    <a:lstStyle/>
                    <a:p>
                      <a:pPr algn="ctr"/>
                      <a:r>
                        <a:rPr lang="en-US" altLang="zh-CN" dirty="0" smtClean="0"/>
                        <a:t>9</a:t>
                      </a:r>
                      <a:endParaRPr lang="zh-CN" altLang="en-US" dirty="0"/>
                    </a:p>
                  </a:txBody>
                  <a:tcPr/>
                </a:tc>
                <a:tc>
                  <a:txBody>
                    <a:bodyPr/>
                    <a:lstStyle/>
                    <a:p>
                      <a:pPr algn="ctr"/>
                      <a:endParaRPr lang="zh-CN" altLang="en-US"/>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10"/>
                  </a:ext>
                </a:extLst>
              </a:tr>
            </a:tbl>
          </a:graphicData>
        </a:graphic>
      </p:graphicFrame>
      <p:cxnSp>
        <p:nvCxnSpPr>
          <p:cNvPr id="6" name="直接连接符 5"/>
          <p:cNvCxnSpPr/>
          <p:nvPr/>
        </p:nvCxnSpPr>
        <p:spPr>
          <a:xfrm>
            <a:off x="611560" y="3212976"/>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27584" y="2924944"/>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27584" y="292494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218098" y="764705"/>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23528" y="758043"/>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732498" y="3039618"/>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37928" y="3032956"/>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11560" y="3573016"/>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27584" y="328498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732498" y="3399658"/>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7928" y="3392996"/>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27584" y="3284984"/>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11560" y="400506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27584" y="3717032"/>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722154" y="3831706"/>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37928" y="3825044"/>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27584" y="371703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11560" y="436510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27584" y="4077072"/>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722154" y="4191746"/>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37928" y="4185084"/>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27584" y="407707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1560" y="4797152"/>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27584" y="4509120"/>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722154" y="4623794"/>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37928" y="4617132"/>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27584" y="450912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11560" y="5157192"/>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827584" y="4869160"/>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722154" y="4983834"/>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837928" y="4977172"/>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27584" y="486916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11560" y="5589240"/>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27584" y="5301208"/>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732498" y="5415882"/>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837928" y="5409220"/>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27584" y="530120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11560" y="6021288"/>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827584" y="5733256"/>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732498" y="5847930"/>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837928" y="5841268"/>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27584" y="5733256"/>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11560" y="6381328"/>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827584" y="6093296"/>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732498" y="6207970"/>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837928" y="6201308"/>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27584" y="6093296"/>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923928" y="576926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3923929" y="577592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4008" y="576926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4644009" y="577592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292080" y="576926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292081" y="577592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940152" y="576926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940153" y="577592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940152" y="612930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940153" y="613596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5292080" y="612930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292081" y="613596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644008" y="612930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4644009" y="613596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923928" y="612930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3923929" y="613596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3923928" y="537321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3923929" y="537987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644008" y="537321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4644009" y="537987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292080" y="537321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5292081" y="537987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940152" y="537321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5940153" y="537987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923928" y="501317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3923929" y="501983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644008" y="501317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4644009" y="501983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92080" y="501317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5292081" y="501983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5940152" y="497717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5940153" y="498383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923928" y="458112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3923929" y="458779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4644008" y="458112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4644009" y="458779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5292080" y="458112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5292081" y="458779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5940152" y="458112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5940153" y="458779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5940152" y="422108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5940153" y="422775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292080" y="4185084"/>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5292081" y="4191746"/>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4644008" y="4185084"/>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4644009" y="4191746"/>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923928" y="4185084"/>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3923929" y="4191746"/>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4644008" y="378904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4644009" y="379570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923928" y="378904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3923929" y="379570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5292080" y="378904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5292081" y="379570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5940152" y="378904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H="1">
            <a:off x="5940153" y="379570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331640" y="2420888"/>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1784236" y="295576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1784237" y="296242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195736" y="296094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2195737" y="296761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699792" y="296094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a:off x="2699793" y="296761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3275856" y="296094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a:off x="3275857" y="296761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2699792" y="335699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2699793" y="336365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3275856" y="332098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3275857" y="332765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275856" y="378904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3275857" y="379570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3275856" y="4185084"/>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3275857" y="4191746"/>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3275856" y="458112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a:off x="3275857" y="458779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2699792" y="497717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2699793" y="498383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2699792" y="537321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699793" y="537987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2699792" y="576926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H="1">
            <a:off x="2699793" y="577592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2699792" y="612930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2699793" y="6135962"/>
            <a:ext cx="216023" cy="168767"/>
          </a:xfrm>
          <a:prstGeom prst="line">
            <a:avLst/>
          </a:prstGeom>
        </p:spPr>
        <p:style>
          <a:lnRef idx="1">
            <a:schemeClr val="accent1"/>
          </a:lnRef>
          <a:fillRef idx="0">
            <a:schemeClr val="accent1"/>
          </a:fillRef>
          <a:effectRef idx="0">
            <a:schemeClr val="accent1"/>
          </a:effectRef>
          <a:fontRef idx="minor">
            <a:schemeClr val="tx1"/>
          </a:fontRef>
        </p:style>
      </p:cxnSp>
      <p:sp>
        <p:nvSpPr>
          <p:cNvPr id="169" name="文本框 168"/>
          <p:cNvSpPr txBox="1"/>
          <p:nvPr/>
        </p:nvSpPr>
        <p:spPr>
          <a:xfrm>
            <a:off x="323528" y="6466433"/>
            <a:ext cx="7344816" cy="369332"/>
          </a:xfrm>
          <a:prstGeom prst="rect">
            <a:avLst/>
          </a:prstGeom>
          <a:noFill/>
        </p:spPr>
        <p:txBody>
          <a:bodyPr wrap="square" rtlCol="0">
            <a:spAutoFit/>
          </a:bodyPr>
          <a:lstStyle/>
          <a:p>
            <a:pPr fontAlgn="t"/>
            <a:r>
              <a:rPr lang="zh-CN" altLang="en-US" dirty="0" smtClean="0">
                <a:solidFill>
                  <a:srgbClr val="FF0000"/>
                </a:solidFill>
              </a:rPr>
              <a:t>注意：需先给</a:t>
            </a:r>
            <a:r>
              <a:rPr lang="en-US" altLang="zh-CN" dirty="0" smtClean="0">
                <a:solidFill>
                  <a:srgbClr val="FF0000"/>
                </a:solidFill>
              </a:rPr>
              <a:t>CR,S1,S0,D</a:t>
            </a:r>
            <a:r>
              <a:rPr lang="en-US" altLang="zh-CN" dirty="0">
                <a:solidFill>
                  <a:srgbClr val="FF0000"/>
                </a:solidFill>
              </a:rPr>
              <a:t>SL</a:t>
            </a:r>
            <a:r>
              <a:rPr lang="en-US" altLang="zh-CN" dirty="0" smtClean="0">
                <a:solidFill>
                  <a:srgbClr val="FF0000"/>
                </a:solidFill>
              </a:rPr>
              <a:t>,DSR</a:t>
            </a:r>
            <a:r>
              <a:rPr lang="zh-CN" altLang="en-US" dirty="0" smtClean="0">
                <a:solidFill>
                  <a:srgbClr val="FF0000"/>
                </a:solidFill>
              </a:rPr>
              <a:t>置位，再按</a:t>
            </a:r>
            <a:r>
              <a:rPr lang="en-US" altLang="zh-CN" dirty="0" smtClean="0">
                <a:solidFill>
                  <a:srgbClr val="FF0000"/>
                </a:solidFill>
              </a:rPr>
              <a:t>CP</a:t>
            </a:r>
            <a:endParaRPr lang="zh-CN" altLang="en-US" dirty="0">
              <a:solidFill>
                <a:srgbClr val="FF0000"/>
              </a:solidFill>
            </a:endParaRPr>
          </a:p>
        </p:txBody>
      </p:sp>
      <p:cxnSp>
        <p:nvCxnSpPr>
          <p:cNvPr id="170" name="直接连接符 169"/>
          <p:cNvCxnSpPr/>
          <p:nvPr/>
        </p:nvCxnSpPr>
        <p:spPr>
          <a:xfrm>
            <a:off x="1835696" y="6525344"/>
            <a:ext cx="2160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3923928" y="299695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3923929" y="300361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4644008" y="299695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4644009" y="300361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5292080" y="299695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H="1">
            <a:off x="5292081" y="300361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5940152" y="299695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a:off x="5940153" y="3003614"/>
            <a:ext cx="216023" cy="16876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6264696"/>
          </a:xfrm>
        </p:spPr>
        <p:txBody>
          <a:bodyPr/>
          <a:lstStyle/>
          <a:p>
            <a:pPr marL="0" indent="0">
              <a:buNone/>
            </a:pPr>
            <a:r>
              <a:rPr lang="zh-CN" altLang="en-US" b="1" dirty="0" smtClean="0"/>
              <a:t>实验内容</a:t>
            </a:r>
            <a:r>
              <a:rPr lang="en-US" altLang="zh-CN" b="1" dirty="0" smtClean="0"/>
              <a:t>2</a:t>
            </a:r>
          </a:p>
          <a:p>
            <a:pPr marL="0" indent="0">
              <a:buNone/>
            </a:pPr>
            <a:r>
              <a:rPr lang="en-US" altLang="zh-CN" dirty="0" smtClean="0"/>
              <a:t>1</a:t>
            </a:r>
            <a:r>
              <a:rPr lang="zh-CN" altLang="en-US" dirty="0" smtClean="0"/>
              <a:t>、原理</a:t>
            </a:r>
            <a:endParaRPr lang="en-US" altLang="zh-CN" dirty="0" smtClean="0"/>
          </a:p>
          <a:p>
            <a:pPr marL="0" indent="0">
              <a:buNone/>
            </a:pPr>
            <a:endParaRPr lang="en-US" altLang="zh-CN" dirty="0" smtClean="0"/>
          </a:p>
          <a:p>
            <a:pPr marL="0" indent="0">
              <a:buNone/>
            </a:pP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2008113"/>
            <a:ext cx="5267325" cy="2514600"/>
          </a:xfrm>
          <a:prstGeom prst="rect">
            <a:avLst/>
          </a:prstGeom>
        </p:spPr>
      </p:pic>
      <p:sp>
        <p:nvSpPr>
          <p:cNvPr id="6" name="文本框 5"/>
          <p:cNvSpPr txBox="1"/>
          <p:nvPr/>
        </p:nvSpPr>
        <p:spPr>
          <a:xfrm>
            <a:off x="6598965" y="4293096"/>
            <a:ext cx="565323" cy="369332"/>
          </a:xfrm>
          <a:prstGeom prst="rect">
            <a:avLst/>
          </a:prstGeom>
          <a:noFill/>
        </p:spPr>
        <p:txBody>
          <a:bodyPr wrap="square" rtlCol="0">
            <a:spAutoFit/>
          </a:bodyPr>
          <a:lstStyle/>
          <a:p>
            <a:r>
              <a:rPr lang="en-US" altLang="zh-CN" dirty="0" smtClean="0"/>
              <a:t>CP</a:t>
            </a:r>
            <a:endParaRPr lang="zh-CN" altLang="en-US" dirty="0"/>
          </a:p>
        </p:txBody>
      </p:sp>
      <p:sp>
        <p:nvSpPr>
          <p:cNvPr id="7" name="文本框 6"/>
          <p:cNvSpPr txBox="1"/>
          <p:nvPr/>
        </p:nvSpPr>
        <p:spPr>
          <a:xfrm>
            <a:off x="755576" y="5013176"/>
            <a:ext cx="7931224" cy="1908215"/>
          </a:xfrm>
          <a:prstGeom prst="rect">
            <a:avLst/>
          </a:prstGeom>
          <a:noFill/>
        </p:spPr>
        <p:txBody>
          <a:bodyPr wrap="square" rtlCol="0">
            <a:spAutoFit/>
          </a:bodyPr>
          <a:lstStyle/>
          <a:p>
            <a:r>
              <a:rPr lang="en-US" altLang="zh-CN" sz="2000" dirty="0"/>
              <a:t>(1)</a:t>
            </a:r>
            <a:r>
              <a:rPr lang="zh-CN" altLang="zh-CN" sz="2000" dirty="0"/>
              <a:t>利用</a:t>
            </a:r>
            <a:r>
              <a:rPr lang="en-US" altLang="zh-CN" sz="2000" dirty="0"/>
              <a:t>194</a:t>
            </a:r>
            <a:r>
              <a:rPr lang="zh-CN" altLang="zh-CN" sz="2000" dirty="0"/>
              <a:t>右移功能，实现“</a:t>
            </a:r>
            <a:r>
              <a:rPr lang="en-US" altLang="zh-CN" sz="2000" dirty="0"/>
              <a:t>0</a:t>
            </a:r>
            <a:r>
              <a:rPr lang="zh-CN" altLang="zh-CN" sz="2000" dirty="0"/>
              <a:t>”向右边移动；同时利用</a:t>
            </a:r>
            <a:r>
              <a:rPr lang="en-US" altLang="zh-CN" sz="2000" dirty="0"/>
              <a:t>JK</a:t>
            </a:r>
            <a:r>
              <a:rPr lang="zh-CN" altLang="zh-CN" sz="2000" dirty="0"/>
              <a:t>触发器翻转功能（</a:t>
            </a:r>
            <a:r>
              <a:rPr lang="en-US" altLang="zh-CN" sz="2000" dirty="0"/>
              <a:t>J=1</a:t>
            </a:r>
            <a:r>
              <a:rPr lang="zh-CN" altLang="zh-CN" sz="2000" dirty="0"/>
              <a:t>，</a:t>
            </a:r>
            <a:r>
              <a:rPr lang="en-US" altLang="zh-CN" sz="2000" dirty="0"/>
              <a:t>K=1</a:t>
            </a:r>
            <a:r>
              <a:rPr lang="zh-CN" altLang="zh-CN" sz="2000" dirty="0"/>
              <a:t>），控制</a:t>
            </a:r>
            <a:r>
              <a:rPr lang="en-US" altLang="zh-CN" sz="2000" dirty="0"/>
              <a:t>194</a:t>
            </a:r>
            <a:r>
              <a:rPr lang="zh-CN" altLang="zh-CN" sz="2000" dirty="0"/>
              <a:t>从右移变为并行送数，实现</a:t>
            </a:r>
            <a:r>
              <a:rPr lang="en-US" altLang="zh-CN" sz="2000" dirty="0"/>
              <a:t>1110</a:t>
            </a:r>
            <a:r>
              <a:rPr lang="en-US" altLang="zh-CN" sz="2000" dirty="0">
                <a:sym typeface="Wingdings" panose="05000000000000000000" pitchFamily="2" charset="2"/>
              </a:rPr>
              <a:t></a:t>
            </a:r>
            <a:r>
              <a:rPr lang="en-US" altLang="zh-CN" sz="2000" dirty="0"/>
              <a:t>0111</a:t>
            </a:r>
            <a:r>
              <a:rPr lang="zh-CN" altLang="zh-CN" sz="2000" dirty="0"/>
              <a:t>的变化。</a:t>
            </a:r>
          </a:p>
          <a:p>
            <a:r>
              <a:rPr lang="en-US" altLang="zh-CN" sz="2000" dirty="0"/>
              <a:t>(2)</a:t>
            </a:r>
            <a:r>
              <a:rPr lang="zh-CN" altLang="zh-CN" sz="2000" dirty="0"/>
              <a:t>如果没有先清零，</a:t>
            </a:r>
            <a:r>
              <a:rPr lang="en-US" altLang="zh-CN" sz="2000" dirty="0"/>
              <a:t>194</a:t>
            </a:r>
            <a:r>
              <a:rPr lang="zh-CN" altLang="zh-CN" sz="2000" dirty="0"/>
              <a:t>的</a:t>
            </a:r>
            <a:r>
              <a:rPr lang="en-US" altLang="zh-CN" sz="2000" dirty="0"/>
              <a:t>S1</a:t>
            </a:r>
            <a:r>
              <a:rPr lang="zh-CN" altLang="zh-CN" sz="2000" dirty="0"/>
              <a:t>输入不确定，可能会出现输出</a:t>
            </a:r>
            <a:r>
              <a:rPr lang="en-US" altLang="zh-CN" sz="2000" dirty="0"/>
              <a:t>1111</a:t>
            </a:r>
            <a:r>
              <a:rPr lang="zh-CN" altLang="zh-CN" sz="2000" dirty="0"/>
              <a:t>的情况（</a:t>
            </a:r>
            <a:r>
              <a:rPr lang="en-US" altLang="zh-CN" sz="2000" dirty="0"/>
              <a:t>CP</a:t>
            </a:r>
            <a:r>
              <a:rPr lang="zh-CN" altLang="zh-CN" sz="2000" dirty="0"/>
              <a:t>触发不变化），也可能是其他异常。</a:t>
            </a:r>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6668" y="1340768"/>
            <a:ext cx="647700" cy="438150"/>
          </a:xfrm>
          <a:prstGeom prst="rect">
            <a:avLst/>
          </a:prstGeom>
        </p:spPr>
      </p:pic>
      <p:sp>
        <p:nvSpPr>
          <p:cNvPr id="8" name="文本框 7"/>
          <p:cNvSpPr txBox="1"/>
          <p:nvPr/>
        </p:nvSpPr>
        <p:spPr>
          <a:xfrm>
            <a:off x="5868144" y="1126485"/>
            <a:ext cx="3240360" cy="1200329"/>
          </a:xfrm>
          <a:prstGeom prst="rect">
            <a:avLst/>
          </a:prstGeom>
          <a:noFill/>
        </p:spPr>
        <p:txBody>
          <a:bodyPr wrap="square" rtlCol="0">
            <a:spAutoFit/>
          </a:bodyPr>
          <a:lstStyle/>
          <a:p>
            <a:r>
              <a:rPr lang="zh-CN" altLang="en-US" dirty="0" smtClean="0">
                <a:solidFill>
                  <a:srgbClr val="FF0000"/>
                </a:solidFill>
              </a:rPr>
              <a:t>注意：</a:t>
            </a:r>
            <a:endParaRPr lang="en-US" altLang="zh-CN" dirty="0" smtClean="0">
              <a:solidFill>
                <a:srgbClr val="FF0000"/>
              </a:solidFill>
            </a:endParaRPr>
          </a:p>
          <a:p>
            <a:r>
              <a:rPr lang="zh-CN" altLang="en-US" dirty="0" smtClean="0">
                <a:solidFill>
                  <a:srgbClr val="FF0000"/>
                </a:solidFill>
              </a:rPr>
              <a:t>（</a:t>
            </a:r>
            <a:r>
              <a:rPr lang="en-US" altLang="zh-CN" dirty="0" smtClean="0">
                <a:solidFill>
                  <a:srgbClr val="FF0000"/>
                </a:solidFill>
              </a:rPr>
              <a:t>1</a:t>
            </a:r>
            <a:r>
              <a:rPr lang="zh-CN" altLang="en-US" dirty="0" smtClean="0">
                <a:solidFill>
                  <a:srgbClr val="FF0000"/>
                </a:solidFill>
              </a:rPr>
              <a:t>）输入端              输出端</a:t>
            </a:r>
            <a:endParaRPr lang="en-US" altLang="zh-CN" dirty="0" smtClean="0">
              <a:solidFill>
                <a:srgbClr val="FF0000"/>
              </a:solidFill>
            </a:endParaRPr>
          </a:p>
          <a:p>
            <a:r>
              <a:rPr lang="zh-CN" altLang="en-US" dirty="0" smtClean="0">
                <a:solidFill>
                  <a:srgbClr val="FF0000"/>
                </a:solidFill>
              </a:rPr>
              <a:t>（</a:t>
            </a:r>
            <a:r>
              <a:rPr lang="en-US" altLang="zh-CN" dirty="0" smtClean="0">
                <a:solidFill>
                  <a:srgbClr val="FF0000"/>
                </a:solidFill>
              </a:rPr>
              <a:t>2</a:t>
            </a:r>
            <a:r>
              <a:rPr lang="zh-CN" altLang="en-US" dirty="0" smtClean="0">
                <a:solidFill>
                  <a:srgbClr val="FF0000"/>
                </a:solidFill>
              </a:rPr>
              <a:t>）</a:t>
            </a:r>
            <a:r>
              <a:rPr lang="en-US" altLang="zh-CN" dirty="0" smtClean="0">
                <a:solidFill>
                  <a:srgbClr val="FF0000"/>
                </a:solidFill>
              </a:rPr>
              <a:t>74LS194</a:t>
            </a:r>
            <a:r>
              <a:rPr lang="zh-CN" altLang="en-US" dirty="0" smtClean="0">
                <a:solidFill>
                  <a:srgbClr val="FF0000"/>
                </a:solidFill>
              </a:rPr>
              <a:t>是上升沿触发</a:t>
            </a:r>
            <a:endParaRPr lang="en-US" altLang="zh-CN" dirty="0" smtClean="0">
              <a:solidFill>
                <a:srgbClr val="FF0000"/>
              </a:solidFill>
            </a:endParaRPr>
          </a:p>
          <a:p>
            <a:r>
              <a:rPr lang="zh-CN" altLang="en-US" dirty="0" smtClean="0">
                <a:solidFill>
                  <a:srgbClr val="FF0000"/>
                </a:solidFill>
              </a:rPr>
              <a:t>（</a:t>
            </a:r>
            <a:r>
              <a:rPr lang="en-US" altLang="zh-CN" dirty="0" smtClean="0">
                <a:solidFill>
                  <a:srgbClr val="FF0000"/>
                </a:solidFill>
              </a:rPr>
              <a:t>3</a:t>
            </a:r>
            <a:r>
              <a:rPr lang="zh-CN" altLang="en-US" dirty="0" smtClean="0">
                <a:solidFill>
                  <a:srgbClr val="FF0000"/>
                </a:solidFill>
              </a:rPr>
              <a:t>）</a:t>
            </a:r>
            <a:r>
              <a:rPr lang="en-US" altLang="zh-CN" dirty="0" smtClean="0">
                <a:solidFill>
                  <a:srgbClr val="FF0000"/>
                </a:solidFill>
              </a:rPr>
              <a:t>JK</a:t>
            </a:r>
            <a:r>
              <a:rPr lang="zh-CN" altLang="en-US" dirty="0" smtClean="0">
                <a:solidFill>
                  <a:srgbClr val="FF0000"/>
                </a:solidFill>
              </a:rPr>
              <a:t>触发器是下降沿触发  </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0"/>
            <a:ext cx="8928992" cy="6858000"/>
          </a:xfrm>
        </p:spPr>
        <p:txBody>
          <a:bodyPr/>
          <a:lstStyle/>
          <a:p>
            <a:pPr marL="0" indent="0">
              <a:buNone/>
            </a:pPr>
            <a:r>
              <a:rPr lang="en-US" altLang="zh-CN" dirty="0" smtClean="0"/>
              <a:t>2</a:t>
            </a:r>
            <a:r>
              <a:rPr lang="zh-CN" altLang="en-US" dirty="0" smtClean="0"/>
              <a:t>、按照书上图（五）连接电路，</a:t>
            </a:r>
            <a:r>
              <a:rPr lang="zh-CN" altLang="en-US" dirty="0"/>
              <a:t>使用“</a:t>
            </a:r>
            <a:r>
              <a:rPr lang="en-US" altLang="zh-CN" dirty="0"/>
              <a:t>0-1</a:t>
            </a:r>
            <a:r>
              <a:rPr lang="zh-CN" altLang="en-US" dirty="0"/>
              <a:t>”显示器</a:t>
            </a:r>
            <a:r>
              <a:rPr lang="zh-CN" altLang="en-US" dirty="0" smtClean="0"/>
              <a:t>检查</a:t>
            </a:r>
            <a:r>
              <a:rPr lang="en-US" altLang="zh-CN" dirty="0" smtClean="0"/>
              <a:t>194</a:t>
            </a:r>
            <a:r>
              <a:rPr lang="zh-CN" altLang="en-US" dirty="0" smtClean="0"/>
              <a:t>的输出</a:t>
            </a:r>
            <a:r>
              <a:rPr lang="en-US" altLang="zh-CN" dirty="0" smtClean="0"/>
              <a:t>Q</a:t>
            </a:r>
            <a:r>
              <a:rPr lang="en-US" altLang="zh-CN" sz="1600" dirty="0" smtClean="0"/>
              <a:t>A</a:t>
            </a:r>
            <a:r>
              <a:rPr lang="en-US" altLang="zh-CN" dirty="0" smtClean="0"/>
              <a:t>~Q</a:t>
            </a:r>
            <a:r>
              <a:rPr lang="en-US" altLang="zh-CN" sz="1600" dirty="0" smtClean="0"/>
              <a:t>D</a:t>
            </a:r>
            <a:r>
              <a:rPr lang="zh-CN" altLang="en-US" dirty="0" smtClean="0"/>
              <a:t>是否符合节拍发生器</a:t>
            </a:r>
            <a:r>
              <a:rPr lang="en-US" altLang="zh-CN" dirty="0" smtClean="0"/>
              <a:t>0111</a:t>
            </a:r>
            <a:r>
              <a:rPr lang="en-US" altLang="zh-CN" dirty="0">
                <a:sym typeface="Wingdings" panose="05000000000000000000" pitchFamily="2" charset="2"/>
              </a:rPr>
              <a:t></a:t>
            </a:r>
            <a:r>
              <a:rPr lang="en-US" altLang="zh-CN" dirty="0"/>
              <a:t>1011</a:t>
            </a:r>
            <a:r>
              <a:rPr lang="en-US" altLang="zh-CN" dirty="0">
                <a:sym typeface="Wingdings" panose="05000000000000000000" pitchFamily="2" charset="2"/>
              </a:rPr>
              <a:t></a:t>
            </a:r>
            <a:r>
              <a:rPr lang="en-US" altLang="zh-CN" dirty="0"/>
              <a:t>1101</a:t>
            </a:r>
            <a:r>
              <a:rPr lang="en-US" altLang="zh-CN" dirty="0">
                <a:sym typeface="Wingdings" panose="05000000000000000000" pitchFamily="2" charset="2"/>
              </a:rPr>
              <a:t></a:t>
            </a:r>
            <a:r>
              <a:rPr lang="en-US" altLang="zh-CN" dirty="0"/>
              <a:t>1110 </a:t>
            </a:r>
            <a:r>
              <a:rPr lang="zh-CN" altLang="en-US" dirty="0" smtClean="0"/>
              <a:t>的循环。</a:t>
            </a:r>
            <a:endParaRPr lang="en-US" altLang="zh-CN" dirty="0" smtClean="0"/>
          </a:p>
          <a:p>
            <a:pPr marL="0" indent="0">
              <a:buNone/>
            </a:pPr>
            <a:endParaRPr lang="zh-CN" altLang="en-US" dirty="0"/>
          </a:p>
        </p:txBody>
      </p:sp>
      <p:graphicFrame>
        <p:nvGraphicFramePr>
          <p:cNvPr id="2" name="表格 1"/>
          <p:cNvGraphicFramePr>
            <a:graphicFrameLocks noGrp="1"/>
          </p:cNvGraphicFramePr>
          <p:nvPr/>
        </p:nvGraphicFramePr>
        <p:xfrm>
          <a:off x="755576" y="908720"/>
          <a:ext cx="7632848" cy="5904656"/>
        </p:xfrm>
        <a:graphic>
          <a:graphicData uri="http://schemas.openxmlformats.org/drawingml/2006/table">
            <a:tbl>
              <a:tblPr firstRow="1" bandRow="1">
                <a:tableStyleId>{5940675A-B579-460E-94D1-54222C63F5DA}</a:tableStyleId>
              </a:tblPr>
              <a:tblGrid>
                <a:gridCol w="290774">
                  <a:extLst>
                    <a:ext uri="{9D8B030D-6E8A-4147-A177-3AD203B41FA5}">
                      <a16:colId xmlns:a16="http://schemas.microsoft.com/office/drawing/2014/main" val="20000"/>
                    </a:ext>
                  </a:extLst>
                </a:gridCol>
                <a:gridCol w="508858">
                  <a:extLst>
                    <a:ext uri="{9D8B030D-6E8A-4147-A177-3AD203B41FA5}">
                      <a16:colId xmlns:a16="http://schemas.microsoft.com/office/drawing/2014/main" val="20001"/>
                    </a:ext>
                  </a:extLst>
                </a:gridCol>
                <a:gridCol w="436163">
                  <a:extLst>
                    <a:ext uri="{9D8B030D-6E8A-4147-A177-3AD203B41FA5}">
                      <a16:colId xmlns:a16="http://schemas.microsoft.com/office/drawing/2014/main" val="20002"/>
                    </a:ext>
                  </a:extLst>
                </a:gridCol>
                <a:gridCol w="348381">
                  <a:extLst>
                    <a:ext uri="{9D8B030D-6E8A-4147-A177-3AD203B41FA5}">
                      <a16:colId xmlns:a16="http://schemas.microsoft.com/office/drawing/2014/main" val="20003"/>
                    </a:ext>
                  </a:extLst>
                </a:gridCol>
                <a:gridCol w="305863">
                  <a:extLst>
                    <a:ext uri="{9D8B030D-6E8A-4147-A177-3AD203B41FA5}">
                      <a16:colId xmlns:a16="http://schemas.microsoft.com/office/drawing/2014/main" val="20004"/>
                    </a:ext>
                  </a:extLst>
                </a:gridCol>
                <a:gridCol w="872325">
                  <a:extLst>
                    <a:ext uri="{9D8B030D-6E8A-4147-A177-3AD203B41FA5}">
                      <a16:colId xmlns:a16="http://schemas.microsoft.com/office/drawing/2014/main" val="20005"/>
                    </a:ext>
                  </a:extLst>
                </a:gridCol>
                <a:gridCol w="436163">
                  <a:extLst>
                    <a:ext uri="{9D8B030D-6E8A-4147-A177-3AD203B41FA5}">
                      <a16:colId xmlns:a16="http://schemas.microsoft.com/office/drawing/2014/main" val="20006"/>
                    </a:ext>
                  </a:extLst>
                </a:gridCol>
                <a:gridCol w="508857">
                  <a:extLst>
                    <a:ext uri="{9D8B030D-6E8A-4147-A177-3AD203B41FA5}">
                      <a16:colId xmlns:a16="http://schemas.microsoft.com/office/drawing/2014/main" val="20007"/>
                    </a:ext>
                  </a:extLst>
                </a:gridCol>
                <a:gridCol w="436163">
                  <a:extLst>
                    <a:ext uri="{9D8B030D-6E8A-4147-A177-3AD203B41FA5}">
                      <a16:colId xmlns:a16="http://schemas.microsoft.com/office/drawing/2014/main" val="20008"/>
                    </a:ext>
                  </a:extLst>
                </a:gridCol>
                <a:gridCol w="1163101">
                  <a:extLst>
                    <a:ext uri="{9D8B030D-6E8A-4147-A177-3AD203B41FA5}">
                      <a16:colId xmlns:a16="http://schemas.microsoft.com/office/drawing/2014/main" val="20009"/>
                    </a:ext>
                  </a:extLst>
                </a:gridCol>
                <a:gridCol w="581550">
                  <a:extLst>
                    <a:ext uri="{9D8B030D-6E8A-4147-A177-3AD203B41FA5}">
                      <a16:colId xmlns:a16="http://schemas.microsoft.com/office/drawing/2014/main" val="20010"/>
                    </a:ext>
                  </a:extLst>
                </a:gridCol>
                <a:gridCol w="581550">
                  <a:extLst>
                    <a:ext uri="{9D8B030D-6E8A-4147-A177-3AD203B41FA5}">
                      <a16:colId xmlns:a16="http://schemas.microsoft.com/office/drawing/2014/main" val="20011"/>
                    </a:ext>
                  </a:extLst>
                </a:gridCol>
                <a:gridCol w="581550">
                  <a:extLst>
                    <a:ext uri="{9D8B030D-6E8A-4147-A177-3AD203B41FA5}">
                      <a16:colId xmlns:a16="http://schemas.microsoft.com/office/drawing/2014/main" val="20012"/>
                    </a:ext>
                  </a:extLst>
                </a:gridCol>
                <a:gridCol w="581550">
                  <a:extLst>
                    <a:ext uri="{9D8B030D-6E8A-4147-A177-3AD203B41FA5}">
                      <a16:colId xmlns:a16="http://schemas.microsoft.com/office/drawing/2014/main" val="20013"/>
                    </a:ext>
                  </a:extLst>
                </a:gridCol>
              </a:tblGrid>
              <a:tr h="432048">
                <a:tc gridSpan="2">
                  <a:txBody>
                    <a:bodyPr/>
                    <a:lstStyle/>
                    <a:p>
                      <a:pPr algn="ctr"/>
                      <a:r>
                        <a:rPr lang="zh-CN" altLang="en-US" dirty="0" smtClean="0"/>
                        <a:t>时钟</a:t>
                      </a:r>
                      <a:endParaRPr lang="zh-CN" altLang="en-US" dirty="0"/>
                    </a:p>
                  </a:txBody>
                  <a:tcPr/>
                </a:tc>
                <a:tc hMerge="1">
                  <a:txBody>
                    <a:bodyPr/>
                    <a:lstStyle/>
                    <a:p>
                      <a:endParaRPr lang="zh-CN"/>
                    </a:p>
                  </a:txBody>
                  <a:tcPr/>
                </a:tc>
                <a:tc>
                  <a:txBody>
                    <a:bodyPr/>
                    <a:lstStyle/>
                    <a:p>
                      <a:pPr algn="ctr"/>
                      <a:r>
                        <a:rPr lang="zh-CN" altLang="en-US" dirty="0" smtClean="0"/>
                        <a:t>清零</a:t>
                      </a:r>
                      <a:endParaRPr lang="zh-CN" altLang="en-US" dirty="0"/>
                    </a:p>
                  </a:txBody>
                  <a:tcPr/>
                </a:tc>
                <a:tc rowSpan="2">
                  <a:txBody>
                    <a:bodyPr/>
                    <a:lstStyle/>
                    <a:p>
                      <a:pPr algn="ctr"/>
                      <a:endParaRPr lang="en-US" altLang="zh-CN" dirty="0" smtClean="0"/>
                    </a:p>
                    <a:p>
                      <a:pPr algn="ctr"/>
                      <a:endParaRPr lang="en-US" altLang="zh-CN" dirty="0" smtClean="0"/>
                    </a:p>
                    <a:p>
                      <a:pPr algn="ctr"/>
                      <a:r>
                        <a:rPr lang="en-US" altLang="zh-CN" dirty="0" smtClean="0"/>
                        <a:t>J</a:t>
                      </a:r>
                      <a:endParaRPr lang="zh-CN" altLang="en-US" dirty="0"/>
                    </a:p>
                  </a:txBody>
                  <a:tcPr/>
                </a:tc>
                <a:tc rowSpan="2">
                  <a:txBody>
                    <a:bodyPr/>
                    <a:lstStyle/>
                    <a:p>
                      <a:pPr algn="ctr"/>
                      <a:endParaRPr lang="en-US" altLang="zh-CN" dirty="0" smtClean="0"/>
                    </a:p>
                    <a:p>
                      <a:pPr algn="ctr"/>
                      <a:endParaRPr lang="en-US" altLang="zh-CN" dirty="0" smtClean="0"/>
                    </a:p>
                    <a:p>
                      <a:pPr algn="ctr"/>
                      <a:r>
                        <a:rPr lang="en-US" altLang="zh-CN" dirty="0" smtClean="0"/>
                        <a:t>K</a:t>
                      </a:r>
                      <a:endParaRPr lang="zh-CN" altLang="en-US" dirty="0"/>
                    </a:p>
                  </a:txBody>
                  <a:tcPr/>
                </a:tc>
                <a:tc rowSpan="2">
                  <a:txBody>
                    <a:bodyPr/>
                    <a:lstStyle/>
                    <a:p>
                      <a:pPr algn="ctr"/>
                      <a:r>
                        <a:rPr lang="en-US" altLang="zh-CN" dirty="0" smtClean="0"/>
                        <a:t>JK</a:t>
                      </a:r>
                      <a:r>
                        <a:rPr lang="zh-CN" altLang="en-US" dirty="0" smtClean="0"/>
                        <a:t>触发器</a:t>
                      </a:r>
                      <a:endParaRPr lang="en-US" altLang="zh-CN" dirty="0" smtClean="0"/>
                    </a:p>
                    <a:p>
                      <a:pPr algn="ctr"/>
                      <a:r>
                        <a:rPr lang="zh-CN" altLang="en-US" dirty="0" smtClean="0"/>
                        <a:t>工作状态</a:t>
                      </a:r>
                      <a:endParaRPr lang="zh-CN" altLang="en-US" dirty="0"/>
                    </a:p>
                  </a:txBody>
                  <a:tcPr/>
                </a:tc>
                <a:tc rowSpan="2">
                  <a:txBody>
                    <a:bodyPr/>
                    <a:lstStyle/>
                    <a:p>
                      <a:pPr algn="ctr"/>
                      <a:endParaRPr lang="en-US" altLang="zh-CN" dirty="0" smtClean="0"/>
                    </a:p>
                    <a:p>
                      <a:pPr algn="ctr"/>
                      <a:endParaRPr lang="en-US" altLang="zh-CN" dirty="0" smtClean="0"/>
                    </a:p>
                    <a:p>
                      <a:pPr algn="ctr"/>
                      <a:r>
                        <a:rPr lang="en-US" altLang="zh-CN" dirty="0" smtClean="0"/>
                        <a:t>Q</a:t>
                      </a:r>
                      <a:endParaRPr lang="zh-CN" altLang="en-US" dirty="0"/>
                    </a:p>
                  </a:txBody>
                  <a:tcPr/>
                </a:tc>
                <a:tc rowSpan="2">
                  <a:txBody>
                    <a:bodyPr/>
                    <a:lstStyle/>
                    <a:p>
                      <a:pPr algn="ctr"/>
                      <a:endParaRPr lang="en-US" altLang="zh-CN" dirty="0" smtClean="0"/>
                    </a:p>
                    <a:p>
                      <a:pPr algn="ctr"/>
                      <a:endParaRPr lang="en-US" altLang="zh-CN" dirty="0" smtClean="0"/>
                    </a:p>
                    <a:p>
                      <a:pPr algn="ctr"/>
                      <a:r>
                        <a:rPr lang="en-US" altLang="zh-CN" dirty="0" smtClean="0"/>
                        <a:t>S1</a:t>
                      </a:r>
                      <a:endParaRPr lang="zh-CN" altLang="en-US" dirty="0"/>
                    </a:p>
                  </a:txBody>
                  <a:tcPr/>
                </a:tc>
                <a:tc rowSpan="2">
                  <a:txBody>
                    <a:bodyPr/>
                    <a:lstStyle/>
                    <a:p>
                      <a:pPr algn="ctr"/>
                      <a:endParaRPr lang="en-US" altLang="zh-CN" dirty="0" smtClean="0"/>
                    </a:p>
                    <a:p>
                      <a:pPr algn="ctr"/>
                      <a:endParaRPr lang="en-US" altLang="zh-CN" dirty="0" smtClean="0"/>
                    </a:p>
                    <a:p>
                      <a:pPr algn="ctr"/>
                      <a:r>
                        <a:rPr lang="en-US" altLang="zh-CN" dirty="0" smtClean="0"/>
                        <a:t>S0</a:t>
                      </a:r>
                      <a:endParaRPr lang="zh-CN" altLang="en-US" dirty="0"/>
                    </a:p>
                  </a:txBody>
                  <a:tcPr/>
                </a:tc>
                <a:tc rowSpan="2">
                  <a:txBody>
                    <a:bodyPr/>
                    <a:lstStyle/>
                    <a:p>
                      <a:pPr algn="ctr"/>
                      <a:r>
                        <a:rPr lang="en-US" altLang="zh-CN" dirty="0" smtClean="0"/>
                        <a:t>194</a:t>
                      </a:r>
                      <a:r>
                        <a:rPr lang="zh-CN" altLang="en-US" dirty="0" smtClean="0"/>
                        <a:t>工作状态</a:t>
                      </a:r>
                      <a:endParaRPr lang="zh-CN" altLang="en-US" dirty="0"/>
                    </a:p>
                  </a:txBody>
                  <a:tcPr/>
                </a:tc>
                <a:tc rowSpan="2">
                  <a:txBody>
                    <a:bodyPr/>
                    <a:lstStyle/>
                    <a:p>
                      <a:pPr algn="ctr"/>
                      <a:endParaRPr lang="en-US" altLang="zh-CN" dirty="0" smtClean="0"/>
                    </a:p>
                    <a:p>
                      <a:pPr algn="ctr"/>
                      <a:endParaRPr lang="en-US" altLang="zh-CN" dirty="0" smtClean="0"/>
                    </a:p>
                    <a:p>
                      <a:pPr algn="ctr"/>
                      <a:r>
                        <a:rPr lang="en-US" altLang="zh-CN" dirty="0" smtClean="0"/>
                        <a:t>Q</a:t>
                      </a:r>
                      <a:r>
                        <a:rPr lang="en-US" altLang="zh-CN" sz="1200" dirty="0" smtClean="0"/>
                        <a:t>A</a:t>
                      </a:r>
                      <a:endParaRPr lang="zh-CN" altLang="en-US" sz="1200" dirty="0"/>
                    </a:p>
                  </a:txBody>
                  <a:tcPr/>
                </a:tc>
                <a:tc rowSpan="2">
                  <a:txBody>
                    <a:bodyPr/>
                    <a:lstStyle/>
                    <a:p>
                      <a:pPr algn="ctr"/>
                      <a:endParaRPr lang="en-US" altLang="zh-CN" dirty="0" smtClean="0"/>
                    </a:p>
                    <a:p>
                      <a:pPr algn="ctr"/>
                      <a:endParaRPr lang="en-US" altLang="zh-CN" dirty="0" smtClean="0"/>
                    </a:p>
                    <a:p>
                      <a:pPr algn="ctr"/>
                      <a:r>
                        <a:rPr lang="en-US" altLang="zh-CN" dirty="0" smtClean="0"/>
                        <a:t>Q</a:t>
                      </a:r>
                      <a:r>
                        <a:rPr lang="en-US" altLang="zh-CN" sz="1200" dirty="0" smtClean="0"/>
                        <a:t>B</a:t>
                      </a:r>
                      <a:endParaRPr lang="zh-CN" altLang="en-US" sz="1200" dirty="0"/>
                    </a:p>
                  </a:txBody>
                  <a:tcPr/>
                </a:tc>
                <a:tc rowSpan="2">
                  <a:txBody>
                    <a:bodyPr/>
                    <a:lstStyle/>
                    <a:p>
                      <a:pPr algn="ctr"/>
                      <a:endParaRPr lang="en-US" altLang="zh-CN" dirty="0" smtClean="0"/>
                    </a:p>
                    <a:p>
                      <a:pPr algn="ctr"/>
                      <a:endParaRPr lang="en-US" altLang="zh-CN" dirty="0" smtClean="0"/>
                    </a:p>
                    <a:p>
                      <a:pPr algn="ctr"/>
                      <a:r>
                        <a:rPr lang="en-US" altLang="zh-CN" dirty="0" smtClean="0"/>
                        <a:t>Q</a:t>
                      </a:r>
                      <a:r>
                        <a:rPr lang="en-US" altLang="zh-CN" sz="1200" dirty="0" smtClean="0"/>
                        <a:t>C</a:t>
                      </a:r>
                      <a:endParaRPr lang="zh-CN" altLang="en-US" sz="1200" dirty="0"/>
                    </a:p>
                  </a:txBody>
                  <a:tcPr/>
                </a:tc>
                <a:tc rowSpan="2">
                  <a:txBody>
                    <a:bodyPr/>
                    <a:lstStyle/>
                    <a:p>
                      <a:pPr algn="ctr"/>
                      <a:endParaRPr lang="en-US" altLang="zh-CN" dirty="0" smtClean="0"/>
                    </a:p>
                    <a:p>
                      <a:pPr algn="ctr"/>
                      <a:endParaRPr lang="en-US" altLang="zh-CN" dirty="0" smtClean="0"/>
                    </a:p>
                    <a:p>
                      <a:pPr algn="ctr"/>
                      <a:r>
                        <a:rPr lang="en-US" altLang="zh-CN" dirty="0" smtClean="0"/>
                        <a:t>Q</a:t>
                      </a:r>
                      <a:r>
                        <a:rPr lang="en-US" altLang="zh-CN" sz="1200" dirty="0" smtClean="0"/>
                        <a:t>D</a:t>
                      </a:r>
                      <a:endParaRPr lang="zh-CN" altLang="en-US" sz="1200" dirty="0"/>
                    </a:p>
                  </a:txBody>
                  <a:tcPr/>
                </a:tc>
                <a:extLst>
                  <a:ext uri="{0D108BD9-81ED-4DB2-BD59-A6C34878D82A}">
                    <a16:rowId xmlns:a16="http://schemas.microsoft.com/office/drawing/2014/main" val="10000"/>
                  </a:ext>
                </a:extLst>
              </a:tr>
              <a:tr h="432048">
                <a:tc>
                  <a:txBody>
                    <a:bodyPr/>
                    <a:lstStyle/>
                    <a:p>
                      <a:pPr algn="ctr"/>
                      <a:endParaRPr lang="zh-CN" altLang="en-US" dirty="0"/>
                    </a:p>
                  </a:txBody>
                  <a:tcPr/>
                </a:tc>
                <a:tc>
                  <a:txBody>
                    <a:bodyPr/>
                    <a:lstStyle/>
                    <a:p>
                      <a:pPr algn="ctr"/>
                      <a:r>
                        <a:rPr lang="en-US" altLang="zh-CN" dirty="0" smtClean="0"/>
                        <a:t>CP</a:t>
                      </a:r>
                      <a:endParaRPr lang="zh-CN" altLang="en-US" dirty="0"/>
                    </a:p>
                  </a:txBody>
                  <a:tcPr/>
                </a:tc>
                <a:tc>
                  <a:txBody>
                    <a:bodyPr/>
                    <a:lstStyle/>
                    <a:p>
                      <a:pPr algn="ctr"/>
                      <a:r>
                        <a:rPr lang="en-US" altLang="zh-CN" dirty="0" smtClean="0"/>
                        <a:t>Cr</a:t>
                      </a:r>
                      <a:endParaRPr lang="zh-CN" altLang="en-US" dirty="0"/>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1"/>
                  </a:ext>
                </a:extLst>
              </a:tr>
              <a:tr h="432048">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zh-CN" altLang="en-US" dirty="0" smtClean="0"/>
                        <a:t>清零</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extLst>
                  <a:ext uri="{0D108BD9-81ED-4DB2-BD59-A6C34878D82A}">
                    <a16:rowId xmlns:a16="http://schemas.microsoft.com/office/drawing/2014/main" val="10002"/>
                  </a:ext>
                </a:extLst>
              </a:tr>
              <a:tr h="432048">
                <a:tc>
                  <a:txBody>
                    <a:bodyPr/>
                    <a:lstStyle/>
                    <a:p>
                      <a:pPr algn="ctr"/>
                      <a:endParaRPr lang="zh-CN" altLang="en-US"/>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endParaRPr lang="zh-CN" altLang="en-US" dirty="0"/>
                    </a:p>
                  </a:txBody>
                  <a:tcPr/>
                </a:tc>
                <a:tc>
                  <a:txBody>
                    <a:bodyPr/>
                    <a:lstStyle/>
                    <a:p>
                      <a:pPr algn="ctr"/>
                      <a:endParaRPr lang="zh-CN" altLang="en-US"/>
                    </a:p>
                  </a:txBody>
                  <a:tcPr/>
                </a:tc>
                <a:tc>
                  <a:txBody>
                    <a:bodyPr/>
                    <a:lstStyle/>
                    <a:p>
                      <a:pPr algn="ctr"/>
                      <a:r>
                        <a:rPr lang="zh-CN" altLang="en-US" dirty="0" smtClean="0"/>
                        <a:t>清零</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extLst>
                  <a:ext uri="{0D108BD9-81ED-4DB2-BD59-A6C34878D82A}">
                    <a16:rowId xmlns:a16="http://schemas.microsoft.com/office/drawing/2014/main" val="10003"/>
                  </a:ext>
                </a:extLst>
              </a:tr>
              <a:tr h="432048">
                <a:tc>
                  <a:txBody>
                    <a:bodyPr/>
                    <a:lstStyle/>
                    <a:p>
                      <a:pPr algn="ctr"/>
                      <a:r>
                        <a:rPr lang="en-US" altLang="zh-CN" dirty="0" smtClean="0"/>
                        <a:t>2</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zh-CN" altLang="en-US" dirty="0" smtClean="0"/>
                        <a:t>并行送数</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04"/>
                  </a:ext>
                </a:extLst>
              </a:tr>
              <a:tr h="432048">
                <a:tc>
                  <a:txBody>
                    <a:bodyPr/>
                    <a:lstStyle/>
                    <a:p>
                      <a:pPr algn="ctr"/>
                      <a:endParaRPr lang="zh-CN" altLang="en-US"/>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zh-CN" altLang="en-US" dirty="0" smtClean="0"/>
                        <a:t>置位</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05"/>
                  </a:ext>
                </a:extLst>
              </a:tr>
              <a:tr h="432048">
                <a:tc>
                  <a:txBody>
                    <a:bodyPr/>
                    <a:lstStyle/>
                    <a:p>
                      <a:pPr algn="ctr"/>
                      <a:r>
                        <a:rPr lang="en-US" altLang="zh-CN" dirty="0" smtClean="0"/>
                        <a:t>3</a:t>
                      </a:r>
                      <a:endParaRPr lang="zh-CN" altLang="en-US" dirty="0"/>
                    </a:p>
                  </a:txBody>
                  <a:tcPr/>
                </a:tc>
                <a:tc>
                  <a:txBody>
                    <a:bodyPr/>
                    <a:lstStyle/>
                    <a:p>
                      <a:pPr algn="ctr"/>
                      <a:endParaRPr lang="zh-CN" altLang="en-US"/>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右移</a:t>
                      </a:r>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06"/>
                  </a:ext>
                </a:extLst>
              </a:tr>
              <a:tr h="432048">
                <a:tc>
                  <a:txBody>
                    <a:bodyPr/>
                    <a:lstStyle/>
                    <a:p>
                      <a:pPr algn="ctr"/>
                      <a:endParaRPr lang="zh-CN" altLang="en-US"/>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置位</a:t>
                      </a:r>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07"/>
                  </a:ext>
                </a:extLst>
              </a:tr>
              <a:tr h="432048">
                <a:tc>
                  <a:txBody>
                    <a:bodyPr/>
                    <a:lstStyle/>
                    <a:p>
                      <a:pPr algn="ctr"/>
                      <a:r>
                        <a:rPr lang="en-US" altLang="zh-CN" dirty="0" smtClean="0"/>
                        <a:t>4</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zh-CN" altLang="en-US" dirty="0" smtClean="0"/>
                        <a:t>右移</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08"/>
                  </a:ext>
                </a:extLst>
              </a:tr>
              <a:tr h="432048">
                <a:tc>
                  <a:txBody>
                    <a:bodyPr/>
                    <a:lstStyle/>
                    <a:p>
                      <a:pPr algn="ctr"/>
                      <a:endParaRPr lang="zh-CN" altLang="en-US"/>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置位</a:t>
                      </a:r>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09"/>
                  </a:ext>
                </a:extLst>
              </a:tr>
              <a:tr h="432048">
                <a:tc>
                  <a:txBody>
                    <a:bodyPr/>
                    <a:lstStyle/>
                    <a:p>
                      <a:pPr algn="ctr"/>
                      <a:r>
                        <a:rPr lang="en-US" altLang="zh-CN" dirty="0" smtClean="0"/>
                        <a:t>5</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zh-CN" altLang="en-US" dirty="0" smtClean="0"/>
                        <a:t>右移</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extLst>
                  <a:ext uri="{0D108BD9-81ED-4DB2-BD59-A6C34878D82A}">
                    <a16:rowId xmlns:a16="http://schemas.microsoft.com/office/drawing/2014/main" val="10010"/>
                  </a:ext>
                </a:extLst>
              </a:tr>
              <a:tr h="432048">
                <a:tc>
                  <a:txBody>
                    <a:bodyPr/>
                    <a:lstStyle/>
                    <a:p>
                      <a:pPr algn="ctr"/>
                      <a:endParaRPr lang="zh-CN" altLang="en-US"/>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zh-CN" altLang="en-US" dirty="0" smtClean="0"/>
                        <a:t>翻转</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extLst>
                  <a:ext uri="{0D108BD9-81ED-4DB2-BD59-A6C34878D82A}">
                    <a16:rowId xmlns:a16="http://schemas.microsoft.com/office/drawing/2014/main" val="10011"/>
                  </a:ext>
                </a:extLst>
              </a:tr>
              <a:tr h="395456">
                <a:tc>
                  <a:txBody>
                    <a:bodyPr/>
                    <a:lstStyle/>
                    <a:p>
                      <a:pPr algn="ctr"/>
                      <a:r>
                        <a:rPr lang="en-US" altLang="zh-CN" dirty="0" smtClean="0"/>
                        <a:t>6</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zh-CN" altLang="en-US" dirty="0" smtClean="0"/>
                        <a:t>并行送数</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10012"/>
                  </a:ext>
                </a:extLst>
              </a:tr>
            </a:tbl>
          </a:graphicData>
        </a:graphic>
      </p:graphicFrame>
      <p:cxnSp>
        <p:nvCxnSpPr>
          <p:cNvPr id="5" name="直接连接符 4"/>
          <p:cNvCxnSpPr/>
          <p:nvPr/>
        </p:nvCxnSpPr>
        <p:spPr>
          <a:xfrm>
            <a:off x="1681406" y="1608252"/>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635896" y="1505332"/>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95068" y="2482622"/>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11092" y="2194590"/>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216006" y="2309264"/>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21436" y="2302602"/>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11092" y="219459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95068" y="3305532"/>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311092" y="3017500"/>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21366" y="301750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331640" y="3140968"/>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226210" y="3140968"/>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95068" y="421081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311092" y="3922782"/>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216006" y="4037456"/>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331710" y="4041068"/>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321366" y="3933056"/>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15616" y="5074910"/>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331640" y="4786878"/>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352258" y="4905164"/>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341914" y="479715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1228720" y="4911826"/>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15616" y="5939006"/>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331640" y="565097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236554" y="5765648"/>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341984" y="5758986"/>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331640" y="5650974"/>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105342" y="6772190"/>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321366" y="6484158"/>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1226280" y="6629744"/>
            <a:ext cx="105430" cy="101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331710" y="6623082"/>
            <a:ext cx="133672"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321366" y="648415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051720" y="226659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051721" y="227326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370574" y="227687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370575" y="228353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987824" y="227687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987825" y="228353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615258" y="227687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615259" y="228353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098856" y="224086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098857" y="224753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572000" y="222541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4572001" y="223207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051720" y="267291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051721" y="267957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391212" y="263691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391213" y="264357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2051360" y="3104964"/>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2051361" y="3111626"/>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2391212" y="309960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391213" y="310626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987824" y="306896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2987825" y="307562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2987824" y="393305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2987825" y="393971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2987824" y="479715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2987825" y="480381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987824" y="569725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2987825" y="570391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87824" y="6561348"/>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2987825" y="6568010"/>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4088" y="2672916"/>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364089" y="2679578"/>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4088" y="3537012"/>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364089" y="3543674"/>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364088" y="4365104"/>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64089" y="4371766"/>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64088" y="522920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364089" y="523586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364088" y="6129300"/>
            <a:ext cx="216024"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364089" y="6135962"/>
            <a:ext cx="216023" cy="16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280634" y="292494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105342" y="2636912"/>
            <a:ext cx="1963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304779" y="263691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228810" y="2729468"/>
            <a:ext cx="72008" cy="1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1300818" y="2729468"/>
            <a:ext cx="72008" cy="1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290544" y="3737580"/>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115252" y="3449548"/>
            <a:ext cx="1963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314689" y="344954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238720" y="3542104"/>
            <a:ext cx="72008" cy="1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1310728" y="3542104"/>
            <a:ext cx="72008" cy="1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280270" y="4611950"/>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1104978" y="4323918"/>
            <a:ext cx="1963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1304415" y="43342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228446" y="4416474"/>
            <a:ext cx="72008" cy="1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1300454" y="4426838"/>
            <a:ext cx="72008" cy="1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290544" y="5465772"/>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115252" y="5177740"/>
            <a:ext cx="1963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314689" y="517774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238720" y="5270296"/>
            <a:ext cx="72008" cy="1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1310728" y="5270296"/>
            <a:ext cx="72008" cy="1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80634" y="637105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105342" y="6083022"/>
            <a:ext cx="1963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304779" y="608302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228810" y="6175578"/>
            <a:ext cx="72008" cy="1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1300818" y="6175578"/>
            <a:ext cx="72008" cy="1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8388424" y="6629744"/>
            <a:ext cx="36004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8748464" y="3614202"/>
            <a:ext cx="0" cy="301554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H="1">
            <a:off x="8388424" y="3645024"/>
            <a:ext cx="36004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5" name="文本框 124"/>
          <p:cNvSpPr txBox="1"/>
          <p:nvPr/>
        </p:nvSpPr>
        <p:spPr>
          <a:xfrm>
            <a:off x="129570" y="1700808"/>
            <a:ext cx="553998" cy="4814262"/>
          </a:xfrm>
          <a:prstGeom prst="rect">
            <a:avLst/>
          </a:prstGeom>
          <a:noFill/>
        </p:spPr>
        <p:txBody>
          <a:bodyPr vert="eaVert" wrap="square" rtlCol="0">
            <a:spAutoFit/>
          </a:bodyPr>
          <a:lstStyle/>
          <a:p>
            <a:r>
              <a:rPr lang="zh-CN" altLang="en-US" sz="2400" dirty="0" smtClean="0"/>
              <a:t>四节拍顺序脉冲发生器工作原理</a:t>
            </a:r>
            <a:endParaRPr lang="zh-CN" altLang="en-U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lstStyle/>
          <a:p>
            <a:pPr algn="ctr"/>
            <a:r>
              <a:rPr lang="zh-CN" altLang="en-US" dirty="0"/>
              <a:t>实验一</a:t>
            </a:r>
          </a:p>
        </p:txBody>
      </p:sp>
      <p:sp>
        <p:nvSpPr>
          <p:cNvPr id="3" name="内容占位符 2"/>
          <p:cNvSpPr>
            <a:spLocks noGrp="1"/>
          </p:cNvSpPr>
          <p:nvPr>
            <p:ph idx="1"/>
          </p:nvPr>
        </p:nvSpPr>
        <p:spPr>
          <a:xfrm>
            <a:off x="457200" y="1412776"/>
            <a:ext cx="8229600" cy="4911824"/>
          </a:xfrm>
        </p:spPr>
        <p:txBody>
          <a:bodyPr/>
          <a:lstStyle/>
          <a:p>
            <a:pPr marL="0" indent="0">
              <a:buNone/>
            </a:pPr>
            <a:r>
              <a:rPr lang="zh-CN" altLang="en-US" sz="2400" dirty="0" smtClean="0"/>
              <a:t> 静态仿真</a:t>
            </a:r>
            <a:r>
              <a:rPr lang="zh-CN" altLang="en-US" sz="2400" dirty="0"/>
              <a:t>输入数据</a:t>
            </a:r>
            <a:r>
              <a:rPr lang="zh-CN" altLang="en-US" sz="2400" dirty="0" smtClean="0"/>
              <a:t>选用</a:t>
            </a:r>
            <a:r>
              <a:rPr lang="en-US" altLang="zh-CN" sz="2000" dirty="0" err="1" smtClean="0"/>
              <a:t>PickDevice</a:t>
            </a:r>
            <a:r>
              <a:rPr lang="zh-CN" altLang="zh-CN" sz="2000" dirty="0"/>
              <a:t>→</a:t>
            </a:r>
            <a:r>
              <a:rPr lang="en-US" altLang="zh-CN" sz="2000" dirty="0"/>
              <a:t>Categories</a:t>
            </a:r>
            <a:r>
              <a:rPr lang="zh-CN" altLang="zh-CN" sz="2000" dirty="0"/>
              <a:t>→</a:t>
            </a:r>
            <a:r>
              <a:rPr lang="en-US" altLang="zh-CN" sz="2000" dirty="0"/>
              <a:t>Debugging Tools</a:t>
            </a:r>
            <a:r>
              <a:rPr lang="zh-CN" altLang="zh-CN" sz="2000" dirty="0"/>
              <a:t>（</a:t>
            </a:r>
            <a:r>
              <a:rPr lang="zh-CN" altLang="en-US" sz="2000" dirty="0"/>
              <a:t>仿真工具</a:t>
            </a:r>
            <a:r>
              <a:rPr lang="zh-CN" altLang="zh-CN" sz="2000" dirty="0"/>
              <a:t>） →</a:t>
            </a:r>
            <a:r>
              <a:rPr lang="en-US" altLang="zh-CN" sz="2000" dirty="0"/>
              <a:t>LOGICSTATE</a:t>
            </a:r>
            <a:r>
              <a:rPr lang="zh-CN" altLang="zh-CN" sz="2000" dirty="0"/>
              <a:t>（</a:t>
            </a:r>
            <a:r>
              <a:rPr lang="zh-CN" altLang="en-US" sz="2000" dirty="0"/>
              <a:t>逻辑电平</a:t>
            </a:r>
            <a:r>
              <a:rPr lang="zh-CN" altLang="zh-CN" sz="2000" dirty="0" smtClean="0"/>
              <a:t>）</a:t>
            </a:r>
            <a:r>
              <a:rPr lang="zh-CN" altLang="en-US" sz="2000" dirty="0" smtClean="0"/>
              <a:t>，使用时点击一次切换一次高低电平。</a:t>
            </a:r>
            <a:endParaRPr lang="zh-CN" altLang="en-US" sz="2000" dirty="0"/>
          </a:p>
          <a:p>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2420888"/>
            <a:ext cx="8177242" cy="4307097"/>
          </a:xfrm>
          <a:prstGeom prst="rect">
            <a:avLst/>
          </a:prstGeom>
        </p:spPr>
      </p:pic>
      <p:sp>
        <p:nvSpPr>
          <p:cNvPr id="4" name="矩形 3"/>
          <p:cNvSpPr/>
          <p:nvPr/>
        </p:nvSpPr>
        <p:spPr>
          <a:xfrm>
            <a:off x="1619672" y="2996952"/>
            <a:ext cx="2448272" cy="72008"/>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0202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0648"/>
            <a:ext cx="8229600" cy="5865515"/>
          </a:xfrm>
        </p:spPr>
        <p:txBody>
          <a:bodyPr/>
          <a:lstStyle/>
          <a:p>
            <a:pPr marL="0" indent="0">
              <a:buNone/>
            </a:pPr>
            <a:r>
              <a:rPr lang="zh-CN" altLang="en-US" b="1" dirty="0" smtClean="0"/>
              <a:t>实验内容</a:t>
            </a:r>
            <a:r>
              <a:rPr lang="en-US" altLang="zh-CN" b="1" dirty="0" smtClean="0"/>
              <a:t>3</a:t>
            </a:r>
          </a:p>
          <a:p>
            <a:pPr marL="0" indent="0">
              <a:buNone/>
            </a:pPr>
            <a:r>
              <a:rPr lang="en-US" altLang="zh-CN" dirty="0" smtClean="0"/>
              <a:t>1</a:t>
            </a:r>
            <a:r>
              <a:rPr lang="zh-CN" altLang="en-US" dirty="0" smtClean="0"/>
              <a:t>、原理</a:t>
            </a:r>
            <a:endParaRPr lang="en-US" altLang="zh-CN" dirty="0" smtClean="0"/>
          </a:p>
          <a:p>
            <a:pPr marL="0" indent="0">
              <a:buNone/>
            </a:pPr>
            <a:r>
              <a:rPr lang="zh-CN" altLang="en-US" dirty="0" smtClean="0"/>
              <a:t>（</a:t>
            </a:r>
            <a:r>
              <a:rPr lang="en-US" altLang="zh-CN" dirty="0" smtClean="0"/>
              <a:t>1</a:t>
            </a:r>
            <a:r>
              <a:rPr lang="zh-CN" altLang="en-US" dirty="0" smtClean="0"/>
              <a:t>）实验</a:t>
            </a:r>
            <a:r>
              <a:rPr lang="zh-CN" altLang="en-US" dirty="0"/>
              <a:t>箱上数码管是共</a:t>
            </a:r>
            <a:r>
              <a:rPr lang="zh-CN" altLang="en-US" dirty="0" smtClean="0"/>
              <a:t>阴极，</a:t>
            </a:r>
            <a:r>
              <a:rPr lang="zh-CN" altLang="zh-CN" dirty="0" smtClean="0"/>
              <a:t>其</a:t>
            </a:r>
            <a:r>
              <a:rPr lang="zh-CN" altLang="en-US" dirty="0" smtClean="0"/>
              <a:t>位</a:t>
            </a:r>
            <a:r>
              <a:rPr lang="zh-CN" altLang="zh-CN" dirty="0" smtClean="0"/>
              <a:t>选</a:t>
            </a:r>
            <a:r>
              <a:rPr lang="zh-CN" altLang="zh-CN" dirty="0"/>
              <a:t>通</a:t>
            </a:r>
            <a:r>
              <a:rPr lang="zh-CN" altLang="zh-CN" dirty="0" smtClean="0"/>
              <a:t>端</a:t>
            </a:r>
            <a:r>
              <a:rPr lang="en-US" altLang="zh-CN" dirty="0" smtClean="0"/>
              <a:t>DIG1~DIG8</a:t>
            </a:r>
            <a:r>
              <a:rPr lang="zh-CN" altLang="en-US" dirty="0"/>
              <a:t>均</a:t>
            </a:r>
            <a:r>
              <a:rPr lang="zh-CN" altLang="zh-CN" dirty="0" smtClean="0"/>
              <a:t>为</a:t>
            </a:r>
            <a:r>
              <a:rPr lang="zh-CN" altLang="zh-CN" dirty="0"/>
              <a:t>低电平有效，所以可直接将节拍发生器的输出接入即可，不用再加非门</a:t>
            </a:r>
            <a:r>
              <a:rPr lang="zh-CN" altLang="zh-CN" dirty="0" smtClean="0"/>
              <a:t>。</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2</a:t>
            </a:r>
            <a:r>
              <a:rPr lang="zh-CN" altLang="en-US" dirty="0" smtClean="0"/>
              <a:t>）</a:t>
            </a:r>
            <a:r>
              <a:rPr lang="zh-CN" altLang="en-US" dirty="0"/>
              <a:t>实验箱</a:t>
            </a:r>
            <a:r>
              <a:rPr lang="zh-CN" altLang="en-US" dirty="0" smtClean="0"/>
              <a:t>上</a:t>
            </a:r>
            <a:r>
              <a:rPr lang="en-US" altLang="zh-CN" dirty="0" smtClean="0"/>
              <a:t>74LS48</a:t>
            </a:r>
            <a:r>
              <a:rPr lang="zh-CN" altLang="en-US" dirty="0" smtClean="0"/>
              <a:t>已与数码管连好，无须再连线。</a:t>
            </a:r>
            <a:r>
              <a:rPr lang="en-US" altLang="zh-CN" dirty="0"/>
              <a:t> 74LS48</a:t>
            </a:r>
            <a:r>
              <a:rPr lang="zh-CN" altLang="en-US" dirty="0" smtClean="0"/>
              <a:t>只引出</a:t>
            </a:r>
            <a:r>
              <a:rPr lang="en-US" altLang="zh-CN" dirty="0" smtClean="0"/>
              <a:t>A3</a:t>
            </a:r>
            <a:r>
              <a:rPr lang="zh-CN" altLang="en-US" dirty="0" smtClean="0"/>
              <a:t>、</a:t>
            </a:r>
            <a:r>
              <a:rPr lang="en-US" altLang="zh-CN" dirty="0" smtClean="0"/>
              <a:t>A2</a:t>
            </a:r>
            <a:r>
              <a:rPr lang="zh-CN" altLang="en-US" dirty="0" smtClean="0"/>
              <a:t>、</a:t>
            </a:r>
            <a:r>
              <a:rPr lang="en-US" altLang="zh-CN" dirty="0" smtClean="0"/>
              <a:t>A1</a:t>
            </a:r>
            <a:r>
              <a:rPr lang="zh-CN" altLang="en-US" dirty="0" smtClean="0"/>
              <a:t>、</a:t>
            </a:r>
            <a:r>
              <a:rPr lang="en-US" altLang="zh-CN" dirty="0" smtClean="0"/>
              <a:t>A0</a:t>
            </a:r>
            <a:r>
              <a:rPr lang="zh-CN" altLang="en-US" dirty="0" smtClean="0"/>
              <a:t>四个引脚分别依次对应两个四位数码管的</a:t>
            </a:r>
            <a:r>
              <a:rPr lang="en-US" altLang="zh-CN" dirty="0" smtClean="0"/>
              <a:t>P13</a:t>
            </a:r>
            <a:r>
              <a:rPr lang="zh-CN" altLang="en-US" dirty="0" smtClean="0"/>
              <a:t>、</a:t>
            </a:r>
            <a:r>
              <a:rPr lang="en-US" altLang="zh-CN" dirty="0" smtClean="0"/>
              <a:t>P12</a:t>
            </a:r>
            <a:r>
              <a:rPr lang="zh-CN" altLang="en-US" dirty="0" smtClean="0"/>
              <a:t>、</a:t>
            </a:r>
            <a:r>
              <a:rPr lang="en-US" altLang="zh-CN" dirty="0" smtClean="0"/>
              <a:t>P11</a:t>
            </a:r>
            <a:r>
              <a:rPr lang="zh-CN" altLang="en-US" dirty="0" smtClean="0"/>
              <a:t>、</a:t>
            </a:r>
            <a:r>
              <a:rPr lang="en-US" altLang="zh-CN" dirty="0" smtClean="0"/>
              <a:t>P10</a:t>
            </a:r>
            <a:r>
              <a:rPr lang="zh-CN" altLang="en-US" dirty="0" smtClean="0"/>
              <a:t>和</a:t>
            </a:r>
            <a:r>
              <a:rPr lang="en-US" altLang="zh-CN" dirty="0" smtClean="0"/>
              <a:t>P23</a:t>
            </a:r>
            <a:r>
              <a:rPr lang="zh-CN" altLang="en-US" dirty="0" smtClean="0"/>
              <a:t>、</a:t>
            </a:r>
            <a:r>
              <a:rPr lang="en-US" altLang="zh-CN" dirty="0" smtClean="0"/>
              <a:t>P22</a:t>
            </a:r>
            <a:r>
              <a:rPr lang="zh-CN" altLang="en-US" dirty="0" smtClean="0"/>
              <a:t>、</a:t>
            </a:r>
            <a:r>
              <a:rPr lang="en-US" altLang="zh-CN" dirty="0" smtClean="0"/>
              <a:t>P21</a:t>
            </a:r>
            <a:r>
              <a:rPr lang="zh-CN" altLang="en-US" dirty="0" smtClean="0"/>
              <a:t>、</a:t>
            </a:r>
            <a:r>
              <a:rPr lang="en-US" altLang="zh-CN" dirty="0" smtClean="0"/>
              <a:t>P20</a:t>
            </a:r>
            <a:r>
              <a:rPr lang="zh-CN" altLang="en-US" dirty="0" smtClean="0"/>
              <a:t>作为数码管</a:t>
            </a:r>
            <a:r>
              <a:rPr lang="en-US" altLang="zh-CN" dirty="0" smtClean="0"/>
              <a:t>BCD</a:t>
            </a:r>
            <a:r>
              <a:rPr lang="zh-CN" altLang="en-US" dirty="0" smtClean="0"/>
              <a:t>码输入端。实验箱</a:t>
            </a:r>
            <a:r>
              <a:rPr lang="en-US" altLang="zh-CN" dirty="0" smtClean="0"/>
              <a:t>7</a:t>
            </a:r>
            <a:r>
              <a:rPr lang="zh-CN" altLang="en-US" dirty="0" smtClean="0"/>
              <a:t>段数码管已具备伪码灭灯功能，因此电路设计不涉及伪码灭灯。</a:t>
            </a:r>
            <a:endParaRPr lang="en-US" altLang="zh-CN" dirty="0"/>
          </a:p>
          <a:p>
            <a:pPr marL="0" indent="0">
              <a:buNone/>
            </a:pPr>
            <a:endParaRPr lang="zh-CN" altLang="zh-CN" dirty="0"/>
          </a:p>
          <a:p>
            <a:pPr marL="0" indent="0">
              <a:buNone/>
            </a:pPr>
            <a:endParaRPr lang="zh-CN" altLang="en-US" dirty="0"/>
          </a:p>
        </p:txBody>
      </p:sp>
      <p:sp>
        <p:nvSpPr>
          <p:cNvPr id="5" name="Line 27"/>
          <p:cNvSpPr>
            <a:spLocks noChangeShapeType="1"/>
          </p:cNvSpPr>
          <p:nvPr/>
        </p:nvSpPr>
        <p:spPr bwMode="auto">
          <a:xfrm>
            <a:off x="6744018" y="3798112"/>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p:nvPr/>
        </p:nvGrpSpPr>
        <p:grpSpPr bwMode="auto">
          <a:xfrm>
            <a:off x="900113" y="2565400"/>
            <a:ext cx="360362" cy="576263"/>
            <a:chOff x="1338" y="391"/>
            <a:chExt cx="409" cy="726"/>
          </a:xfrm>
        </p:grpSpPr>
        <p:sp>
          <p:nvSpPr>
            <p:cNvPr id="39068" name="Line 3"/>
            <p:cNvSpPr>
              <a:spLocks noChangeShapeType="1"/>
            </p:cNvSpPr>
            <p:nvPr/>
          </p:nvSpPr>
          <p:spPr bwMode="auto">
            <a:xfrm>
              <a:off x="1338" y="391"/>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69" name="Line 4"/>
            <p:cNvSpPr>
              <a:spLocks noChangeShapeType="1"/>
            </p:cNvSpPr>
            <p:nvPr/>
          </p:nvSpPr>
          <p:spPr bwMode="auto">
            <a:xfrm>
              <a:off x="1338"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70" name="Line 5"/>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71" name="Line 6"/>
            <p:cNvSpPr>
              <a:spLocks noChangeShapeType="1"/>
            </p:cNvSpPr>
            <p:nvPr/>
          </p:nvSpPr>
          <p:spPr bwMode="auto">
            <a:xfrm>
              <a:off x="1747"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72" name="Line 7"/>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73" name="Line 8"/>
            <p:cNvSpPr>
              <a:spLocks noChangeShapeType="1"/>
            </p:cNvSpPr>
            <p:nvPr/>
          </p:nvSpPr>
          <p:spPr bwMode="auto">
            <a:xfrm>
              <a:off x="1338"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74" name="Line 9"/>
            <p:cNvSpPr>
              <a:spLocks noChangeShapeType="1"/>
            </p:cNvSpPr>
            <p:nvPr/>
          </p:nvSpPr>
          <p:spPr bwMode="auto">
            <a:xfrm>
              <a:off x="1338" y="1117"/>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75" name="Line 10"/>
            <p:cNvSpPr>
              <a:spLocks noChangeShapeType="1"/>
            </p:cNvSpPr>
            <p:nvPr/>
          </p:nvSpPr>
          <p:spPr bwMode="auto">
            <a:xfrm>
              <a:off x="1747"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8915" name="Line 11"/>
          <p:cNvSpPr>
            <a:spLocks noChangeShapeType="1"/>
          </p:cNvSpPr>
          <p:nvPr/>
        </p:nvSpPr>
        <p:spPr bwMode="auto">
          <a:xfrm>
            <a:off x="684213" y="2422525"/>
            <a:ext cx="23034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16" name="Line 12"/>
          <p:cNvSpPr>
            <a:spLocks noChangeShapeType="1"/>
          </p:cNvSpPr>
          <p:nvPr/>
        </p:nvSpPr>
        <p:spPr bwMode="auto">
          <a:xfrm>
            <a:off x="684213" y="2422525"/>
            <a:ext cx="0" cy="863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17" name="Line 13"/>
          <p:cNvSpPr>
            <a:spLocks noChangeShapeType="1"/>
          </p:cNvSpPr>
          <p:nvPr/>
        </p:nvSpPr>
        <p:spPr bwMode="auto">
          <a:xfrm>
            <a:off x="684213" y="3286125"/>
            <a:ext cx="23034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18" name="Line 14"/>
          <p:cNvSpPr>
            <a:spLocks noChangeShapeType="1"/>
          </p:cNvSpPr>
          <p:nvPr/>
        </p:nvSpPr>
        <p:spPr bwMode="auto">
          <a:xfrm>
            <a:off x="1331913" y="2422525"/>
            <a:ext cx="0" cy="863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19" name="Line 15"/>
          <p:cNvSpPr>
            <a:spLocks noChangeShapeType="1"/>
          </p:cNvSpPr>
          <p:nvPr/>
        </p:nvSpPr>
        <p:spPr bwMode="auto">
          <a:xfrm>
            <a:off x="2987675" y="2422525"/>
            <a:ext cx="0" cy="863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20" name="Text Box 16"/>
          <p:cNvSpPr txBox="1">
            <a:spLocks noChangeArrowheads="1"/>
          </p:cNvSpPr>
          <p:nvPr/>
        </p:nvSpPr>
        <p:spPr bwMode="auto">
          <a:xfrm>
            <a:off x="3130550" y="4222750"/>
            <a:ext cx="3313113" cy="120173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     Ya  Yb  Yc  Yd Ye   Yf  Yg </a:t>
            </a:r>
          </a:p>
          <a:p>
            <a:pPr eaLnBrk="1" hangingPunct="1">
              <a:spcBef>
                <a:spcPct val="50000"/>
              </a:spcBef>
              <a:buFontTx/>
              <a:buNone/>
            </a:pPr>
            <a:r>
              <a:rPr lang="en-US" altLang="zh-CN" sz="1800"/>
              <a:t>            74LS48</a:t>
            </a:r>
          </a:p>
          <a:p>
            <a:pPr eaLnBrk="1" hangingPunct="1">
              <a:spcBef>
                <a:spcPct val="50000"/>
              </a:spcBef>
              <a:buFontTx/>
              <a:buNone/>
            </a:pPr>
            <a:r>
              <a:rPr lang="en-US" altLang="zh-CN" sz="1800"/>
              <a:t>  A3  A2  A1  A0       LT    I</a:t>
            </a:r>
            <a:r>
              <a:rPr lang="en-US" altLang="zh-CN" sz="1800" baseline="-25000"/>
              <a:t>BR</a:t>
            </a:r>
          </a:p>
        </p:txBody>
      </p:sp>
      <p:sp>
        <p:nvSpPr>
          <p:cNvPr id="38921" name="Line 17"/>
          <p:cNvSpPr>
            <a:spLocks noChangeShapeType="1"/>
          </p:cNvSpPr>
          <p:nvPr/>
        </p:nvSpPr>
        <p:spPr bwMode="auto">
          <a:xfrm flipV="1">
            <a:off x="3706813" y="4005263"/>
            <a:ext cx="0" cy="2174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22" name="Line 18"/>
          <p:cNvSpPr>
            <a:spLocks noChangeShapeType="1"/>
          </p:cNvSpPr>
          <p:nvPr/>
        </p:nvSpPr>
        <p:spPr bwMode="auto">
          <a:xfrm flipV="1">
            <a:off x="4138613" y="3933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23" name="Line 19"/>
          <p:cNvSpPr>
            <a:spLocks noChangeShapeType="1"/>
          </p:cNvSpPr>
          <p:nvPr/>
        </p:nvSpPr>
        <p:spPr bwMode="auto">
          <a:xfrm flipV="1">
            <a:off x="4498975" y="3862388"/>
            <a:ext cx="0" cy="3603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24" name="Line 20"/>
          <p:cNvSpPr>
            <a:spLocks noChangeShapeType="1"/>
          </p:cNvSpPr>
          <p:nvPr/>
        </p:nvSpPr>
        <p:spPr bwMode="auto">
          <a:xfrm flipV="1">
            <a:off x="4857750" y="3789363"/>
            <a:ext cx="1588" cy="4333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25" name="Line 21"/>
          <p:cNvSpPr>
            <a:spLocks noChangeShapeType="1"/>
          </p:cNvSpPr>
          <p:nvPr/>
        </p:nvSpPr>
        <p:spPr bwMode="auto">
          <a:xfrm flipV="1">
            <a:off x="5218113" y="3719513"/>
            <a:ext cx="0" cy="5032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26" name="Line 22"/>
          <p:cNvSpPr>
            <a:spLocks noChangeShapeType="1"/>
          </p:cNvSpPr>
          <p:nvPr/>
        </p:nvSpPr>
        <p:spPr bwMode="auto">
          <a:xfrm flipV="1">
            <a:off x="5649913" y="3646488"/>
            <a:ext cx="1587" cy="5762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27" name="Line 23"/>
          <p:cNvSpPr>
            <a:spLocks noChangeShapeType="1"/>
          </p:cNvSpPr>
          <p:nvPr/>
        </p:nvSpPr>
        <p:spPr bwMode="auto">
          <a:xfrm flipV="1">
            <a:off x="6010275" y="3573463"/>
            <a:ext cx="1588" cy="6492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32" name="Line 28"/>
          <p:cNvSpPr>
            <a:spLocks noChangeShapeType="1"/>
          </p:cNvSpPr>
          <p:nvPr/>
        </p:nvSpPr>
        <p:spPr bwMode="auto">
          <a:xfrm>
            <a:off x="5146675" y="5087938"/>
            <a:ext cx="2873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33" name="Line 29"/>
          <p:cNvSpPr>
            <a:spLocks noChangeShapeType="1"/>
          </p:cNvSpPr>
          <p:nvPr/>
        </p:nvSpPr>
        <p:spPr bwMode="auto">
          <a:xfrm>
            <a:off x="5722938" y="5087938"/>
            <a:ext cx="2889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34" name="Line 30"/>
          <p:cNvSpPr>
            <a:spLocks noChangeShapeType="1"/>
          </p:cNvSpPr>
          <p:nvPr/>
        </p:nvSpPr>
        <p:spPr bwMode="auto">
          <a:xfrm>
            <a:off x="5362575" y="5446713"/>
            <a:ext cx="0" cy="3603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35" name="Line 31"/>
          <p:cNvSpPr>
            <a:spLocks noChangeShapeType="1"/>
          </p:cNvSpPr>
          <p:nvPr/>
        </p:nvSpPr>
        <p:spPr bwMode="auto">
          <a:xfrm>
            <a:off x="5867400" y="5446713"/>
            <a:ext cx="0" cy="3603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36" name="Line 32"/>
          <p:cNvSpPr>
            <a:spLocks noChangeShapeType="1"/>
          </p:cNvSpPr>
          <p:nvPr/>
        </p:nvSpPr>
        <p:spPr bwMode="auto">
          <a:xfrm>
            <a:off x="5362575" y="5807075"/>
            <a:ext cx="7921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37" name="Text Box 33"/>
          <p:cNvSpPr txBox="1">
            <a:spLocks noChangeArrowheads="1"/>
          </p:cNvSpPr>
          <p:nvPr/>
        </p:nvSpPr>
        <p:spPr bwMode="auto">
          <a:xfrm>
            <a:off x="6226175" y="5664200"/>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5V</a:t>
            </a:r>
          </a:p>
        </p:txBody>
      </p:sp>
      <p:sp>
        <p:nvSpPr>
          <p:cNvPr id="38938" name="Line 34"/>
          <p:cNvSpPr>
            <a:spLocks noChangeShapeType="1"/>
          </p:cNvSpPr>
          <p:nvPr/>
        </p:nvSpPr>
        <p:spPr bwMode="auto">
          <a:xfrm>
            <a:off x="3417888" y="5446713"/>
            <a:ext cx="1587" cy="8620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39" name="Line 35"/>
          <p:cNvSpPr>
            <a:spLocks noChangeShapeType="1"/>
          </p:cNvSpPr>
          <p:nvPr/>
        </p:nvSpPr>
        <p:spPr bwMode="auto">
          <a:xfrm>
            <a:off x="3849688" y="5446713"/>
            <a:ext cx="1587" cy="8620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40" name="Line 36"/>
          <p:cNvSpPr>
            <a:spLocks noChangeShapeType="1"/>
          </p:cNvSpPr>
          <p:nvPr/>
        </p:nvSpPr>
        <p:spPr bwMode="auto">
          <a:xfrm>
            <a:off x="4283075" y="5448300"/>
            <a:ext cx="1588" cy="8604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41" name="Line 37"/>
          <p:cNvSpPr>
            <a:spLocks noChangeShapeType="1"/>
          </p:cNvSpPr>
          <p:nvPr/>
        </p:nvSpPr>
        <p:spPr bwMode="auto">
          <a:xfrm>
            <a:off x="4714875" y="5446713"/>
            <a:ext cx="1588" cy="8620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42" name="Text Box 38"/>
          <p:cNvSpPr txBox="1">
            <a:spLocks noChangeArrowheads="1"/>
          </p:cNvSpPr>
          <p:nvPr/>
        </p:nvSpPr>
        <p:spPr bwMode="auto">
          <a:xfrm>
            <a:off x="3132138" y="640080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接模拟开关</a:t>
            </a:r>
          </a:p>
        </p:txBody>
      </p:sp>
      <p:grpSp>
        <p:nvGrpSpPr>
          <p:cNvPr id="38946" name="Group 74"/>
          <p:cNvGrpSpPr/>
          <p:nvPr/>
        </p:nvGrpSpPr>
        <p:grpSpPr bwMode="auto">
          <a:xfrm>
            <a:off x="1403350" y="2565400"/>
            <a:ext cx="360363" cy="576263"/>
            <a:chOff x="1338" y="391"/>
            <a:chExt cx="409" cy="726"/>
          </a:xfrm>
        </p:grpSpPr>
        <p:sp>
          <p:nvSpPr>
            <p:cNvPr id="39060" name="Line 75"/>
            <p:cNvSpPr>
              <a:spLocks noChangeShapeType="1"/>
            </p:cNvSpPr>
            <p:nvPr/>
          </p:nvSpPr>
          <p:spPr bwMode="auto">
            <a:xfrm>
              <a:off x="1338" y="391"/>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61" name="Line 76"/>
            <p:cNvSpPr>
              <a:spLocks noChangeShapeType="1"/>
            </p:cNvSpPr>
            <p:nvPr/>
          </p:nvSpPr>
          <p:spPr bwMode="auto">
            <a:xfrm>
              <a:off x="1338"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62" name="Line 77"/>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63" name="Line 78"/>
            <p:cNvSpPr>
              <a:spLocks noChangeShapeType="1"/>
            </p:cNvSpPr>
            <p:nvPr/>
          </p:nvSpPr>
          <p:spPr bwMode="auto">
            <a:xfrm>
              <a:off x="1747"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64" name="Line 79"/>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65" name="Line 80"/>
            <p:cNvSpPr>
              <a:spLocks noChangeShapeType="1"/>
            </p:cNvSpPr>
            <p:nvPr/>
          </p:nvSpPr>
          <p:spPr bwMode="auto">
            <a:xfrm>
              <a:off x="1338"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66" name="Line 81"/>
            <p:cNvSpPr>
              <a:spLocks noChangeShapeType="1"/>
            </p:cNvSpPr>
            <p:nvPr/>
          </p:nvSpPr>
          <p:spPr bwMode="auto">
            <a:xfrm>
              <a:off x="1338" y="1117"/>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67" name="Line 82"/>
            <p:cNvSpPr>
              <a:spLocks noChangeShapeType="1"/>
            </p:cNvSpPr>
            <p:nvPr/>
          </p:nvSpPr>
          <p:spPr bwMode="auto">
            <a:xfrm>
              <a:off x="1747"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8947" name="Group 83"/>
          <p:cNvGrpSpPr/>
          <p:nvPr/>
        </p:nvGrpSpPr>
        <p:grpSpPr bwMode="auto">
          <a:xfrm>
            <a:off x="2411413" y="2565400"/>
            <a:ext cx="360362" cy="576263"/>
            <a:chOff x="1338" y="391"/>
            <a:chExt cx="409" cy="726"/>
          </a:xfrm>
        </p:grpSpPr>
        <p:sp>
          <p:nvSpPr>
            <p:cNvPr id="39052" name="Line 84"/>
            <p:cNvSpPr>
              <a:spLocks noChangeShapeType="1"/>
            </p:cNvSpPr>
            <p:nvPr/>
          </p:nvSpPr>
          <p:spPr bwMode="auto">
            <a:xfrm>
              <a:off x="1338" y="391"/>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53" name="Line 85"/>
            <p:cNvSpPr>
              <a:spLocks noChangeShapeType="1"/>
            </p:cNvSpPr>
            <p:nvPr/>
          </p:nvSpPr>
          <p:spPr bwMode="auto">
            <a:xfrm>
              <a:off x="1338"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54" name="Line 86"/>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55" name="Line 87"/>
            <p:cNvSpPr>
              <a:spLocks noChangeShapeType="1"/>
            </p:cNvSpPr>
            <p:nvPr/>
          </p:nvSpPr>
          <p:spPr bwMode="auto">
            <a:xfrm>
              <a:off x="1747"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56" name="Line 88"/>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57" name="Line 89"/>
            <p:cNvSpPr>
              <a:spLocks noChangeShapeType="1"/>
            </p:cNvSpPr>
            <p:nvPr/>
          </p:nvSpPr>
          <p:spPr bwMode="auto">
            <a:xfrm>
              <a:off x="1338"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58" name="Line 90"/>
            <p:cNvSpPr>
              <a:spLocks noChangeShapeType="1"/>
            </p:cNvSpPr>
            <p:nvPr/>
          </p:nvSpPr>
          <p:spPr bwMode="auto">
            <a:xfrm>
              <a:off x="1338" y="1117"/>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59" name="Line 91"/>
            <p:cNvSpPr>
              <a:spLocks noChangeShapeType="1"/>
            </p:cNvSpPr>
            <p:nvPr/>
          </p:nvSpPr>
          <p:spPr bwMode="auto">
            <a:xfrm>
              <a:off x="1747"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8948" name="Group 92"/>
          <p:cNvGrpSpPr/>
          <p:nvPr/>
        </p:nvGrpSpPr>
        <p:grpSpPr bwMode="auto">
          <a:xfrm>
            <a:off x="1908175" y="2565400"/>
            <a:ext cx="360363" cy="576263"/>
            <a:chOff x="1338" y="391"/>
            <a:chExt cx="409" cy="726"/>
          </a:xfrm>
        </p:grpSpPr>
        <p:sp>
          <p:nvSpPr>
            <p:cNvPr id="39044" name="Line 93"/>
            <p:cNvSpPr>
              <a:spLocks noChangeShapeType="1"/>
            </p:cNvSpPr>
            <p:nvPr/>
          </p:nvSpPr>
          <p:spPr bwMode="auto">
            <a:xfrm>
              <a:off x="1338" y="391"/>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45" name="Line 94"/>
            <p:cNvSpPr>
              <a:spLocks noChangeShapeType="1"/>
            </p:cNvSpPr>
            <p:nvPr/>
          </p:nvSpPr>
          <p:spPr bwMode="auto">
            <a:xfrm>
              <a:off x="1338"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46" name="Line 95"/>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47" name="Line 96"/>
            <p:cNvSpPr>
              <a:spLocks noChangeShapeType="1"/>
            </p:cNvSpPr>
            <p:nvPr/>
          </p:nvSpPr>
          <p:spPr bwMode="auto">
            <a:xfrm>
              <a:off x="1747"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48" name="Line 97"/>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49" name="Line 98"/>
            <p:cNvSpPr>
              <a:spLocks noChangeShapeType="1"/>
            </p:cNvSpPr>
            <p:nvPr/>
          </p:nvSpPr>
          <p:spPr bwMode="auto">
            <a:xfrm>
              <a:off x="1338"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50" name="Line 99"/>
            <p:cNvSpPr>
              <a:spLocks noChangeShapeType="1"/>
            </p:cNvSpPr>
            <p:nvPr/>
          </p:nvSpPr>
          <p:spPr bwMode="auto">
            <a:xfrm>
              <a:off x="1338" y="1117"/>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51" name="Line 100"/>
            <p:cNvSpPr>
              <a:spLocks noChangeShapeType="1"/>
            </p:cNvSpPr>
            <p:nvPr/>
          </p:nvSpPr>
          <p:spPr bwMode="auto">
            <a:xfrm>
              <a:off x="1747"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8949" name="Line 101"/>
          <p:cNvSpPr>
            <a:spLocks noChangeShapeType="1"/>
          </p:cNvSpPr>
          <p:nvPr/>
        </p:nvSpPr>
        <p:spPr bwMode="auto">
          <a:xfrm>
            <a:off x="1835150" y="2422525"/>
            <a:ext cx="0" cy="863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50" name="Line 102"/>
          <p:cNvSpPr>
            <a:spLocks noChangeShapeType="1"/>
          </p:cNvSpPr>
          <p:nvPr/>
        </p:nvSpPr>
        <p:spPr bwMode="auto">
          <a:xfrm>
            <a:off x="2339975" y="2422525"/>
            <a:ext cx="0" cy="863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51" name="Line 103"/>
          <p:cNvSpPr>
            <a:spLocks noChangeShapeType="1"/>
          </p:cNvSpPr>
          <p:nvPr/>
        </p:nvSpPr>
        <p:spPr bwMode="auto">
          <a:xfrm>
            <a:off x="755650" y="3502025"/>
            <a:ext cx="21590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52" name="Line 104"/>
          <p:cNvSpPr>
            <a:spLocks noChangeShapeType="1"/>
          </p:cNvSpPr>
          <p:nvPr/>
        </p:nvSpPr>
        <p:spPr bwMode="auto">
          <a:xfrm>
            <a:off x="755650" y="3286125"/>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53" name="Line 105"/>
          <p:cNvSpPr>
            <a:spLocks noChangeShapeType="1"/>
          </p:cNvSpPr>
          <p:nvPr/>
        </p:nvSpPr>
        <p:spPr bwMode="auto">
          <a:xfrm>
            <a:off x="2914650" y="3286125"/>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54" name="Line 106"/>
          <p:cNvSpPr>
            <a:spLocks noChangeShapeType="1"/>
          </p:cNvSpPr>
          <p:nvPr/>
        </p:nvSpPr>
        <p:spPr bwMode="auto">
          <a:xfrm flipH="1">
            <a:off x="755650" y="4005263"/>
            <a:ext cx="29511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55" name="Line 107"/>
          <p:cNvSpPr>
            <a:spLocks noChangeShapeType="1"/>
          </p:cNvSpPr>
          <p:nvPr/>
        </p:nvSpPr>
        <p:spPr bwMode="auto">
          <a:xfrm flipH="1">
            <a:off x="1114425" y="3933825"/>
            <a:ext cx="30241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56" name="Line 108"/>
          <p:cNvSpPr>
            <a:spLocks noChangeShapeType="1"/>
          </p:cNvSpPr>
          <p:nvPr/>
        </p:nvSpPr>
        <p:spPr bwMode="auto">
          <a:xfrm flipH="1">
            <a:off x="1547813" y="3862388"/>
            <a:ext cx="29511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57" name="Line 109"/>
          <p:cNvSpPr>
            <a:spLocks noChangeShapeType="1"/>
          </p:cNvSpPr>
          <p:nvPr/>
        </p:nvSpPr>
        <p:spPr bwMode="auto">
          <a:xfrm flipH="1">
            <a:off x="1906588" y="3789363"/>
            <a:ext cx="29511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58" name="Line 110"/>
          <p:cNvSpPr>
            <a:spLocks noChangeShapeType="1"/>
          </p:cNvSpPr>
          <p:nvPr/>
        </p:nvSpPr>
        <p:spPr bwMode="auto">
          <a:xfrm flipH="1">
            <a:off x="2266950" y="3717925"/>
            <a:ext cx="29527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59" name="Line 111"/>
          <p:cNvSpPr>
            <a:spLocks noChangeShapeType="1"/>
          </p:cNvSpPr>
          <p:nvPr/>
        </p:nvSpPr>
        <p:spPr bwMode="auto">
          <a:xfrm flipH="1">
            <a:off x="2627313" y="3646488"/>
            <a:ext cx="302418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60" name="Line 112"/>
          <p:cNvSpPr>
            <a:spLocks noChangeShapeType="1"/>
          </p:cNvSpPr>
          <p:nvPr/>
        </p:nvSpPr>
        <p:spPr bwMode="auto">
          <a:xfrm flipH="1">
            <a:off x="2843213" y="3573463"/>
            <a:ext cx="31686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61" name="Line 113"/>
          <p:cNvSpPr>
            <a:spLocks noChangeShapeType="1"/>
          </p:cNvSpPr>
          <p:nvPr/>
        </p:nvSpPr>
        <p:spPr bwMode="auto">
          <a:xfrm>
            <a:off x="755650" y="3502025"/>
            <a:ext cx="0" cy="5032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62" name="Line 114"/>
          <p:cNvSpPr>
            <a:spLocks noChangeShapeType="1"/>
          </p:cNvSpPr>
          <p:nvPr/>
        </p:nvSpPr>
        <p:spPr bwMode="auto">
          <a:xfrm flipV="1">
            <a:off x="1114425" y="3502025"/>
            <a:ext cx="0"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63" name="Line 115"/>
          <p:cNvSpPr>
            <a:spLocks noChangeShapeType="1"/>
          </p:cNvSpPr>
          <p:nvPr/>
        </p:nvSpPr>
        <p:spPr bwMode="auto">
          <a:xfrm flipV="1">
            <a:off x="1547813" y="3502025"/>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64" name="Line 116"/>
          <p:cNvSpPr>
            <a:spLocks noChangeShapeType="1"/>
          </p:cNvSpPr>
          <p:nvPr/>
        </p:nvSpPr>
        <p:spPr bwMode="auto">
          <a:xfrm flipV="1">
            <a:off x="1906588" y="3502025"/>
            <a:ext cx="0" cy="2873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65" name="Line 117"/>
          <p:cNvSpPr>
            <a:spLocks noChangeShapeType="1"/>
          </p:cNvSpPr>
          <p:nvPr/>
        </p:nvSpPr>
        <p:spPr bwMode="auto">
          <a:xfrm flipV="1">
            <a:off x="2266950" y="3502025"/>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66" name="Line 118"/>
          <p:cNvSpPr>
            <a:spLocks noChangeShapeType="1"/>
          </p:cNvSpPr>
          <p:nvPr/>
        </p:nvSpPr>
        <p:spPr bwMode="auto">
          <a:xfrm flipV="1">
            <a:off x="2627313" y="3502025"/>
            <a:ext cx="0" cy="144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67" name="Line 119"/>
          <p:cNvSpPr>
            <a:spLocks noChangeShapeType="1"/>
          </p:cNvSpPr>
          <p:nvPr/>
        </p:nvSpPr>
        <p:spPr bwMode="auto">
          <a:xfrm>
            <a:off x="2843213" y="3502025"/>
            <a:ext cx="0" cy="714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68" name="Line 120"/>
          <p:cNvSpPr>
            <a:spLocks noChangeShapeType="1"/>
          </p:cNvSpPr>
          <p:nvPr/>
        </p:nvSpPr>
        <p:spPr bwMode="auto">
          <a:xfrm flipV="1">
            <a:off x="1042988" y="620713"/>
            <a:ext cx="0" cy="18018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69" name="Line 121"/>
          <p:cNvSpPr>
            <a:spLocks noChangeShapeType="1"/>
          </p:cNvSpPr>
          <p:nvPr/>
        </p:nvSpPr>
        <p:spPr bwMode="auto">
          <a:xfrm flipV="1">
            <a:off x="1547813" y="765175"/>
            <a:ext cx="0" cy="16573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70" name="Line 122"/>
          <p:cNvSpPr>
            <a:spLocks noChangeShapeType="1"/>
          </p:cNvSpPr>
          <p:nvPr/>
        </p:nvSpPr>
        <p:spPr bwMode="auto">
          <a:xfrm flipV="1">
            <a:off x="2124075" y="908050"/>
            <a:ext cx="0" cy="15144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71" name="Line 123"/>
          <p:cNvSpPr>
            <a:spLocks noChangeShapeType="1"/>
          </p:cNvSpPr>
          <p:nvPr/>
        </p:nvSpPr>
        <p:spPr bwMode="auto">
          <a:xfrm flipV="1">
            <a:off x="2627313" y="1052513"/>
            <a:ext cx="0" cy="13700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72" name="Line 124"/>
          <p:cNvSpPr>
            <a:spLocks noChangeShapeType="1"/>
          </p:cNvSpPr>
          <p:nvPr/>
        </p:nvSpPr>
        <p:spPr bwMode="auto">
          <a:xfrm>
            <a:off x="2627313" y="1052513"/>
            <a:ext cx="2017712" cy="0"/>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8973" name="Line 125"/>
          <p:cNvSpPr>
            <a:spLocks noChangeShapeType="1"/>
          </p:cNvSpPr>
          <p:nvPr/>
        </p:nvSpPr>
        <p:spPr bwMode="auto">
          <a:xfrm>
            <a:off x="2124075" y="908050"/>
            <a:ext cx="2879725" cy="0"/>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8974" name="Line 126"/>
          <p:cNvSpPr>
            <a:spLocks noChangeShapeType="1"/>
          </p:cNvSpPr>
          <p:nvPr/>
        </p:nvSpPr>
        <p:spPr bwMode="auto">
          <a:xfrm>
            <a:off x="1547813" y="765175"/>
            <a:ext cx="3744912" cy="0"/>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8975" name="Line 127"/>
          <p:cNvSpPr>
            <a:spLocks noChangeShapeType="1"/>
          </p:cNvSpPr>
          <p:nvPr/>
        </p:nvSpPr>
        <p:spPr bwMode="auto">
          <a:xfrm>
            <a:off x="1042988" y="620713"/>
            <a:ext cx="4537075" cy="0"/>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8976" name="Text Box 128"/>
          <p:cNvSpPr txBox="1">
            <a:spLocks noChangeArrowheads="1"/>
          </p:cNvSpPr>
          <p:nvPr/>
        </p:nvSpPr>
        <p:spPr bwMode="auto">
          <a:xfrm>
            <a:off x="6732588" y="1195388"/>
            <a:ext cx="863600" cy="860425"/>
          </a:xfrm>
          <a:prstGeom prst="rect">
            <a:avLst/>
          </a:prstGeom>
          <a:solidFill>
            <a:srgbClr val="FFFFFF"/>
          </a:solidFill>
          <a:ln w="9525">
            <a:solidFill>
              <a:schemeClr val="tx1"/>
            </a:solidFill>
            <a:miter lim="800000"/>
          </a:ln>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en-US" altLang="zh-CN" sz="1400"/>
          </a:p>
          <a:p>
            <a:pPr eaLnBrk="1" hangingPunct="1">
              <a:spcBef>
                <a:spcPct val="50000"/>
              </a:spcBef>
              <a:buFontTx/>
              <a:buNone/>
            </a:pPr>
            <a:endParaRPr lang="en-US" altLang="zh-CN" sz="1400"/>
          </a:p>
          <a:p>
            <a:pPr eaLnBrk="1" hangingPunct="1">
              <a:spcBef>
                <a:spcPct val="50000"/>
              </a:spcBef>
              <a:buFontTx/>
              <a:buNone/>
            </a:pPr>
            <a:endParaRPr lang="en-US" altLang="zh-CN" sz="1400"/>
          </a:p>
        </p:txBody>
      </p:sp>
      <p:sp>
        <p:nvSpPr>
          <p:cNvPr id="38977" name="Text Box 129"/>
          <p:cNvSpPr txBox="1">
            <a:spLocks noChangeArrowheads="1"/>
          </p:cNvSpPr>
          <p:nvPr/>
        </p:nvSpPr>
        <p:spPr bwMode="auto">
          <a:xfrm>
            <a:off x="4068763" y="1195388"/>
            <a:ext cx="2159000" cy="9874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dirty="0"/>
              <a:t>      </a:t>
            </a:r>
            <a:r>
              <a:rPr lang="en-US" altLang="zh-CN" sz="1600" dirty="0" smtClean="0"/>
              <a:t>Q</a:t>
            </a:r>
            <a:r>
              <a:rPr lang="en-US" altLang="zh-CN" sz="1600" baseline="-25000" dirty="0"/>
              <a:t>A</a:t>
            </a:r>
            <a:r>
              <a:rPr lang="en-US" altLang="zh-CN" sz="1600" dirty="0" smtClean="0"/>
              <a:t>  Q</a:t>
            </a:r>
            <a:r>
              <a:rPr lang="en-US" altLang="zh-CN" sz="1600" baseline="-25000" dirty="0"/>
              <a:t>B</a:t>
            </a:r>
            <a:r>
              <a:rPr lang="en-US" altLang="zh-CN" sz="1600" dirty="0" smtClean="0"/>
              <a:t> Q</a:t>
            </a:r>
            <a:r>
              <a:rPr lang="en-US" altLang="zh-CN" sz="1600" baseline="-25000" dirty="0"/>
              <a:t>C</a:t>
            </a:r>
            <a:r>
              <a:rPr lang="en-US" altLang="zh-CN" sz="1600" dirty="0" smtClean="0"/>
              <a:t> Q</a:t>
            </a:r>
            <a:r>
              <a:rPr lang="en-US" altLang="zh-CN" sz="1600" baseline="-25000" dirty="0"/>
              <a:t>D</a:t>
            </a:r>
            <a:r>
              <a:rPr lang="en-US" altLang="zh-CN" sz="1600" dirty="0" smtClean="0"/>
              <a:t>  S1</a:t>
            </a:r>
            <a:endParaRPr lang="en-US" altLang="zh-CN" sz="1600" baseline="-25000" dirty="0"/>
          </a:p>
          <a:p>
            <a:pPr eaLnBrk="1" hangingPunct="1">
              <a:spcBef>
                <a:spcPct val="50000"/>
              </a:spcBef>
              <a:buFontTx/>
              <a:buNone/>
            </a:pPr>
            <a:r>
              <a:rPr lang="en-US" altLang="zh-CN" sz="1600" dirty="0"/>
              <a:t>D</a:t>
            </a:r>
            <a:r>
              <a:rPr lang="en-US" altLang="zh-CN" sz="1600" baseline="-25000" dirty="0"/>
              <a:t>SR                                </a:t>
            </a:r>
            <a:r>
              <a:rPr lang="en-US" altLang="zh-CN" sz="1600" dirty="0"/>
              <a:t>  S0</a:t>
            </a:r>
          </a:p>
          <a:p>
            <a:pPr eaLnBrk="1" hangingPunct="1">
              <a:spcBef>
                <a:spcPct val="50000"/>
              </a:spcBef>
              <a:buFontTx/>
              <a:buNone/>
            </a:pPr>
            <a:r>
              <a:rPr lang="en-US" altLang="zh-CN" sz="1600" dirty="0"/>
              <a:t>    D</a:t>
            </a:r>
            <a:r>
              <a:rPr lang="en-US" altLang="zh-CN" sz="1600" baseline="-25000" dirty="0"/>
              <a:t>0</a:t>
            </a:r>
            <a:r>
              <a:rPr lang="en-US" altLang="zh-CN" sz="1600" dirty="0"/>
              <a:t> D</a:t>
            </a:r>
            <a:r>
              <a:rPr lang="en-US" altLang="zh-CN" sz="1600" baseline="-25000" dirty="0"/>
              <a:t>1</a:t>
            </a:r>
            <a:r>
              <a:rPr lang="en-US" altLang="zh-CN" sz="1600" dirty="0"/>
              <a:t> D</a:t>
            </a:r>
            <a:r>
              <a:rPr lang="en-US" altLang="zh-CN" sz="1600" baseline="-25000" dirty="0"/>
              <a:t>2 </a:t>
            </a:r>
            <a:r>
              <a:rPr lang="en-US" altLang="zh-CN" sz="1600" dirty="0"/>
              <a:t>D</a:t>
            </a:r>
            <a:r>
              <a:rPr lang="en-US" altLang="zh-CN" sz="1600" baseline="-25000" dirty="0"/>
              <a:t>3</a:t>
            </a:r>
            <a:r>
              <a:rPr lang="en-US" altLang="zh-CN" sz="1600" dirty="0"/>
              <a:t>    Cr</a:t>
            </a:r>
          </a:p>
        </p:txBody>
      </p:sp>
      <p:sp>
        <p:nvSpPr>
          <p:cNvPr id="38978" name="Line 130"/>
          <p:cNvSpPr>
            <a:spLocks noChangeShapeType="1"/>
          </p:cNvSpPr>
          <p:nvPr/>
        </p:nvSpPr>
        <p:spPr bwMode="auto">
          <a:xfrm>
            <a:off x="4427538" y="2203450"/>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79" name="Line 131"/>
          <p:cNvSpPr>
            <a:spLocks noChangeShapeType="1"/>
          </p:cNvSpPr>
          <p:nvPr/>
        </p:nvSpPr>
        <p:spPr bwMode="auto">
          <a:xfrm>
            <a:off x="4716463" y="2203450"/>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80" name="Line 132"/>
          <p:cNvSpPr>
            <a:spLocks noChangeShapeType="1"/>
          </p:cNvSpPr>
          <p:nvPr/>
        </p:nvSpPr>
        <p:spPr bwMode="auto">
          <a:xfrm>
            <a:off x="5005388" y="2203450"/>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81" name="Line 133"/>
          <p:cNvSpPr>
            <a:spLocks noChangeShapeType="1"/>
          </p:cNvSpPr>
          <p:nvPr/>
        </p:nvSpPr>
        <p:spPr bwMode="auto">
          <a:xfrm>
            <a:off x="5292725" y="2203450"/>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82" name="Line 134"/>
          <p:cNvSpPr>
            <a:spLocks noChangeShapeType="1"/>
          </p:cNvSpPr>
          <p:nvPr/>
        </p:nvSpPr>
        <p:spPr bwMode="auto">
          <a:xfrm>
            <a:off x="5005388" y="2419350"/>
            <a:ext cx="0" cy="144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83" name="Line 135"/>
          <p:cNvSpPr>
            <a:spLocks noChangeShapeType="1"/>
          </p:cNvSpPr>
          <p:nvPr/>
        </p:nvSpPr>
        <p:spPr bwMode="auto">
          <a:xfrm>
            <a:off x="4716463" y="2419350"/>
            <a:ext cx="288925" cy="0"/>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8984" name="Line 136"/>
          <p:cNvSpPr>
            <a:spLocks noChangeShapeType="1"/>
          </p:cNvSpPr>
          <p:nvPr/>
        </p:nvSpPr>
        <p:spPr bwMode="auto">
          <a:xfrm flipH="1">
            <a:off x="5076825" y="24193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85" name="Text Box 137"/>
          <p:cNvSpPr txBox="1">
            <a:spLocks noChangeArrowheads="1"/>
          </p:cNvSpPr>
          <p:nvPr/>
        </p:nvSpPr>
        <p:spPr bwMode="auto">
          <a:xfrm>
            <a:off x="4932363" y="2565400"/>
            <a:ext cx="288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5V</a:t>
            </a:r>
          </a:p>
        </p:txBody>
      </p:sp>
      <p:sp>
        <p:nvSpPr>
          <p:cNvPr id="38986" name="Line 138"/>
          <p:cNvSpPr>
            <a:spLocks noChangeShapeType="1"/>
          </p:cNvSpPr>
          <p:nvPr/>
        </p:nvSpPr>
        <p:spPr bwMode="auto">
          <a:xfrm>
            <a:off x="3779838" y="1700213"/>
            <a:ext cx="2889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87" name="Line 139"/>
          <p:cNvSpPr>
            <a:spLocks noChangeShapeType="1"/>
          </p:cNvSpPr>
          <p:nvPr/>
        </p:nvSpPr>
        <p:spPr bwMode="auto">
          <a:xfrm>
            <a:off x="3779838" y="1700213"/>
            <a:ext cx="0"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88" name="Line 140"/>
          <p:cNvSpPr>
            <a:spLocks noChangeShapeType="1"/>
          </p:cNvSpPr>
          <p:nvPr/>
        </p:nvSpPr>
        <p:spPr bwMode="auto">
          <a:xfrm flipV="1">
            <a:off x="4643438" y="476250"/>
            <a:ext cx="0" cy="719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89" name="Line 141"/>
          <p:cNvSpPr>
            <a:spLocks noChangeShapeType="1"/>
          </p:cNvSpPr>
          <p:nvPr/>
        </p:nvSpPr>
        <p:spPr bwMode="auto">
          <a:xfrm flipV="1">
            <a:off x="5003800" y="476250"/>
            <a:ext cx="0" cy="719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90" name="Line 142"/>
          <p:cNvSpPr>
            <a:spLocks noChangeShapeType="1"/>
          </p:cNvSpPr>
          <p:nvPr/>
        </p:nvSpPr>
        <p:spPr bwMode="auto">
          <a:xfrm flipV="1">
            <a:off x="5292725" y="476250"/>
            <a:ext cx="0" cy="719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91" name="Line 143"/>
          <p:cNvSpPr>
            <a:spLocks noChangeShapeType="1"/>
          </p:cNvSpPr>
          <p:nvPr/>
        </p:nvSpPr>
        <p:spPr bwMode="auto">
          <a:xfrm flipV="1">
            <a:off x="5580063" y="476250"/>
            <a:ext cx="0" cy="719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92" name="Text Box 144"/>
          <p:cNvSpPr txBox="1">
            <a:spLocks noChangeArrowheads="1"/>
          </p:cNvSpPr>
          <p:nvPr/>
        </p:nvSpPr>
        <p:spPr bwMode="auto">
          <a:xfrm>
            <a:off x="6804025" y="1339850"/>
            <a:ext cx="1444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Q</a:t>
            </a:r>
          </a:p>
        </p:txBody>
      </p:sp>
      <p:sp>
        <p:nvSpPr>
          <p:cNvPr id="38993" name="Line 145"/>
          <p:cNvSpPr>
            <a:spLocks noChangeShapeType="1"/>
          </p:cNvSpPr>
          <p:nvPr/>
        </p:nvSpPr>
        <p:spPr bwMode="auto">
          <a:xfrm>
            <a:off x="6804025" y="1339850"/>
            <a:ext cx="1444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94" name="Oval 146"/>
          <p:cNvSpPr>
            <a:spLocks noChangeArrowheads="1"/>
          </p:cNvSpPr>
          <p:nvPr/>
        </p:nvSpPr>
        <p:spPr bwMode="auto">
          <a:xfrm>
            <a:off x="6588125" y="1266825"/>
            <a:ext cx="142875" cy="144463"/>
          </a:xfrm>
          <a:prstGeom prst="ellipse">
            <a:avLst/>
          </a:prstGeom>
          <a:solidFill>
            <a:srgbClr val="FFFFFF"/>
          </a:solidFill>
          <a:ln w="9525">
            <a:solidFill>
              <a:schemeClr val="tx1"/>
            </a:solidFill>
            <a:rou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995" name="Line 147"/>
          <p:cNvSpPr>
            <a:spLocks noChangeShapeType="1"/>
          </p:cNvSpPr>
          <p:nvPr/>
        </p:nvSpPr>
        <p:spPr bwMode="auto">
          <a:xfrm>
            <a:off x="6227763" y="1339850"/>
            <a:ext cx="3603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96" name="Text Box 148"/>
          <p:cNvSpPr txBox="1">
            <a:spLocks noChangeArrowheads="1"/>
          </p:cNvSpPr>
          <p:nvPr/>
        </p:nvSpPr>
        <p:spPr bwMode="auto">
          <a:xfrm>
            <a:off x="6804025" y="1843088"/>
            <a:ext cx="1444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Q</a:t>
            </a:r>
          </a:p>
        </p:txBody>
      </p:sp>
      <p:sp>
        <p:nvSpPr>
          <p:cNvPr id="38997" name="Text Box 149"/>
          <p:cNvSpPr txBox="1">
            <a:spLocks noChangeArrowheads="1"/>
          </p:cNvSpPr>
          <p:nvPr/>
        </p:nvSpPr>
        <p:spPr bwMode="auto">
          <a:xfrm>
            <a:off x="7092950" y="1843088"/>
            <a:ext cx="288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R1</a:t>
            </a:r>
          </a:p>
        </p:txBody>
      </p:sp>
      <p:sp>
        <p:nvSpPr>
          <p:cNvPr id="38998" name="Oval 150"/>
          <p:cNvSpPr>
            <a:spLocks noChangeArrowheads="1"/>
          </p:cNvSpPr>
          <p:nvPr/>
        </p:nvSpPr>
        <p:spPr bwMode="auto">
          <a:xfrm>
            <a:off x="5724525" y="2203450"/>
            <a:ext cx="142875" cy="144463"/>
          </a:xfrm>
          <a:prstGeom prst="ellipse">
            <a:avLst/>
          </a:prstGeom>
          <a:solidFill>
            <a:srgbClr val="FFFFFF"/>
          </a:solidFill>
          <a:ln w="9525">
            <a:solidFill>
              <a:schemeClr val="tx1"/>
            </a:solidFill>
            <a:rou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999" name="Oval 151"/>
          <p:cNvSpPr>
            <a:spLocks noChangeArrowheads="1"/>
          </p:cNvSpPr>
          <p:nvPr/>
        </p:nvSpPr>
        <p:spPr bwMode="auto">
          <a:xfrm>
            <a:off x="7092950" y="2058988"/>
            <a:ext cx="142875" cy="144462"/>
          </a:xfrm>
          <a:prstGeom prst="ellipse">
            <a:avLst/>
          </a:prstGeom>
          <a:solidFill>
            <a:srgbClr val="FFFFFF"/>
          </a:solidFill>
          <a:ln w="9525">
            <a:solidFill>
              <a:schemeClr val="tx1"/>
            </a:solidFill>
            <a:rou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9000" name="Line 152"/>
          <p:cNvSpPr>
            <a:spLocks noChangeShapeType="1"/>
          </p:cNvSpPr>
          <p:nvPr/>
        </p:nvSpPr>
        <p:spPr bwMode="auto">
          <a:xfrm>
            <a:off x="5651500" y="1916113"/>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01" name="Line 153"/>
          <p:cNvSpPr>
            <a:spLocks noChangeShapeType="1"/>
          </p:cNvSpPr>
          <p:nvPr/>
        </p:nvSpPr>
        <p:spPr bwMode="auto">
          <a:xfrm>
            <a:off x="7092950" y="17716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02" name="Line 154"/>
          <p:cNvSpPr>
            <a:spLocks noChangeShapeType="1"/>
          </p:cNvSpPr>
          <p:nvPr/>
        </p:nvSpPr>
        <p:spPr bwMode="auto">
          <a:xfrm>
            <a:off x="5795963" y="2347913"/>
            <a:ext cx="0" cy="1444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03" name="Line 155"/>
          <p:cNvSpPr>
            <a:spLocks noChangeShapeType="1"/>
          </p:cNvSpPr>
          <p:nvPr/>
        </p:nvSpPr>
        <p:spPr bwMode="auto">
          <a:xfrm>
            <a:off x="7164388" y="22034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04" name="Line 156"/>
          <p:cNvSpPr>
            <a:spLocks noChangeShapeType="1"/>
          </p:cNvSpPr>
          <p:nvPr/>
        </p:nvSpPr>
        <p:spPr bwMode="auto">
          <a:xfrm>
            <a:off x="5795963" y="2492375"/>
            <a:ext cx="23050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05" name="Line 157"/>
          <p:cNvSpPr>
            <a:spLocks noChangeShapeType="1"/>
          </p:cNvSpPr>
          <p:nvPr/>
        </p:nvSpPr>
        <p:spPr bwMode="auto">
          <a:xfrm flipH="1">
            <a:off x="7451725" y="1555750"/>
            <a:ext cx="144463" cy="714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06" name="Line 158"/>
          <p:cNvSpPr>
            <a:spLocks noChangeShapeType="1"/>
          </p:cNvSpPr>
          <p:nvPr/>
        </p:nvSpPr>
        <p:spPr bwMode="auto">
          <a:xfrm>
            <a:off x="7451725" y="1627188"/>
            <a:ext cx="144463" cy="730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07" name="Text Box 159"/>
          <p:cNvSpPr txBox="1">
            <a:spLocks noChangeArrowheads="1"/>
          </p:cNvSpPr>
          <p:nvPr/>
        </p:nvSpPr>
        <p:spPr bwMode="auto">
          <a:xfrm>
            <a:off x="7164388" y="1484313"/>
            <a:ext cx="2159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c1</a:t>
            </a:r>
          </a:p>
        </p:txBody>
      </p:sp>
      <p:sp>
        <p:nvSpPr>
          <p:cNvPr id="39008" name="Text Box 160"/>
          <p:cNvSpPr txBox="1">
            <a:spLocks noChangeArrowheads="1"/>
          </p:cNvSpPr>
          <p:nvPr/>
        </p:nvSpPr>
        <p:spPr bwMode="auto">
          <a:xfrm>
            <a:off x="7380288" y="1843088"/>
            <a:ext cx="1444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J</a:t>
            </a:r>
          </a:p>
        </p:txBody>
      </p:sp>
      <p:sp>
        <p:nvSpPr>
          <p:cNvPr id="39009" name="Text Box 161"/>
          <p:cNvSpPr txBox="1">
            <a:spLocks noChangeArrowheads="1"/>
          </p:cNvSpPr>
          <p:nvPr/>
        </p:nvSpPr>
        <p:spPr bwMode="auto">
          <a:xfrm>
            <a:off x="7380288" y="1266825"/>
            <a:ext cx="1444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K</a:t>
            </a:r>
          </a:p>
        </p:txBody>
      </p:sp>
      <p:sp>
        <p:nvSpPr>
          <p:cNvPr id="39010" name="Line 162"/>
          <p:cNvSpPr>
            <a:spLocks noChangeShapeType="1"/>
          </p:cNvSpPr>
          <p:nvPr/>
        </p:nvSpPr>
        <p:spPr bwMode="auto">
          <a:xfrm>
            <a:off x="7596188" y="1916113"/>
            <a:ext cx="2889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11" name="Text Box 163"/>
          <p:cNvSpPr txBox="1">
            <a:spLocks noChangeArrowheads="1"/>
          </p:cNvSpPr>
          <p:nvPr/>
        </p:nvSpPr>
        <p:spPr bwMode="auto">
          <a:xfrm>
            <a:off x="7885113" y="1843088"/>
            <a:ext cx="288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5V</a:t>
            </a:r>
          </a:p>
        </p:txBody>
      </p:sp>
      <p:sp>
        <p:nvSpPr>
          <p:cNvPr id="39012" name="Line 164"/>
          <p:cNvSpPr>
            <a:spLocks noChangeShapeType="1"/>
          </p:cNvSpPr>
          <p:nvPr/>
        </p:nvSpPr>
        <p:spPr bwMode="auto">
          <a:xfrm>
            <a:off x="5580063" y="836613"/>
            <a:ext cx="2305050" cy="0"/>
          </a:xfrm>
          <a:prstGeom prst="line">
            <a:avLst/>
          </a:prstGeom>
          <a:noFill/>
          <a:ln w="9525">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9013" name="Line 165"/>
          <p:cNvSpPr>
            <a:spLocks noChangeShapeType="1"/>
          </p:cNvSpPr>
          <p:nvPr/>
        </p:nvSpPr>
        <p:spPr bwMode="auto">
          <a:xfrm>
            <a:off x="7596188" y="1339850"/>
            <a:ext cx="2889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14" name="Line 166"/>
          <p:cNvSpPr>
            <a:spLocks noChangeShapeType="1"/>
          </p:cNvSpPr>
          <p:nvPr/>
        </p:nvSpPr>
        <p:spPr bwMode="auto">
          <a:xfrm flipV="1">
            <a:off x="7885113" y="836613"/>
            <a:ext cx="0" cy="5032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15" name="Line 167"/>
          <p:cNvSpPr>
            <a:spLocks noChangeShapeType="1"/>
          </p:cNvSpPr>
          <p:nvPr/>
        </p:nvSpPr>
        <p:spPr bwMode="auto">
          <a:xfrm>
            <a:off x="7596188" y="1627188"/>
            <a:ext cx="863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16" name="Line 168"/>
          <p:cNvSpPr>
            <a:spLocks noChangeShapeType="1"/>
          </p:cNvSpPr>
          <p:nvPr/>
        </p:nvSpPr>
        <p:spPr bwMode="auto">
          <a:xfrm>
            <a:off x="4211638" y="2203450"/>
            <a:ext cx="0" cy="649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17" name="Line 169"/>
          <p:cNvSpPr>
            <a:spLocks noChangeShapeType="1"/>
          </p:cNvSpPr>
          <p:nvPr/>
        </p:nvSpPr>
        <p:spPr bwMode="auto">
          <a:xfrm>
            <a:off x="4211638" y="2852738"/>
            <a:ext cx="45370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18" name="Line 170"/>
          <p:cNvSpPr>
            <a:spLocks noChangeShapeType="1"/>
          </p:cNvSpPr>
          <p:nvPr/>
        </p:nvSpPr>
        <p:spPr bwMode="auto">
          <a:xfrm>
            <a:off x="8459788" y="1627188"/>
            <a:ext cx="0" cy="1225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19" name="Text Box 171"/>
          <p:cNvSpPr txBox="1">
            <a:spLocks noChangeArrowheads="1"/>
          </p:cNvSpPr>
          <p:nvPr/>
        </p:nvSpPr>
        <p:spPr bwMode="auto">
          <a:xfrm>
            <a:off x="7380288" y="2203450"/>
            <a:ext cx="9350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400"/>
              <a:t>接模拟开关</a:t>
            </a:r>
          </a:p>
        </p:txBody>
      </p:sp>
      <p:sp>
        <p:nvSpPr>
          <p:cNvPr id="39020" name="Text Box 172"/>
          <p:cNvSpPr txBox="1">
            <a:spLocks noChangeArrowheads="1"/>
          </p:cNvSpPr>
          <p:nvPr/>
        </p:nvSpPr>
        <p:spPr bwMode="auto">
          <a:xfrm>
            <a:off x="7740650" y="2924175"/>
            <a:ext cx="122396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CP</a:t>
            </a:r>
            <a:r>
              <a:rPr lang="zh-CN" altLang="en-US" sz="1400"/>
              <a:t>接连续脉冲</a:t>
            </a:r>
          </a:p>
          <a:p>
            <a:pPr eaLnBrk="1" hangingPunct="1">
              <a:spcBef>
                <a:spcPct val="50000"/>
              </a:spcBef>
              <a:buFontTx/>
              <a:buNone/>
            </a:pPr>
            <a:r>
              <a:rPr lang="en-US" altLang="zh-CN" sz="1400"/>
              <a:t>1-2Hz</a:t>
            </a:r>
          </a:p>
        </p:txBody>
      </p:sp>
      <p:sp>
        <p:nvSpPr>
          <p:cNvPr id="39021" name="Line 173"/>
          <p:cNvSpPr>
            <a:spLocks noChangeShapeType="1"/>
          </p:cNvSpPr>
          <p:nvPr/>
        </p:nvSpPr>
        <p:spPr bwMode="auto">
          <a:xfrm>
            <a:off x="6227763" y="1700213"/>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22" name="Text Box 174"/>
          <p:cNvSpPr txBox="1">
            <a:spLocks noChangeArrowheads="1"/>
          </p:cNvSpPr>
          <p:nvPr/>
        </p:nvSpPr>
        <p:spPr bwMode="auto">
          <a:xfrm>
            <a:off x="6372225" y="1484313"/>
            <a:ext cx="2159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200"/>
              <a:t>5V</a:t>
            </a:r>
          </a:p>
        </p:txBody>
      </p:sp>
      <p:sp>
        <p:nvSpPr>
          <p:cNvPr id="39023" name="Text Box 175"/>
          <p:cNvSpPr txBox="1">
            <a:spLocks noChangeArrowheads="1"/>
          </p:cNvSpPr>
          <p:nvPr/>
        </p:nvSpPr>
        <p:spPr bwMode="auto">
          <a:xfrm>
            <a:off x="4211638" y="188913"/>
            <a:ext cx="2232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接</a:t>
            </a:r>
            <a:r>
              <a:rPr lang="en-US" altLang="zh-CN" sz="1800"/>
              <a:t>0-1</a:t>
            </a:r>
            <a:r>
              <a:rPr lang="zh-CN" altLang="en-US" sz="1800"/>
              <a:t>显示器</a:t>
            </a:r>
          </a:p>
        </p:txBody>
      </p:sp>
      <p:sp>
        <p:nvSpPr>
          <p:cNvPr id="39024" name="Text Box 176"/>
          <p:cNvSpPr txBox="1">
            <a:spLocks noChangeArrowheads="1"/>
          </p:cNvSpPr>
          <p:nvPr/>
        </p:nvSpPr>
        <p:spPr bwMode="auto">
          <a:xfrm>
            <a:off x="6804025" y="3573463"/>
            <a:ext cx="2087563" cy="21431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a:t>注意：启动节拍发生器时，应先清零，即将清零模拟开关放置在低电平，待清零置数后，清零模拟开关放置在高电平。</a:t>
            </a:r>
          </a:p>
        </p:txBody>
      </p:sp>
      <p:sp>
        <p:nvSpPr>
          <p:cNvPr id="39025" name="Text Box 181"/>
          <p:cNvSpPr txBox="1">
            <a:spLocks noChangeArrowheads="1"/>
          </p:cNvSpPr>
          <p:nvPr/>
        </p:nvSpPr>
        <p:spPr bwMode="auto">
          <a:xfrm>
            <a:off x="755650" y="2060575"/>
            <a:ext cx="2889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cc</a:t>
            </a:r>
          </a:p>
        </p:txBody>
      </p:sp>
      <p:sp>
        <p:nvSpPr>
          <p:cNvPr id="39026" name="Text Box 182"/>
          <p:cNvSpPr txBox="1">
            <a:spLocks noChangeArrowheads="1"/>
          </p:cNvSpPr>
          <p:nvPr/>
        </p:nvSpPr>
        <p:spPr bwMode="auto">
          <a:xfrm>
            <a:off x="1187450" y="2060575"/>
            <a:ext cx="2889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cc</a:t>
            </a:r>
          </a:p>
        </p:txBody>
      </p:sp>
      <p:sp>
        <p:nvSpPr>
          <p:cNvPr id="39027" name="Text Box 183"/>
          <p:cNvSpPr txBox="1">
            <a:spLocks noChangeArrowheads="1"/>
          </p:cNvSpPr>
          <p:nvPr/>
        </p:nvSpPr>
        <p:spPr bwMode="auto">
          <a:xfrm>
            <a:off x="1692275" y="2060575"/>
            <a:ext cx="2889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cc</a:t>
            </a:r>
          </a:p>
        </p:txBody>
      </p:sp>
      <p:sp>
        <p:nvSpPr>
          <p:cNvPr id="39028" name="Text Box 184"/>
          <p:cNvSpPr txBox="1">
            <a:spLocks noChangeArrowheads="1"/>
          </p:cNvSpPr>
          <p:nvPr/>
        </p:nvSpPr>
        <p:spPr bwMode="auto">
          <a:xfrm>
            <a:off x="2268538" y="2060575"/>
            <a:ext cx="2889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cc</a:t>
            </a:r>
          </a:p>
        </p:txBody>
      </p:sp>
      <p:sp>
        <p:nvSpPr>
          <p:cNvPr id="39029" name="Line 185"/>
          <p:cNvSpPr>
            <a:spLocks noChangeShapeType="1"/>
          </p:cNvSpPr>
          <p:nvPr/>
        </p:nvSpPr>
        <p:spPr bwMode="auto">
          <a:xfrm rot="5400000">
            <a:off x="936625" y="18097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30" name="Line 186"/>
          <p:cNvSpPr>
            <a:spLocks noChangeShapeType="1"/>
          </p:cNvSpPr>
          <p:nvPr/>
        </p:nvSpPr>
        <p:spPr bwMode="auto">
          <a:xfrm rot="5400000">
            <a:off x="1439863" y="20256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31" name="Line 187"/>
          <p:cNvSpPr>
            <a:spLocks noChangeShapeType="1"/>
          </p:cNvSpPr>
          <p:nvPr/>
        </p:nvSpPr>
        <p:spPr bwMode="auto">
          <a:xfrm rot="5400000">
            <a:off x="2016125" y="2170113"/>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32" name="Rectangle 188"/>
          <p:cNvSpPr>
            <a:spLocks noChangeArrowheads="1"/>
          </p:cNvSpPr>
          <p:nvPr/>
        </p:nvSpPr>
        <p:spPr bwMode="auto">
          <a:xfrm rot="5400000">
            <a:off x="6336506" y="727869"/>
            <a:ext cx="287338" cy="215900"/>
          </a:xfrm>
          <a:prstGeom prst="rect">
            <a:avLst/>
          </a:prstGeom>
          <a:solidFill>
            <a:srgbClr val="FFFFFF"/>
          </a:solidFill>
          <a:ln w="9525">
            <a:solidFill>
              <a:schemeClr val="tx1"/>
            </a:solidFill>
            <a:miter lim="800000"/>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9033" name="Oval 189"/>
          <p:cNvSpPr>
            <a:spLocks noChangeArrowheads="1"/>
          </p:cNvSpPr>
          <p:nvPr/>
        </p:nvSpPr>
        <p:spPr bwMode="auto">
          <a:xfrm rot="5400000">
            <a:off x="6587331" y="765969"/>
            <a:ext cx="144463" cy="142875"/>
          </a:xfrm>
          <a:prstGeom prst="ellipse">
            <a:avLst/>
          </a:prstGeom>
          <a:solidFill>
            <a:srgbClr val="FFFFFF"/>
          </a:solidFill>
          <a:ln w="9525">
            <a:solidFill>
              <a:schemeClr val="tx1"/>
            </a:solidFill>
            <a:rou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9034" name="Line 190"/>
          <p:cNvSpPr>
            <a:spLocks noChangeShapeType="1"/>
          </p:cNvSpPr>
          <p:nvPr/>
        </p:nvSpPr>
        <p:spPr bwMode="auto">
          <a:xfrm rot="5400000">
            <a:off x="2520950" y="22415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35" name="Text Box 191"/>
          <p:cNvSpPr txBox="1">
            <a:spLocks noChangeArrowheads="1"/>
          </p:cNvSpPr>
          <p:nvPr/>
        </p:nvSpPr>
        <p:spPr bwMode="auto">
          <a:xfrm>
            <a:off x="6443663" y="692150"/>
            <a:ext cx="142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a:t>
            </a:r>
          </a:p>
        </p:txBody>
      </p:sp>
      <p:sp>
        <p:nvSpPr>
          <p:cNvPr id="39036" name="Line 192"/>
          <p:cNvSpPr>
            <a:spLocks noChangeShapeType="1"/>
          </p:cNvSpPr>
          <p:nvPr/>
        </p:nvSpPr>
        <p:spPr bwMode="auto">
          <a:xfrm>
            <a:off x="4356100" y="2420938"/>
            <a:ext cx="1444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37" name="Text Box 193"/>
          <p:cNvSpPr txBox="1">
            <a:spLocks noChangeArrowheads="1"/>
          </p:cNvSpPr>
          <p:nvPr/>
        </p:nvSpPr>
        <p:spPr bwMode="auto">
          <a:xfrm>
            <a:off x="3635375" y="2133600"/>
            <a:ext cx="288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5V</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721499"/>
          </a:xfrm>
        </p:spPr>
        <p:txBody>
          <a:bodyPr/>
          <a:lstStyle/>
          <a:p>
            <a:pPr marL="0" indent="0">
              <a:buNone/>
            </a:pPr>
            <a:r>
              <a:rPr lang="en-US" altLang="zh-CN" dirty="0" smtClean="0"/>
              <a:t>2</a:t>
            </a:r>
            <a:r>
              <a:rPr lang="zh-CN" altLang="en-US" dirty="0" smtClean="0"/>
              <a:t>、使用模拟开关作为</a:t>
            </a:r>
            <a:r>
              <a:rPr lang="en-US" altLang="zh-CN" dirty="0" smtClean="0"/>
              <a:t>BCD</a:t>
            </a:r>
            <a:r>
              <a:rPr lang="zh-CN" altLang="en-US" dirty="0" smtClean="0"/>
              <a:t>码输入译码显示电路，应可以观察到数码管按照节拍顺序依次在对应数位上显示当前所设</a:t>
            </a:r>
            <a:r>
              <a:rPr lang="en-US" altLang="zh-CN" dirty="0" smtClean="0"/>
              <a:t>BCD</a:t>
            </a:r>
            <a:r>
              <a:rPr lang="zh-CN" altLang="en-US" dirty="0" smtClean="0"/>
              <a:t>码对应数字。</a:t>
            </a:r>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332656"/>
            <a:ext cx="8964488" cy="6336704"/>
          </a:xfrm>
        </p:spPr>
        <p:txBody>
          <a:bodyPr>
            <a:normAutofit lnSpcReduction="10000"/>
          </a:bodyPr>
          <a:lstStyle/>
          <a:p>
            <a:pPr marL="0" indent="0">
              <a:buNone/>
            </a:pPr>
            <a:r>
              <a:rPr lang="zh-CN" altLang="en-US" b="1" dirty="0" smtClean="0"/>
              <a:t>实验内容</a:t>
            </a:r>
            <a:r>
              <a:rPr lang="en-US" altLang="zh-CN" b="1" dirty="0" smtClean="0"/>
              <a:t>4</a:t>
            </a:r>
          </a:p>
          <a:p>
            <a:pPr marL="0" indent="0">
              <a:buNone/>
            </a:pPr>
            <a:r>
              <a:rPr lang="zh-CN" altLang="en-US" dirty="0" smtClean="0"/>
              <a:t>具有公共端的</a:t>
            </a:r>
            <a:r>
              <a:rPr lang="en-US" altLang="zh-CN" dirty="0" smtClean="0"/>
              <a:t>7</a:t>
            </a:r>
            <a:r>
              <a:rPr lang="zh-CN" altLang="en-US" dirty="0" smtClean="0"/>
              <a:t>段数码管的扫描式显示：将</a:t>
            </a:r>
            <a:r>
              <a:rPr lang="en-US" altLang="zh-CN" dirty="0" smtClean="0"/>
              <a:t>7</a:t>
            </a:r>
            <a:r>
              <a:rPr lang="zh-CN" altLang="en-US" dirty="0" smtClean="0"/>
              <a:t>段数码管的位选信号和每一位显示数据</a:t>
            </a:r>
            <a:r>
              <a:rPr lang="en-US" altLang="zh-CN" dirty="0" smtClean="0"/>
              <a:t>BCD</a:t>
            </a:r>
            <a:r>
              <a:rPr lang="zh-CN" altLang="en-US" dirty="0" smtClean="0"/>
              <a:t>码一一对应，利用数码管的余辉效应和人眼的视觉暂留效应，选择合适的扫描频率逐位显示数据，以达到多个数码管“同时”显示不同数据效果。</a:t>
            </a:r>
            <a:endParaRPr lang="en-US" altLang="zh-CN" dirty="0" smtClean="0"/>
          </a:p>
          <a:p>
            <a:pPr marL="0" indent="0">
              <a:buNone/>
            </a:pPr>
            <a:endParaRPr lang="en-US" altLang="zh-CN" dirty="0" smtClean="0"/>
          </a:p>
          <a:p>
            <a:pPr marL="0" indent="0">
              <a:buNone/>
            </a:pPr>
            <a:r>
              <a:rPr lang="en-US" altLang="zh-CN" dirty="0" smtClean="0"/>
              <a:t>1</a:t>
            </a:r>
            <a:r>
              <a:rPr lang="zh-CN" altLang="en-US" dirty="0" smtClean="0"/>
              <a:t>、设计</a:t>
            </a:r>
            <a:endParaRPr lang="en-US" altLang="zh-CN" dirty="0" smtClean="0"/>
          </a:p>
          <a:p>
            <a:pPr marL="0" indent="0">
              <a:buNone/>
            </a:pPr>
            <a:r>
              <a:rPr lang="zh-CN" altLang="en-US" dirty="0" smtClean="0"/>
              <a:t>显示位置决定显示内容：</a:t>
            </a:r>
            <a:endParaRPr lang="en-US" altLang="zh-CN" dirty="0" smtClean="0"/>
          </a:p>
          <a:p>
            <a:pPr marL="0" indent="0">
              <a:buNone/>
            </a:pPr>
            <a:r>
              <a:rPr lang="zh-CN" altLang="en-US" dirty="0"/>
              <a:t>（</a:t>
            </a:r>
            <a:r>
              <a:rPr lang="en-US" altLang="zh-CN" dirty="0"/>
              <a:t>1</a:t>
            </a:r>
            <a:r>
              <a:rPr lang="zh-CN" altLang="en-US" dirty="0"/>
              <a:t>）将</a:t>
            </a:r>
            <a:r>
              <a:rPr lang="en-US" altLang="zh-CN" dirty="0"/>
              <a:t>74LS194</a:t>
            </a:r>
            <a:r>
              <a:rPr lang="zh-CN" altLang="en-US" dirty="0"/>
              <a:t>接成四节拍顺序脉冲发生器，接入数码管位</a:t>
            </a:r>
            <a:r>
              <a:rPr lang="zh-CN" altLang="zh-CN" dirty="0"/>
              <a:t>选通端</a:t>
            </a:r>
            <a:r>
              <a:rPr lang="en-US" altLang="zh-CN" dirty="0"/>
              <a:t>DIG1~DIG4</a:t>
            </a:r>
            <a:r>
              <a:rPr lang="zh-CN" altLang="en-US" dirty="0"/>
              <a:t>同时也接入</a:t>
            </a:r>
            <a:r>
              <a:rPr lang="en-US" altLang="zh-CN" dirty="0"/>
              <a:t>DIG5~DIG8</a:t>
            </a:r>
            <a:r>
              <a:rPr lang="zh-CN" altLang="en-US" dirty="0"/>
              <a:t>，注意</a:t>
            </a:r>
            <a:r>
              <a:rPr lang="en-US" altLang="zh-CN" dirty="0"/>
              <a:t>74LS194</a:t>
            </a:r>
            <a:r>
              <a:rPr lang="zh-CN" altLang="zh-CN" dirty="0"/>
              <a:t>的</a:t>
            </a:r>
            <a:r>
              <a:rPr lang="zh-CN" altLang="en-US" dirty="0"/>
              <a:t>时钟要</a:t>
            </a:r>
            <a:r>
              <a:rPr lang="zh-CN" altLang="zh-CN" dirty="0"/>
              <a:t>接高频信号</a:t>
            </a:r>
            <a:r>
              <a:rPr lang="zh-CN" altLang="en-US" dirty="0"/>
              <a:t>，以使数码管同时显示</a:t>
            </a:r>
            <a:r>
              <a:rPr lang="en-US" altLang="zh-CN" dirty="0"/>
              <a:t>8</a:t>
            </a:r>
            <a:r>
              <a:rPr lang="zh-CN" altLang="en-US" dirty="0"/>
              <a:t>位数字</a:t>
            </a:r>
            <a:r>
              <a:rPr lang="zh-CN" altLang="en-US" dirty="0" smtClean="0"/>
              <a:t>。</a:t>
            </a:r>
            <a:endParaRPr lang="en-US" altLang="zh-CN" dirty="0" smtClean="0"/>
          </a:p>
          <a:p>
            <a:pPr marL="0" indent="0">
              <a:buNone/>
            </a:pPr>
            <a:endParaRPr lang="en-US" altLang="zh-CN" dirty="0"/>
          </a:p>
          <a:p>
            <a:pPr marL="0" indent="0">
              <a:buNone/>
            </a:pPr>
            <a:r>
              <a:rPr lang="zh-CN" altLang="en-US" dirty="0"/>
              <a:t>（</a:t>
            </a:r>
            <a:r>
              <a:rPr lang="en-US" altLang="zh-CN" dirty="0"/>
              <a:t>2</a:t>
            </a:r>
            <a:r>
              <a:rPr lang="zh-CN" altLang="en-US" dirty="0" smtClean="0"/>
              <a:t>）列出真值表，输入</a:t>
            </a:r>
            <a:r>
              <a:rPr lang="zh-CN" altLang="en-US" dirty="0"/>
              <a:t>为</a:t>
            </a:r>
            <a:r>
              <a:rPr lang="en-US" altLang="zh-CN" dirty="0"/>
              <a:t>DIG1~DIG8</a:t>
            </a:r>
            <a:r>
              <a:rPr lang="zh-CN" altLang="en-US" dirty="0"/>
              <a:t>，输出</a:t>
            </a:r>
            <a:r>
              <a:rPr lang="zh-CN" altLang="en-US" dirty="0" smtClean="0"/>
              <a:t>为</a:t>
            </a:r>
            <a:r>
              <a:rPr lang="en-US" altLang="zh-CN" dirty="0" smtClean="0"/>
              <a:t>2</a:t>
            </a:r>
            <a:r>
              <a:rPr lang="zh-CN" altLang="en-US" dirty="0" smtClean="0"/>
              <a:t>组</a:t>
            </a:r>
            <a:r>
              <a:rPr lang="en-US" altLang="zh-CN" dirty="0" smtClean="0"/>
              <a:t>4</a:t>
            </a:r>
            <a:r>
              <a:rPr lang="zh-CN" altLang="en-US" dirty="0" smtClean="0"/>
              <a:t>联装</a:t>
            </a:r>
            <a:r>
              <a:rPr lang="en-US" altLang="zh-CN" dirty="0" smtClean="0"/>
              <a:t>7</a:t>
            </a:r>
            <a:r>
              <a:rPr lang="zh-CN" altLang="en-US" dirty="0"/>
              <a:t>段</a:t>
            </a:r>
            <a:r>
              <a:rPr lang="zh-CN" altLang="en-US" dirty="0" smtClean="0"/>
              <a:t>数码管</a:t>
            </a:r>
            <a:r>
              <a:rPr lang="en-US" altLang="zh-CN" dirty="0" smtClean="0"/>
              <a:t>BCD</a:t>
            </a:r>
            <a:r>
              <a:rPr lang="zh-CN" altLang="en-US" dirty="0" smtClean="0"/>
              <a:t>码输入端</a:t>
            </a:r>
            <a:r>
              <a:rPr lang="en-US" altLang="zh-CN" dirty="0" smtClean="0"/>
              <a:t>P13</a:t>
            </a:r>
            <a:r>
              <a:rPr lang="zh-CN" altLang="en-US" dirty="0"/>
              <a:t>、</a:t>
            </a:r>
            <a:r>
              <a:rPr lang="en-US" altLang="zh-CN" dirty="0"/>
              <a:t>P12</a:t>
            </a:r>
            <a:r>
              <a:rPr lang="zh-CN" altLang="en-US" dirty="0"/>
              <a:t>、</a:t>
            </a:r>
            <a:r>
              <a:rPr lang="en-US" altLang="zh-CN" dirty="0"/>
              <a:t>P11</a:t>
            </a:r>
            <a:r>
              <a:rPr lang="zh-CN" altLang="en-US" dirty="0"/>
              <a:t>、</a:t>
            </a:r>
            <a:r>
              <a:rPr lang="en-US" altLang="zh-CN" dirty="0"/>
              <a:t>P10</a:t>
            </a:r>
            <a:r>
              <a:rPr lang="zh-CN" altLang="en-US" dirty="0"/>
              <a:t>、</a:t>
            </a:r>
            <a:r>
              <a:rPr lang="en-US" altLang="zh-CN" dirty="0"/>
              <a:t>P23</a:t>
            </a:r>
            <a:r>
              <a:rPr lang="zh-CN" altLang="en-US" dirty="0"/>
              <a:t>、</a:t>
            </a:r>
            <a:r>
              <a:rPr lang="en-US" altLang="zh-CN" dirty="0"/>
              <a:t>P22</a:t>
            </a:r>
            <a:r>
              <a:rPr lang="zh-CN" altLang="en-US" dirty="0"/>
              <a:t>、</a:t>
            </a:r>
            <a:r>
              <a:rPr lang="en-US" altLang="zh-CN" dirty="0"/>
              <a:t>P21</a:t>
            </a:r>
            <a:r>
              <a:rPr lang="zh-CN" altLang="en-US" dirty="0"/>
              <a:t>、</a:t>
            </a:r>
            <a:r>
              <a:rPr lang="en-US" altLang="zh-CN" dirty="0" smtClean="0"/>
              <a:t>P20</a:t>
            </a:r>
            <a:r>
              <a:rPr lang="zh-CN" altLang="en-US" dirty="0" smtClean="0"/>
              <a:t>。八输入八输出真值表格式见下页：</a:t>
            </a: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pPr marL="0" indent="0">
              <a:buNone/>
            </a:pPr>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6453336"/>
          </a:xfrm>
        </p:spPr>
        <p:txBody>
          <a:bodyPr>
            <a:normAutofit/>
          </a:bodyPr>
          <a:lstStyle/>
          <a:p>
            <a:pPr marL="0" indent="0">
              <a:buNone/>
            </a:pPr>
            <a:r>
              <a:rPr lang="en-US" altLang="zh-CN" dirty="0" smtClean="0"/>
              <a:t>                                                  </a:t>
            </a:r>
            <a:r>
              <a:rPr lang="zh-CN" altLang="en-US" sz="2400" dirty="0" smtClean="0">
                <a:solidFill>
                  <a:srgbClr val="FF0000"/>
                </a:solidFill>
              </a:rPr>
              <a:t>当前显示</a:t>
            </a:r>
            <a:r>
              <a:rPr lang="en-US" altLang="zh-CN" sz="2400" dirty="0" smtClean="0">
                <a:solidFill>
                  <a:srgbClr val="FF0000"/>
                </a:solidFill>
              </a:rPr>
              <a:t>8</a:t>
            </a:r>
            <a:r>
              <a:rPr lang="zh-CN" altLang="en-US" sz="2400" dirty="0" smtClean="0">
                <a:solidFill>
                  <a:srgbClr val="FF0000"/>
                </a:solidFill>
              </a:rPr>
              <a:t>位学号为</a:t>
            </a:r>
            <a:r>
              <a:rPr lang="en-US" altLang="zh-CN" sz="2400" dirty="0" smtClean="0">
                <a:solidFill>
                  <a:srgbClr val="FF0000"/>
                </a:solidFill>
              </a:rPr>
              <a:t>12345678</a:t>
            </a:r>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smtClean="0"/>
              <a:t>（</a:t>
            </a:r>
            <a:r>
              <a:rPr lang="en-US" altLang="zh-CN" dirty="0"/>
              <a:t>3</a:t>
            </a:r>
            <a:r>
              <a:rPr lang="zh-CN" altLang="en-US" dirty="0"/>
              <a:t>）后续设计按照组合逻辑电路的设计流程完成。列出真值表</a:t>
            </a:r>
            <a:r>
              <a:rPr lang="en-US" altLang="zh-CN" dirty="0"/>
              <a:t>-&gt;</a:t>
            </a:r>
            <a:r>
              <a:rPr lang="zh-CN" altLang="zh-CN" dirty="0"/>
              <a:t>卡诺图</a:t>
            </a:r>
            <a:r>
              <a:rPr lang="en-US" altLang="zh-CN" dirty="0"/>
              <a:t>-&gt;</a:t>
            </a:r>
            <a:r>
              <a:rPr lang="zh-CN" altLang="zh-CN" dirty="0"/>
              <a:t>逻辑表达式</a:t>
            </a:r>
            <a:r>
              <a:rPr lang="en-US" altLang="zh-CN" dirty="0"/>
              <a:t>-&gt;</a:t>
            </a:r>
            <a:r>
              <a:rPr lang="zh-CN" altLang="zh-CN" dirty="0"/>
              <a:t>选择器件实现。</a:t>
            </a:r>
            <a:r>
              <a:rPr lang="zh-CN" altLang="en-US" dirty="0"/>
              <a:t>注意不同器件的触发电平可能不同。</a:t>
            </a:r>
            <a:endParaRPr lang="en-US" altLang="zh-CN" dirty="0"/>
          </a:p>
        </p:txBody>
      </p:sp>
      <p:pic>
        <p:nvPicPr>
          <p:cNvPr id="6" name="图片 5"/>
          <p:cNvPicPr>
            <a:picLocks noChangeAspect="1"/>
          </p:cNvPicPr>
          <p:nvPr/>
        </p:nvPicPr>
        <p:blipFill>
          <a:blip r:embed="rId2" cstate="print"/>
          <a:stretch>
            <a:fillRect/>
          </a:stretch>
        </p:blipFill>
        <p:spPr>
          <a:xfrm>
            <a:off x="247123" y="908720"/>
            <a:ext cx="8419306" cy="3578662"/>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下周实验</a:t>
            </a:r>
          </a:p>
        </p:txBody>
      </p:sp>
      <p:sp>
        <p:nvSpPr>
          <p:cNvPr id="27651" name="Rectangle 3"/>
          <p:cNvSpPr>
            <a:spLocks noGrp="1" noChangeArrowheads="1"/>
          </p:cNvSpPr>
          <p:nvPr>
            <p:ph idx="1"/>
          </p:nvPr>
        </p:nvSpPr>
        <p:spPr>
          <a:xfrm>
            <a:off x="457200" y="1888058"/>
            <a:ext cx="8229600" cy="604838"/>
          </a:xfrm>
        </p:spPr>
        <p:txBody>
          <a:bodyPr/>
          <a:lstStyle/>
          <a:p>
            <a:pPr>
              <a:buNone/>
            </a:pPr>
            <a:r>
              <a:rPr lang="zh-CN" altLang="zh-CN" dirty="0" smtClean="0"/>
              <a:t>实验十六</a:t>
            </a:r>
            <a:r>
              <a:rPr lang="en-US" altLang="zh-CN" dirty="0" smtClean="0"/>
              <a:t>  </a:t>
            </a:r>
            <a:r>
              <a:rPr lang="zh-CN" altLang="zh-CN" dirty="0" smtClean="0"/>
              <a:t>二进制四位计数器的实现</a:t>
            </a:r>
            <a:endParaRPr lang="zh-CN" altLang="zh-CN"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a:xfrm>
            <a:off x="395536" y="-99392"/>
            <a:ext cx="8229600" cy="882352"/>
          </a:xfrm>
        </p:spPr>
        <p:txBody>
          <a:bodyPr>
            <a:noAutofit/>
          </a:bodyPr>
          <a:lstStyle/>
          <a:p>
            <a:pPr algn="ctr"/>
            <a:r>
              <a:rPr lang="zh-CN" altLang="zh-CN" sz="4000" b="1" dirty="0" smtClean="0"/>
              <a:t>实验十六</a:t>
            </a:r>
            <a:r>
              <a:rPr lang="en-US" altLang="zh-CN" sz="4000" b="1" dirty="0" smtClean="0"/>
              <a:t>  </a:t>
            </a:r>
            <a:r>
              <a:rPr lang="zh-CN" altLang="zh-CN" sz="4000" b="1" dirty="0" smtClean="0"/>
              <a:t>二进制四位计数器的实现</a:t>
            </a:r>
            <a:endParaRPr lang="zh-CN" altLang="en-US" sz="4000" dirty="0"/>
          </a:p>
        </p:txBody>
      </p:sp>
      <p:sp>
        <p:nvSpPr>
          <p:cNvPr id="3" name="内容占位符 2"/>
          <p:cNvSpPr>
            <a:spLocks noGrp="1"/>
          </p:cNvSpPr>
          <p:nvPr>
            <p:ph idx="1"/>
          </p:nvPr>
        </p:nvSpPr>
        <p:spPr>
          <a:xfrm>
            <a:off x="457200" y="764704"/>
            <a:ext cx="8229600" cy="5559896"/>
          </a:xfrm>
        </p:spPr>
        <p:txBody>
          <a:bodyPr/>
          <a:lstStyle/>
          <a:p>
            <a:pPr>
              <a:buNone/>
            </a:pPr>
            <a:r>
              <a:rPr lang="zh-CN" altLang="en-US" b="1" dirty="0" smtClean="0"/>
              <a:t>一、实验内容</a:t>
            </a:r>
            <a:endParaRPr lang="en-US" altLang="zh-CN" b="1" dirty="0" smtClean="0"/>
          </a:p>
          <a:p>
            <a:pPr>
              <a:buNone/>
            </a:pPr>
            <a:r>
              <a:rPr lang="en-US" altLang="zh-CN" dirty="0" smtClean="0"/>
              <a:t>1</a:t>
            </a:r>
            <a:r>
              <a:rPr lang="zh-CN" altLang="en-US" dirty="0" smtClean="0"/>
              <a:t>、使用</a:t>
            </a:r>
            <a:r>
              <a:rPr lang="en-US" altLang="zh-CN" dirty="0" smtClean="0"/>
              <a:t>JK</a:t>
            </a:r>
            <a:r>
              <a:rPr lang="zh-CN" altLang="en-US" dirty="0" smtClean="0"/>
              <a:t>触发器和门电路设计实现一个二进制四位计数器模仿</a:t>
            </a:r>
            <a:r>
              <a:rPr lang="en-US" altLang="zh-CN" dirty="0" smtClean="0"/>
              <a:t>74LS194</a:t>
            </a:r>
            <a:r>
              <a:rPr lang="zh-CN" altLang="en-US" dirty="0" smtClean="0"/>
              <a:t>功能（详见实验七 表二）。要求在实验箱上设计实现左移或右移功能；在</a:t>
            </a:r>
            <a:r>
              <a:rPr lang="en-US" altLang="zh-CN" dirty="0" err="1" smtClean="0"/>
              <a:t>proteus</a:t>
            </a:r>
            <a:r>
              <a:rPr lang="zh-CN" altLang="en-US" dirty="0" smtClean="0"/>
              <a:t>软件上实现置零，保持，左移，右移，并行送数功能。</a:t>
            </a:r>
            <a:endParaRPr lang="en-US" altLang="zh-CN" dirty="0" smtClean="0"/>
          </a:p>
          <a:p>
            <a:pPr>
              <a:buNone/>
            </a:pPr>
            <a:r>
              <a:rPr lang="zh-CN" altLang="en-US" sz="2400" b="1" dirty="0" smtClean="0"/>
              <a:t>二、设计提示：</a:t>
            </a:r>
            <a:endParaRPr lang="en-US" altLang="zh-CN" sz="2400" b="1" dirty="0" smtClean="0"/>
          </a:p>
          <a:p>
            <a:pPr>
              <a:buNone/>
            </a:pPr>
            <a:r>
              <a:rPr lang="en-US" altLang="zh-CN" sz="2400" dirty="0" smtClean="0"/>
              <a:t>1</a:t>
            </a:r>
            <a:r>
              <a:rPr lang="zh-CN" altLang="en-US" sz="2400" dirty="0" smtClean="0"/>
              <a:t>、对比</a:t>
            </a:r>
            <a:r>
              <a:rPr lang="en-US" altLang="zh-CN" sz="2400" dirty="0" smtClean="0"/>
              <a:t>JK</a:t>
            </a:r>
            <a:r>
              <a:rPr lang="zh-CN" altLang="en-US" sz="2400" dirty="0" smtClean="0"/>
              <a:t>触发器和</a:t>
            </a:r>
            <a:r>
              <a:rPr lang="en-US" altLang="zh-CN" sz="2400" dirty="0" smtClean="0"/>
              <a:t>74LS194</a:t>
            </a:r>
            <a:r>
              <a:rPr lang="zh-CN" altLang="en-US" sz="2400" dirty="0" smtClean="0"/>
              <a:t>功能表</a:t>
            </a:r>
            <a:endParaRPr lang="en-US" altLang="zh-CN" sz="2400" dirty="0" smtClean="0"/>
          </a:p>
          <a:p>
            <a:pPr>
              <a:buNone/>
            </a:pPr>
            <a:endParaRPr lang="en-US" altLang="zh-CN" dirty="0" smtClean="0"/>
          </a:p>
          <a:p>
            <a:pPr>
              <a:buNone/>
            </a:pPr>
            <a:endParaRPr lang="zh-CN" altLang="en-US" dirty="0"/>
          </a:p>
        </p:txBody>
      </p:sp>
      <p:pic>
        <p:nvPicPr>
          <p:cNvPr id="4" name="图片 3" descr="jk触发器功能表.png"/>
          <p:cNvPicPr>
            <a:picLocks noChangeAspect="1"/>
          </p:cNvPicPr>
          <p:nvPr/>
        </p:nvPicPr>
        <p:blipFill>
          <a:blip r:embed="rId2" cstate="print"/>
          <a:stretch>
            <a:fillRect/>
          </a:stretch>
        </p:blipFill>
        <p:spPr>
          <a:xfrm>
            <a:off x="3923928" y="4077072"/>
            <a:ext cx="2125980" cy="256032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4077072"/>
            <a:ext cx="2169175" cy="2564730"/>
          </a:xfrm>
          <a:prstGeom prst="rect">
            <a:avLst/>
          </a:prstGeom>
        </p:spPr>
      </p:pic>
      <p:sp>
        <p:nvSpPr>
          <p:cNvPr id="6" name="矩形 5"/>
          <p:cNvSpPr/>
          <p:nvPr/>
        </p:nvSpPr>
        <p:spPr>
          <a:xfrm>
            <a:off x="2176280" y="5589240"/>
            <a:ext cx="432048" cy="57606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p:cNvSpPr/>
          <p:nvPr/>
        </p:nvSpPr>
        <p:spPr>
          <a:xfrm>
            <a:off x="4283968" y="5157192"/>
            <a:ext cx="1656184"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2627784" y="5661248"/>
            <a:ext cx="1584176" cy="1440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283968" y="4672592"/>
            <a:ext cx="158417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a:off x="2627784" y="4869160"/>
            <a:ext cx="1656184" cy="4320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162640" y="5229200"/>
            <a:ext cx="43204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95736" y="623731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a:endCxn id="16" idx="3"/>
          </p:cNvCxnSpPr>
          <p:nvPr/>
        </p:nvCxnSpPr>
        <p:spPr>
          <a:xfrm flipH="1">
            <a:off x="2843808" y="5661248"/>
            <a:ext cx="1368152" cy="7200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162640" y="4869160"/>
            <a:ext cx="43204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flipH="1">
            <a:off x="2627784" y="4653136"/>
            <a:ext cx="576064"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059832" y="4293096"/>
            <a:ext cx="93610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3007280" y="4240544"/>
            <a:ext cx="1080120" cy="461665"/>
          </a:xfrm>
          <a:prstGeom prst="rect">
            <a:avLst/>
          </a:prstGeom>
          <a:noFill/>
        </p:spPr>
        <p:txBody>
          <a:bodyPr wrap="square" rtlCol="0">
            <a:spAutoFit/>
          </a:bodyPr>
          <a:lstStyle/>
          <a:p>
            <a:r>
              <a:rPr lang="en-US" altLang="zh-CN" sz="1200" dirty="0" smtClean="0">
                <a:solidFill>
                  <a:srgbClr val="FF0000"/>
                </a:solidFill>
              </a:rPr>
              <a:t>74LS73</a:t>
            </a:r>
            <a:r>
              <a:rPr lang="zh-CN" altLang="en-US" sz="1200" dirty="0" smtClean="0">
                <a:solidFill>
                  <a:srgbClr val="FF0000"/>
                </a:solidFill>
              </a:rPr>
              <a:t>清零端实现</a:t>
            </a:r>
            <a:endParaRPr lang="zh-CN" altLang="en-US" sz="1200" dirty="0">
              <a:solidFill>
                <a:srgbClr val="FF0000"/>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8640"/>
            <a:ext cx="8229600" cy="6135960"/>
          </a:xfrm>
        </p:spPr>
        <p:txBody>
          <a:bodyPr/>
          <a:lstStyle/>
          <a:p>
            <a:pPr>
              <a:buNone/>
            </a:pPr>
            <a:r>
              <a:rPr lang="en-US" altLang="zh-CN" dirty="0" smtClean="0"/>
              <a:t>2</a:t>
            </a:r>
            <a:r>
              <a:rPr lang="zh-CN" altLang="en-US" dirty="0" smtClean="0"/>
              <a:t>、以右移为例</a:t>
            </a:r>
            <a:r>
              <a:rPr lang="en-US" altLang="zh-CN" dirty="0" smtClean="0"/>
              <a:t>:</a:t>
            </a:r>
            <a:endParaRPr lang="zh-CN" altLang="en-US" dirty="0"/>
          </a:p>
        </p:txBody>
      </p:sp>
      <p:sp>
        <p:nvSpPr>
          <p:cNvPr id="4" name="TextBox 3"/>
          <p:cNvSpPr txBox="1"/>
          <p:nvPr/>
        </p:nvSpPr>
        <p:spPr>
          <a:xfrm>
            <a:off x="179512" y="4869160"/>
            <a:ext cx="8568952" cy="1815882"/>
          </a:xfrm>
          <a:prstGeom prst="rect">
            <a:avLst/>
          </a:prstGeom>
          <a:noFill/>
        </p:spPr>
        <p:txBody>
          <a:bodyPr wrap="square" rtlCol="0">
            <a:spAutoFit/>
          </a:bodyPr>
          <a:lstStyle/>
          <a:p>
            <a:r>
              <a:rPr lang="zh-CN" altLang="en-US" dirty="0" smtClean="0">
                <a:solidFill>
                  <a:srgbClr val="FF0000"/>
                </a:solidFill>
              </a:rPr>
              <a:t>第一级触发器（最左位）</a:t>
            </a:r>
            <a:r>
              <a:rPr lang="en-US" altLang="zh-CN" dirty="0" smtClean="0">
                <a:solidFill>
                  <a:srgbClr val="FF0000"/>
                </a:solidFill>
              </a:rPr>
              <a:t>J3=D</a:t>
            </a:r>
            <a:r>
              <a:rPr lang="en-US" altLang="zh-CN" sz="1200" dirty="0" smtClean="0">
                <a:solidFill>
                  <a:srgbClr val="FF0000"/>
                </a:solidFill>
              </a:rPr>
              <a:t>SR  </a:t>
            </a:r>
            <a:r>
              <a:rPr lang="en-US" altLang="zh-CN" dirty="0" smtClean="0">
                <a:solidFill>
                  <a:srgbClr val="FF0000"/>
                </a:solidFill>
              </a:rPr>
              <a:t>K3=D</a:t>
            </a:r>
            <a:r>
              <a:rPr lang="en-US" altLang="zh-CN" sz="1200" dirty="0" smtClean="0">
                <a:solidFill>
                  <a:srgbClr val="FF0000"/>
                </a:solidFill>
              </a:rPr>
              <a:t>SR     </a:t>
            </a:r>
            <a:r>
              <a:rPr lang="en-US" altLang="zh-CN" sz="2000" dirty="0" smtClean="0">
                <a:solidFill>
                  <a:srgbClr val="FF0000"/>
                </a:solidFill>
              </a:rPr>
              <a:t>,</a:t>
            </a:r>
            <a:r>
              <a:rPr lang="zh-CN" altLang="en-US" dirty="0" smtClean="0">
                <a:solidFill>
                  <a:srgbClr val="FF0000"/>
                </a:solidFill>
              </a:rPr>
              <a:t>第一级触发器的输出</a:t>
            </a:r>
            <a:r>
              <a:rPr lang="en-US" altLang="zh-CN" dirty="0" smtClean="0">
                <a:solidFill>
                  <a:srgbClr val="FF0000"/>
                </a:solidFill>
              </a:rPr>
              <a:t>Q3</a:t>
            </a:r>
            <a:r>
              <a:rPr lang="zh-CN" altLang="en-US" dirty="0" smtClean="0">
                <a:solidFill>
                  <a:srgbClr val="FF0000"/>
                </a:solidFill>
              </a:rPr>
              <a:t>，按</a:t>
            </a:r>
            <a:r>
              <a:rPr lang="en-US" altLang="zh-CN" dirty="0" smtClean="0">
                <a:solidFill>
                  <a:srgbClr val="FF0000"/>
                </a:solidFill>
              </a:rPr>
              <a:t>J2=Q3,K2=Q3</a:t>
            </a:r>
            <a:r>
              <a:rPr lang="zh-CN" altLang="en-US" dirty="0" smtClean="0">
                <a:solidFill>
                  <a:srgbClr val="FF0000"/>
                </a:solidFill>
              </a:rPr>
              <a:t>下一级触发器，第三、四级触发器也按照第二级触发器接法。</a:t>
            </a:r>
            <a:endParaRPr lang="en-US" altLang="zh-CN" dirty="0" smtClean="0">
              <a:solidFill>
                <a:srgbClr val="FF0000"/>
              </a:solidFill>
            </a:endParaRPr>
          </a:p>
          <a:p>
            <a:r>
              <a:rPr lang="zh-CN" altLang="en-US" dirty="0" smtClean="0">
                <a:solidFill>
                  <a:srgbClr val="FF0000"/>
                </a:solidFill>
              </a:rPr>
              <a:t>当</a:t>
            </a:r>
            <a:r>
              <a:rPr lang="en-US" altLang="zh-CN" dirty="0" smtClean="0">
                <a:solidFill>
                  <a:srgbClr val="FF0000"/>
                </a:solidFill>
              </a:rPr>
              <a:t>D</a:t>
            </a:r>
            <a:r>
              <a:rPr lang="en-US" altLang="zh-CN" sz="1400" dirty="0" smtClean="0">
                <a:solidFill>
                  <a:srgbClr val="FF0000"/>
                </a:solidFill>
              </a:rPr>
              <a:t>SR</a:t>
            </a:r>
            <a:r>
              <a:rPr lang="zh-CN" altLang="en-US" dirty="0" smtClean="0">
                <a:solidFill>
                  <a:srgbClr val="FF0000"/>
                </a:solidFill>
              </a:rPr>
              <a:t>是高电平时，第一级触发器置位</a:t>
            </a:r>
            <a:r>
              <a:rPr lang="en-US" altLang="zh-CN" dirty="0" smtClean="0">
                <a:solidFill>
                  <a:srgbClr val="FF0000"/>
                </a:solidFill>
              </a:rPr>
              <a:t>.</a:t>
            </a:r>
            <a:r>
              <a:rPr lang="zh-CN" altLang="en-US" dirty="0" smtClean="0">
                <a:solidFill>
                  <a:srgbClr val="FF0000"/>
                </a:solidFill>
              </a:rPr>
              <a:t>在下一个时钟下降沿到来后，第二级触发器置位</a:t>
            </a:r>
            <a:r>
              <a:rPr lang="en-US" altLang="zh-CN" dirty="0" smtClean="0">
                <a:solidFill>
                  <a:srgbClr val="FF0000"/>
                </a:solidFill>
              </a:rPr>
              <a:t>…;</a:t>
            </a:r>
            <a:r>
              <a:rPr lang="zh-CN" altLang="en-US" dirty="0" smtClean="0">
                <a:solidFill>
                  <a:srgbClr val="FF0000"/>
                </a:solidFill>
              </a:rPr>
              <a:t>当</a:t>
            </a:r>
            <a:r>
              <a:rPr lang="en-US" altLang="zh-CN" dirty="0" smtClean="0">
                <a:solidFill>
                  <a:srgbClr val="FF0000"/>
                </a:solidFill>
              </a:rPr>
              <a:t>D</a:t>
            </a:r>
            <a:r>
              <a:rPr lang="en-US" altLang="zh-CN" sz="1400" dirty="0" smtClean="0">
                <a:solidFill>
                  <a:srgbClr val="FF0000"/>
                </a:solidFill>
              </a:rPr>
              <a:t>SR</a:t>
            </a:r>
            <a:r>
              <a:rPr lang="zh-CN" altLang="en-US" dirty="0" smtClean="0">
                <a:solidFill>
                  <a:srgbClr val="FF0000"/>
                </a:solidFill>
              </a:rPr>
              <a:t>是低电平时，第一级触发器清零</a:t>
            </a:r>
            <a:r>
              <a:rPr lang="en-US" altLang="zh-CN" dirty="0" smtClean="0">
                <a:solidFill>
                  <a:srgbClr val="FF0000"/>
                </a:solidFill>
              </a:rPr>
              <a:t>.</a:t>
            </a:r>
            <a:r>
              <a:rPr lang="zh-CN" altLang="en-US" dirty="0" smtClean="0">
                <a:solidFill>
                  <a:srgbClr val="FF0000"/>
                </a:solidFill>
              </a:rPr>
              <a:t>在下一个时钟下降沿到来后，第二级触发器清零</a:t>
            </a:r>
            <a:r>
              <a:rPr lang="en-US" altLang="zh-CN" dirty="0" smtClean="0">
                <a:solidFill>
                  <a:srgbClr val="FF0000"/>
                </a:solidFill>
              </a:rPr>
              <a:t>…;</a:t>
            </a:r>
            <a:r>
              <a:rPr lang="zh-CN" altLang="en-US" dirty="0" smtClean="0">
                <a:solidFill>
                  <a:srgbClr val="FF0000"/>
                </a:solidFill>
              </a:rPr>
              <a:t>从而实现</a:t>
            </a:r>
            <a:r>
              <a:rPr lang="en-US" altLang="zh-CN" dirty="0" smtClean="0">
                <a:solidFill>
                  <a:srgbClr val="FF0000"/>
                </a:solidFill>
              </a:rPr>
              <a:t>D</a:t>
            </a:r>
            <a:r>
              <a:rPr lang="en-US" altLang="zh-CN" sz="1400" dirty="0" smtClean="0">
                <a:solidFill>
                  <a:srgbClr val="FF0000"/>
                </a:solidFill>
              </a:rPr>
              <a:t>SR</a:t>
            </a:r>
            <a:r>
              <a:rPr lang="zh-CN" altLang="en-US" sz="2000" dirty="0" smtClean="0">
                <a:solidFill>
                  <a:srgbClr val="FF0000"/>
                </a:solidFill>
              </a:rPr>
              <a:t>的右移。</a:t>
            </a:r>
            <a:endParaRPr lang="en-US" altLang="zh-CN" dirty="0" smtClean="0">
              <a:solidFill>
                <a:srgbClr val="FF0000"/>
              </a:solidFill>
            </a:endParaRPr>
          </a:p>
          <a:p>
            <a:endParaRPr lang="en-US" altLang="zh-CN" dirty="0" smtClean="0">
              <a:solidFill>
                <a:prstClr val="black"/>
              </a:solidFill>
            </a:endParaRPr>
          </a:p>
        </p:txBody>
      </p:sp>
      <p:cxnSp>
        <p:nvCxnSpPr>
          <p:cNvPr id="6" name="直接连接符 5"/>
          <p:cNvCxnSpPr/>
          <p:nvPr/>
        </p:nvCxnSpPr>
        <p:spPr>
          <a:xfrm>
            <a:off x="3923928" y="4941168"/>
            <a:ext cx="3600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388424" y="4941168"/>
            <a:ext cx="21602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71600" y="2060848"/>
            <a:ext cx="1584176" cy="1152128"/>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矩形 9"/>
          <p:cNvSpPr/>
          <p:nvPr/>
        </p:nvSpPr>
        <p:spPr>
          <a:xfrm>
            <a:off x="2915816" y="2060848"/>
            <a:ext cx="1584176" cy="1152128"/>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 name="矩形 10"/>
          <p:cNvSpPr/>
          <p:nvPr/>
        </p:nvSpPr>
        <p:spPr>
          <a:xfrm>
            <a:off x="5004048" y="2060848"/>
            <a:ext cx="1584176" cy="1152128"/>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矩形 11"/>
          <p:cNvSpPr/>
          <p:nvPr/>
        </p:nvSpPr>
        <p:spPr>
          <a:xfrm>
            <a:off x="6948264" y="2060848"/>
            <a:ext cx="1584176" cy="1152128"/>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椭圆 12"/>
          <p:cNvSpPr/>
          <p:nvPr/>
        </p:nvSpPr>
        <p:spPr>
          <a:xfrm>
            <a:off x="827584" y="2564904"/>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71800" y="2564904"/>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860032" y="2564904"/>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804248" y="2564904"/>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95536" y="3645024"/>
            <a:ext cx="720080" cy="461665"/>
          </a:xfrm>
          <a:prstGeom prst="rect">
            <a:avLst/>
          </a:prstGeom>
          <a:noFill/>
        </p:spPr>
        <p:txBody>
          <a:bodyPr wrap="square" rtlCol="0">
            <a:spAutoFit/>
          </a:bodyPr>
          <a:lstStyle/>
          <a:p>
            <a:r>
              <a:rPr lang="en-US" altLang="zh-CN" sz="2400" b="1" dirty="0" smtClean="0"/>
              <a:t>R</a:t>
            </a:r>
            <a:endParaRPr lang="zh-CN" altLang="en-US" sz="2400" b="1" dirty="0"/>
          </a:p>
        </p:txBody>
      </p:sp>
      <p:sp>
        <p:nvSpPr>
          <p:cNvPr id="18" name="TextBox 17"/>
          <p:cNvSpPr txBox="1"/>
          <p:nvPr/>
        </p:nvSpPr>
        <p:spPr>
          <a:xfrm>
            <a:off x="1115616" y="2852936"/>
            <a:ext cx="360040" cy="338554"/>
          </a:xfrm>
          <a:prstGeom prst="rect">
            <a:avLst/>
          </a:prstGeom>
          <a:noFill/>
        </p:spPr>
        <p:txBody>
          <a:bodyPr wrap="square" rtlCol="0">
            <a:spAutoFit/>
          </a:bodyPr>
          <a:lstStyle/>
          <a:p>
            <a:r>
              <a:rPr lang="en-US" altLang="zh-CN" sz="1600" b="1" dirty="0" smtClean="0"/>
              <a:t>J3</a:t>
            </a:r>
            <a:endParaRPr lang="zh-CN" altLang="en-US" b="1" dirty="0"/>
          </a:p>
        </p:txBody>
      </p:sp>
      <p:sp>
        <p:nvSpPr>
          <p:cNvPr id="19" name="TextBox 18"/>
          <p:cNvSpPr txBox="1"/>
          <p:nvPr/>
        </p:nvSpPr>
        <p:spPr>
          <a:xfrm>
            <a:off x="1878520" y="2852936"/>
            <a:ext cx="432048" cy="338554"/>
          </a:xfrm>
          <a:prstGeom prst="rect">
            <a:avLst/>
          </a:prstGeom>
          <a:noFill/>
        </p:spPr>
        <p:txBody>
          <a:bodyPr wrap="square" rtlCol="0">
            <a:spAutoFit/>
          </a:bodyPr>
          <a:lstStyle/>
          <a:p>
            <a:r>
              <a:rPr lang="en-US" altLang="zh-CN" sz="1600" b="1" dirty="0" smtClean="0"/>
              <a:t>K3</a:t>
            </a:r>
            <a:endParaRPr lang="zh-CN" altLang="en-US" sz="1600" b="1" dirty="0"/>
          </a:p>
        </p:txBody>
      </p:sp>
      <p:sp>
        <p:nvSpPr>
          <p:cNvPr id="20" name="TextBox 19"/>
          <p:cNvSpPr txBox="1"/>
          <p:nvPr/>
        </p:nvSpPr>
        <p:spPr>
          <a:xfrm>
            <a:off x="3131840" y="2852936"/>
            <a:ext cx="360040" cy="338554"/>
          </a:xfrm>
          <a:prstGeom prst="rect">
            <a:avLst/>
          </a:prstGeom>
          <a:noFill/>
        </p:spPr>
        <p:txBody>
          <a:bodyPr wrap="square" rtlCol="0">
            <a:spAutoFit/>
          </a:bodyPr>
          <a:lstStyle/>
          <a:p>
            <a:r>
              <a:rPr lang="en-US" altLang="zh-CN" sz="1600" b="1" dirty="0" smtClean="0"/>
              <a:t>J2</a:t>
            </a:r>
            <a:endParaRPr lang="zh-CN" altLang="en-US" sz="1600" b="1" dirty="0"/>
          </a:p>
        </p:txBody>
      </p:sp>
      <p:sp>
        <p:nvSpPr>
          <p:cNvPr id="21" name="TextBox 20"/>
          <p:cNvSpPr txBox="1"/>
          <p:nvPr/>
        </p:nvSpPr>
        <p:spPr>
          <a:xfrm>
            <a:off x="3923928" y="2852936"/>
            <a:ext cx="504056" cy="338554"/>
          </a:xfrm>
          <a:prstGeom prst="rect">
            <a:avLst/>
          </a:prstGeom>
          <a:noFill/>
        </p:spPr>
        <p:txBody>
          <a:bodyPr wrap="square" rtlCol="0">
            <a:spAutoFit/>
          </a:bodyPr>
          <a:lstStyle/>
          <a:p>
            <a:r>
              <a:rPr lang="en-US" altLang="zh-CN" sz="1600" b="1" dirty="0" smtClean="0"/>
              <a:t>K2</a:t>
            </a:r>
            <a:endParaRPr lang="zh-CN" altLang="en-US" sz="1600" b="1" dirty="0"/>
          </a:p>
        </p:txBody>
      </p:sp>
      <p:sp>
        <p:nvSpPr>
          <p:cNvPr id="22" name="TextBox 21"/>
          <p:cNvSpPr txBox="1"/>
          <p:nvPr/>
        </p:nvSpPr>
        <p:spPr>
          <a:xfrm>
            <a:off x="5220072" y="2852936"/>
            <a:ext cx="360040" cy="338554"/>
          </a:xfrm>
          <a:prstGeom prst="rect">
            <a:avLst/>
          </a:prstGeom>
          <a:noFill/>
        </p:spPr>
        <p:txBody>
          <a:bodyPr wrap="square" rtlCol="0">
            <a:spAutoFit/>
          </a:bodyPr>
          <a:lstStyle/>
          <a:p>
            <a:r>
              <a:rPr lang="en-US" altLang="zh-CN" sz="1600" b="1" dirty="0" smtClean="0"/>
              <a:t>J1</a:t>
            </a:r>
            <a:endParaRPr lang="zh-CN" altLang="en-US" sz="1600" b="1" dirty="0"/>
          </a:p>
        </p:txBody>
      </p:sp>
      <p:sp>
        <p:nvSpPr>
          <p:cNvPr id="23" name="TextBox 22"/>
          <p:cNvSpPr txBox="1"/>
          <p:nvPr/>
        </p:nvSpPr>
        <p:spPr>
          <a:xfrm>
            <a:off x="6012160" y="2852936"/>
            <a:ext cx="432048" cy="338554"/>
          </a:xfrm>
          <a:prstGeom prst="rect">
            <a:avLst/>
          </a:prstGeom>
          <a:noFill/>
        </p:spPr>
        <p:txBody>
          <a:bodyPr wrap="square" rtlCol="0">
            <a:spAutoFit/>
          </a:bodyPr>
          <a:lstStyle/>
          <a:p>
            <a:r>
              <a:rPr lang="en-US" altLang="zh-CN" sz="1600" b="1" dirty="0" smtClean="0"/>
              <a:t>K1</a:t>
            </a:r>
            <a:endParaRPr lang="zh-CN" altLang="en-US" sz="1600" b="1" dirty="0"/>
          </a:p>
        </p:txBody>
      </p:sp>
      <p:sp>
        <p:nvSpPr>
          <p:cNvPr id="24" name="TextBox 23"/>
          <p:cNvSpPr txBox="1"/>
          <p:nvPr/>
        </p:nvSpPr>
        <p:spPr>
          <a:xfrm>
            <a:off x="7164288" y="2852936"/>
            <a:ext cx="504056" cy="338554"/>
          </a:xfrm>
          <a:prstGeom prst="rect">
            <a:avLst/>
          </a:prstGeom>
          <a:noFill/>
        </p:spPr>
        <p:txBody>
          <a:bodyPr wrap="square" rtlCol="0">
            <a:spAutoFit/>
          </a:bodyPr>
          <a:lstStyle/>
          <a:p>
            <a:r>
              <a:rPr lang="en-US" altLang="zh-CN" sz="1600" b="1" dirty="0" smtClean="0"/>
              <a:t>J0</a:t>
            </a:r>
            <a:endParaRPr lang="zh-CN" altLang="en-US" sz="1600" b="1" dirty="0"/>
          </a:p>
        </p:txBody>
      </p:sp>
      <p:sp>
        <p:nvSpPr>
          <p:cNvPr id="25" name="TextBox 24"/>
          <p:cNvSpPr txBox="1"/>
          <p:nvPr/>
        </p:nvSpPr>
        <p:spPr>
          <a:xfrm>
            <a:off x="7956376" y="2852936"/>
            <a:ext cx="576064" cy="338554"/>
          </a:xfrm>
          <a:prstGeom prst="rect">
            <a:avLst/>
          </a:prstGeom>
          <a:noFill/>
        </p:spPr>
        <p:txBody>
          <a:bodyPr wrap="square" rtlCol="0">
            <a:spAutoFit/>
          </a:bodyPr>
          <a:lstStyle/>
          <a:p>
            <a:r>
              <a:rPr lang="en-US" altLang="zh-CN" sz="1600" b="1" dirty="0" smtClean="0"/>
              <a:t>K0</a:t>
            </a:r>
            <a:endParaRPr lang="zh-CN" altLang="en-US" sz="1600" b="1" dirty="0"/>
          </a:p>
        </p:txBody>
      </p:sp>
      <p:cxnSp>
        <p:nvCxnSpPr>
          <p:cNvPr id="27" name="直接连接符 26"/>
          <p:cNvCxnSpPr/>
          <p:nvPr/>
        </p:nvCxnSpPr>
        <p:spPr>
          <a:xfrm flipV="1">
            <a:off x="1619672" y="3068960"/>
            <a:ext cx="72008"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691680" y="3068960"/>
            <a:ext cx="72008"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3563888" y="3068960"/>
            <a:ext cx="72008"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635896" y="3068960"/>
            <a:ext cx="72008"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718312" y="3068960"/>
            <a:ext cx="72008"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790320" y="3068960"/>
            <a:ext cx="72008"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7596336" y="3068960"/>
            <a:ext cx="72008"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668344" y="3068960"/>
            <a:ext cx="72008"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1187624" y="1916832"/>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131840" y="1916832"/>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292080" y="1916832"/>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236296" y="1916832"/>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1115616" y="2132856"/>
            <a:ext cx="360040" cy="369332"/>
          </a:xfrm>
          <a:prstGeom prst="rect">
            <a:avLst/>
          </a:prstGeom>
          <a:noFill/>
        </p:spPr>
        <p:txBody>
          <a:bodyPr wrap="square" rtlCol="0">
            <a:spAutoFit/>
          </a:bodyPr>
          <a:lstStyle/>
          <a:p>
            <a:r>
              <a:rPr lang="en-US" altLang="zh-CN" b="1" dirty="0" smtClean="0"/>
              <a:t>Q</a:t>
            </a:r>
            <a:endParaRPr lang="zh-CN" altLang="en-US" b="1" dirty="0"/>
          </a:p>
        </p:txBody>
      </p:sp>
      <p:sp>
        <p:nvSpPr>
          <p:cNvPr id="41" name="TextBox 40"/>
          <p:cNvSpPr txBox="1"/>
          <p:nvPr/>
        </p:nvSpPr>
        <p:spPr>
          <a:xfrm>
            <a:off x="1907704" y="2132856"/>
            <a:ext cx="360040" cy="369332"/>
          </a:xfrm>
          <a:prstGeom prst="rect">
            <a:avLst/>
          </a:prstGeom>
          <a:noFill/>
        </p:spPr>
        <p:txBody>
          <a:bodyPr wrap="square" rtlCol="0">
            <a:spAutoFit/>
          </a:bodyPr>
          <a:lstStyle/>
          <a:p>
            <a:r>
              <a:rPr lang="en-US" altLang="zh-CN" b="1" dirty="0" smtClean="0"/>
              <a:t>Q</a:t>
            </a:r>
            <a:endParaRPr lang="zh-CN" altLang="en-US" b="1" dirty="0"/>
          </a:p>
        </p:txBody>
      </p:sp>
      <p:cxnSp>
        <p:nvCxnSpPr>
          <p:cNvPr id="43" name="直接连接符 42"/>
          <p:cNvCxnSpPr/>
          <p:nvPr/>
        </p:nvCxnSpPr>
        <p:spPr>
          <a:xfrm>
            <a:off x="1177896" y="2162040"/>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059832" y="2123564"/>
            <a:ext cx="360040" cy="369332"/>
          </a:xfrm>
          <a:prstGeom prst="rect">
            <a:avLst/>
          </a:prstGeom>
          <a:noFill/>
        </p:spPr>
        <p:txBody>
          <a:bodyPr wrap="square" rtlCol="0">
            <a:spAutoFit/>
          </a:bodyPr>
          <a:lstStyle/>
          <a:p>
            <a:r>
              <a:rPr lang="en-US" altLang="zh-CN" b="1" dirty="0" smtClean="0"/>
              <a:t>Q</a:t>
            </a:r>
            <a:endParaRPr lang="zh-CN" altLang="en-US" b="1" dirty="0"/>
          </a:p>
        </p:txBody>
      </p:sp>
      <p:sp>
        <p:nvSpPr>
          <p:cNvPr id="49" name="TextBox 48"/>
          <p:cNvSpPr txBox="1"/>
          <p:nvPr/>
        </p:nvSpPr>
        <p:spPr>
          <a:xfrm>
            <a:off x="3851920" y="2123564"/>
            <a:ext cx="360040" cy="369332"/>
          </a:xfrm>
          <a:prstGeom prst="rect">
            <a:avLst/>
          </a:prstGeom>
          <a:noFill/>
        </p:spPr>
        <p:txBody>
          <a:bodyPr wrap="square" rtlCol="0">
            <a:spAutoFit/>
          </a:bodyPr>
          <a:lstStyle/>
          <a:p>
            <a:r>
              <a:rPr lang="en-US" altLang="zh-CN" b="1" dirty="0" smtClean="0"/>
              <a:t>Q</a:t>
            </a:r>
            <a:endParaRPr lang="zh-CN" altLang="en-US" b="1" dirty="0"/>
          </a:p>
        </p:txBody>
      </p:sp>
      <p:cxnSp>
        <p:nvCxnSpPr>
          <p:cNvPr id="50" name="直接连接符 49"/>
          <p:cNvCxnSpPr/>
          <p:nvPr/>
        </p:nvCxnSpPr>
        <p:spPr>
          <a:xfrm>
            <a:off x="3122112" y="2152748"/>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48064" y="2132856"/>
            <a:ext cx="360040" cy="369332"/>
          </a:xfrm>
          <a:prstGeom prst="rect">
            <a:avLst/>
          </a:prstGeom>
          <a:noFill/>
        </p:spPr>
        <p:txBody>
          <a:bodyPr wrap="square" rtlCol="0">
            <a:spAutoFit/>
          </a:bodyPr>
          <a:lstStyle/>
          <a:p>
            <a:r>
              <a:rPr lang="en-US" altLang="zh-CN" b="1" dirty="0" smtClean="0"/>
              <a:t>Q</a:t>
            </a:r>
            <a:endParaRPr lang="zh-CN" altLang="en-US" b="1" dirty="0"/>
          </a:p>
        </p:txBody>
      </p:sp>
      <p:sp>
        <p:nvSpPr>
          <p:cNvPr id="52" name="TextBox 51"/>
          <p:cNvSpPr txBox="1"/>
          <p:nvPr/>
        </p:nvSpPr>
        <p:spPr>
          <a:xfrm>
            <a:off x="5940152" y="2132856"/>
            <a:ext cx="360040" cy="369332"/>
          </a:xfrm>
          <a:prstGeom prst="rect">
            <a:avLst/>
          </a:prstGeom>
          <a:noFill/>
        </p:spPr>
        <p:txBody>
          <a:bodyPr wrap="square" rtlCol="0">
            <a:spAutoFit/>
          </a:bodyPr>
          <a:lstStyle/>
          <a:p>
            <a:r>
              <a:rPr lang="en-US" altLang="zh-CN" b="1" dirty="0" smtClean="0"/>
              <a:t>Q</a:t>
            </a:r>
            <a:endParaRPr lang="zh-CN" altLang="en-US" b="1" dirty="0"/>
          </a:p>
        </p:txBody>
      </p:sp>
      <p:cxnSp>
        <p:nvCxnSpPr>
          <p:cNvPr id="53" name="直接连接符 52"/>
          <p:cNvCxnSpPr/>
          <p:nvPr/>
        </p:nvCxnSpPr>
        <p:spPr>
          <a:xfrm>
            <a:off x="5210344" y="2162040"/>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092280" y="2123564"/>
            <a:ext cx="360040" cy="369332"/>
          </a:xfrm>
          <a:prstGeom prst="rect">
            <a:avLst/>
          </a:prstGeom>
          <a:noFill/>
        </p:spPr>
        <p:txBody>
          <a:bodyPr wrap="square" rtlCol="0">
            <a:spAutoFit/>
          </a:bodyPr>
          <a:lstStyle/>
          <a:p>
            <a:r>
              <a:rPr lang="en-US" altLang="zh-CN" b="1" dirty="0" smtClean="0"/>
              <a:t>Q</a:t>
            </a:r>
            <a:endParaRPr lang="zh-CN" altLang="en-US" b="1" dirty="0"/>
          </a:p>
        </p:txBody>
      </p:sp>
      <p:sp>
        <p:nvSpPr>
          <p:cNvPr id="55" name="TextBox 54"/>
          <p:cNvSpPr txBox="1"/>
          <p:nvPr/>
        </p:nvSpPr>
        <p:spPr>
          <a:xfrm>
            <a:off x="7884368" y="2123564"/>
            <a:ext cx="360040" cy="369332"/>
          </a:xfrm>
          <a:prstGeom prst="rect">
            <a:avLst/>
          </a:prstGeom>
          <a:noFill/>
        </p:spPr>
        <p:txBody>
          <a:bodyPr wrap="square" rtlCol="0">
            <a:spAutoFit/>
          </a:bodyPr>
          <a:lstStyle/>
          <a:p>
            <a:r>
              <a:rPr lang="en-US" altLang="zh-CN" b="1" dirty="0" smtClean="0"/>
              <a:t>Q</a:t>
            </a:r>
            <a:endParaRPr lang="zh-CN" altLang="en-US" b="1" dirty="0"/>
          </a:p>
        </p:txBody>
      </p:sp>
      <p:cxnSp>
        <p:nvCxnSpPr>
          <p:cNvPr id="56" name="直接连接符 55"/>
          <p:cNvCxnSpPr/>
          <p:nvPr/>
        </p:nvCxnSpPr>
        <p:spPr>
          <a:xfrm>
            <a:off x="7154560" y="2152748"/>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99592" y="2420888"/>
            <a:ext cx="720080" cy="461665"/>
          </a:xfrm>
          <a:prstGeom prst="rect">
            <a:avLst/>
          </a:prstGeom>
          <a:noFill/>
        </p:spPr>
        <p:txBody>
          <a:bodyPr wrap="square" rtlCol="0">
            <a:spAutoFit/>
          </a:bodyPr>
          <a:lstStyle/>
          <a:p>
            <a:r>
              <a:rPr lang="en-US" altLang="zh-CN" sz="2400" b="1" dirty="0" smtClean="0"/>
              <a:t>R</a:t>
            </a:r>
            <a:endParaRPr lang="zh-CN" altLang="en-US" sz="2400" b="1" dirty="0"/>
          </a:p>
        </p:txBody>
      </p:sp>
      <p:cxnSp>
        <p:nvCxnSpPr>
          <p:cNvPr id="58" name="直接连接符 57"/>
          <p:cNvCxnSpPr/>
          <p:nvPr/>
        </p:nvCxnSpPr>
        <p:spPr>
          <a:xfrm>
            <a:off x="971600" y="2492896"/>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843808" y="2420888"/>
            <a:ext cx="720080" cy="461665"/>
          </a:xfrm>
          <a:prstGeom prst="rect">
            <a:avLst/>
          </a:prstGeom>
          <a:noFill/>
        </p:spPr>
        <p:txBody>
          <a:bodyPr wrap="square" rtlCol="0">
            <a:spAutoFit/>
          </a:bodyPr>
          <a:lstStyle/>
          <a:p>
            <a:r>
              <a:rPr lang="en-US" altLang="zh-CN" sz="2400" b="1" dirty="0" smtClean="0"/>
              <a:t>R</a:t>
            </a:r>
            <a:endParaRPr lang="zh-CN" altLang="en-US" sz="2400" b="1" dirty="0"/>
          </a:p>
        </p:txBody>
      </p:sp>
      <p:cxnSp>
        <p:nvCxnSpPr>
          <p:cNvPr id="60" name="直接连接符 59"/>
          <p:cNvCxnSpPr/>
          <p:nvPr/>
        </p:nvCxnSpPr>
        <p:spPr>
          <a:xfrm>
            <a:off x="2915816" y="2492896"/>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932040" y="2420888"/>
            <a:ext cx="720080" cy="461665"/>
          </a:xfrm>
          <a:prstGeom prst="rect">
            <a:avLst/>
          </a:prstGeom>
          <a:noFill/>
        </p:spPr>
        <p:txBody>
          <a:bodyPr wrap="square" rtlCol="0">
            <a:spAutoFit/>
          </a:bodyPr>
          <a:lstStyle/>
          <a:p>
            <a:r>
              <a:rPr lang="en-US" altLang="zh-CN" sz="2400" b="1" dirty="0" smtClean="0"/>
              <a:t>R</a:t>
            </a:r>
            <a:endParaRPr lang="zh-CN" altLang="en-US" sz="2400" b="1" dirty="0"/>
          </a:p>
        </p:txBody>
      </p:sp>
      <p:cxnSp>
        <p:nvCxnSpPr>
          <p:cNvPr id="62" name="直接连接符 61"/>
          <p:cNvCxnSpPr/>
          <p:nvPr/>
        </p:nvCxnSpPr>
        <p:spPr>
          <a:xfrm>
            <a:off x="5004048" y="2492896"/>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876256" y="2420888"/>
            <a:ext cx="720080" cy="461665"/>
          </a:xfrm>
          <a:prstGeom prst="rect">
            <a:avLst/>
          </a:prstGeom>
          <a:noFill/>
        </p:spPr>
        <p:txBody>
          <a:bodyPr wrap="square" rtlCol="0">
            <a:spAutoFit/>
          </a:bodyPr>
          <a:lstStyle/>
          <a:p>
            <a:r>
              <a:rPr lang="en-US" altLang="zh-CN" sz="2400" b="1" dirty="0" smtClean="0"/>
              <a:t>R</a:t>
            </a:r>
            <a:endParaRPr lang="zh-CN" altLang="en-US" sz="2400" b="1" dirty="0"/>
          </a:p>
        </p:txBody>
      </p:sp>
      <p:cxnSp>
        <p:nvCxnSpPr>
          <p:cNvPr id="64" name="直接连接符 63"/>
          <p:cNvCxnSpPr/>
          <p:nvPr/>
        </p:nvCxnSpPr>
        <p:spPr>
          <a:xfrm>
            <a:off x="6948264" y="2492896"/>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308304" y="4407495"/>
            <a:ext cx="720080" cy="461665"/>
          </a:xfrm>
          <a:prstGeom prst="rect">
            <a:avLst/>
          </a:prstGeom>
          <a:noFill/>
        </p:spPr>
        <p:txBody>
          <a:bodyPr wrap="square" rtlCol="0">
            <a:spAutoFit/>
          </a:bodyPr>
          <a:lstStyle/>
          <a:p>
            <a:r>
              <a:rPr lang="en-US" altLang="zh-CN" sz="2400" b="1" dirty="0" smtClean="0"/>
              <a:t>CP</a:t>
            </a:r>
            <a:endParaRPr lang="zh-CN" altLang="en-US" sz="2400" b="1" dirty="0"/>
          </a:p>
        </p:txBody>
      </p:sp>
      <p:cxnSp>
        <p:nvCxnSpPr>
          <p:cNvPr id="67" name="直接连接符 66"/>
          <p:cNvCxnSpPr>
            <a:stCxn id="13" idx="2"/>
          </p:cNvCxnSpPr>
          <p:nvPr/>
        </p:nvCxnSpPr>
        <p:spPr>
          <a:xfrm flipH="1">
            <a:off x="539552" y="2636912"/>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9552" y="2636912"/>
            <a:ext cx="0" cy="100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14" idx="4"/>
          </p:cNvCxnSpPr>
          <p:nvPr/>
        </p:nvCxnSpPr>
        <p:spPr>
          <a:xfrm>
            <a:off x="2843808" y="2708920"/>
            <a:ext cx="0" cy="6480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932040" y="2708920"/>
            <a:ext cx="0" cy="6480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876256" y="270892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39552" y="3356992"/>
            <a:ext cx="63367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938504" y="3861048"/>
            <a:ext cx="720080" cy="461665"/>
          </a:xfrm>
          <a:prstGeom prst="rect">
            <a:avLst/>
          </a:prstGeom>
          <a:noFill/>
        </p:spPr>
        <p:txBody>
          <a:bodyPr wrap="square" rtlCol="0">
            <a:spAutoFit/>
          </a:bodyPr>
          <a:lstStyle/>
          <a:p>
            <a:r>
              <a:rPr lang="en-US" altLang="zh-CN" sz="2400" b="1" dirty="0" smtClean="0"/>
              <a:t>D</a:t>
            </a:r>
            <a:r>
              <a:rPr lang="en-US" altLang="zh-CN" sz="1600" b="1" dirty="0" smtClean="0"/>
              <a:t>SR</a:t>
            </a:r>
            <a:endParaRPr lang="zh-CN" altLang="en-US" sz="2400" b="1" dirty="0"/>
          </a:p>
        </p:txBody>
      </p:sp>
      <p:sp>
        <p:nvSpPr>
          <p:cNvPr id="77" name="TextBox 76"/>
          <p:cNvSpPr txBox="1"/>
          <p:nvPr/>
        </p:nvSpPr>
        <p:spPr>
          <a:xfrm>
            <a:off x="1730592" y="3861048"/>
            <a:ext cx="720080" cy="461665"/>
          </a:xfrm>
          <a:prstGeom prst="rect">
            <a:avLst/>
          </a:prstGeom>
          <a:noFill/>
        </p:spPr>
        <p:txBody>
          <a:bodyPr wrap="square" rtlCol="0">
            <a:spAutoFit/>
          </a:bodyPr>
          <a:lstStyle/>
          <a:p>
            <a:r>
              <a:rPr lang="en-US" altLang="zh-CN" sz="2400" b="1" dirty="0" smtClean="0"/>
              <a:t>D</a:t>
            </a:r>
            <a:r>
              <a:rPr lang="en-US" altLang="zh-CN" sz="1600" b="1" dirty="0" smtClean="0"/>
              <a:t>SR</a:t>
            </a:r>
            <a:endParaRPr lang="zh-CN" altLang="en-US" sz="2400" b="1" dirty="0"/>
          </a:p>
        </p:txBody>
      </p:sp>
      <p:cxnSp>
        <p:nvCxnSpPr>
          <p:cNvPr id="79" name="直接连接符 78"/>
          <p:cNvCxnSpPr/>
          <p:nvPr/>
        </p:nvCxnSpPr>
        <p:spPr>
          <a:xfrm>
            <a:off x="1907704" y="3933056"/>
            <a:ext cx="432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8" idx="2"/>
            <a:endCxn id="76" idx="0"/>
          </p:cNvCxnSpPr>
          <p:nvPr/>
        </p:nvCxnSpPr>
        <p:spPr>
          <a:xfrm>
            <a:off x="1295636" y="3191490"/>
            <a:ext cx="2908" cy="6695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19" idx="2"/>
            <a:endCxn id="77" idx="0"/>
          </p:cNvCxnSpPr>
          <p:nvPr/>
        </p:nvCxnSpPr>
        <p:spPr>
          <a:xfrm flipH="1">
            <a:off x="2090632" y="3191490"/>
            <a:ext cx="3912" cy="6695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51720" y="1268760"/>
            <a:ext cx="0" cy="792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051720" y="1700808"/>
            <a:ext cx="5760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2627784" y="1700808"/>
            <a:ext cx="0" cy="1800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2627784" y="3501008"/>
            <a:ext cx="6480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3256400" y="3212976"/>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067944" y="1268760"/>
            <a:ext cx="0" cy="792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067944" y="1700808"/>
            <a:ext cx="5760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644008" y="1700808"/>
            <a:ext cx="0" cy="1800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644008" y="3501008"/>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5344632" y="3212976"/>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6084168" y="1268760"/>
            <a:ext cx="0" cy="792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6084168" y="1700808"/>
            <a:ext cx="5760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660232" y="1700808"/>
            <a:ext cx="0" cy="1800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6660232" y="3501008"/>
            <a:ext cx="6480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V="1">
            <a:off x="7308304" y="3212976"/>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36" idx="0"/>
          </p:cNvCxnSpPr>
          <p:nvPr/>
        </p:nvCxnSpPr>
        <p:spPr>
          <a:xfrm flipV="1">
            <a:off x="1259632" y="1772816"/>
            <a:ext cx="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1259632" y="1772816"/>
            <a:ext cx="1440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2699792" y="1772816"/>
            <a:ext cx="0" cy="1872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2699792" y="3645024"/>
            <a:ext cx="1440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4139952" y="3212976"/>
            <a:ext cx="0" cy="432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V="1">
            <a:off x="3203848" y="1772816"/>
            <a:ext cx="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3203848" y="1772816"/>
            <a:ext cx="15121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716016" y="1772816"/>
            <a:ext cx="0" cy="1872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16016" y="3645024"/>
            <a:ext cx="1440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6156176" y="3212976"/>
            <a:ext cx="0" cy="432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5364088" y="1772816"/>
            <a:ext cx="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5364088" y="1772816"/>
            <a:ext cx="1440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6804248" y="1772816"/>
            <a:ext cx="0" cy="1872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6804248" y="3645024"/>
            <a:ext cx="13681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8149032" y="3212976"/>
            <a:ext cx="0" cy="432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1835696" y="836712"/>
            <a:ext cx="720080" cy="461665"/>
          </a:xfrm>
          <a:prstGeom prst="rect">
            <a:avLst/>
          </a:prstGeom>
          <a:noFill/>
        </p:spPr>
        <p:txBody>
          <a:bodyPr wrap="square" rtlCol="0">
            <a:spAutoFit/>
          </a:bodyPr>
          <a:lstStyle/>
          <a:p>
            <a:r>
              <a:rPr lang="en-US" altLang="zh-CN" sz="2400" b="1" dirty="0" smtClean="0"/>
              <a:t>Q3</a:t>
            </a:r>
            <a:endParaRPr lang="zh-CN" altLang="en-US" sz="2400" b="1" dirty="0"/>
          </a:p>
        </p:txBody>
      </p:sp>
      <p:sp>
        <p:nvSpPr>
          <p:cNvPr id="166" name="TextBox 165"/>
          <p:cNvSpPr txBox="1"/>
          <p:nvPr/>
        </p:nvSpPr>
        <p:spPr>
          <a:xfrm>
            <a:off x="3779912" y="836712"/>
            <a:ext cx="720080" cy="461665"/>
          </a:xfrm>
          <a:prstGeom prst="rect">
            <a:avLst/>
          </a:prstGeom>
          <a:noFill/>
        </p:spPr>
        <p:txBody>
          <a:bodyPr wrap="square" rtlCol="0">
            <a:spAutoFit/>
          </a:bodyPr>
          <a:lstStyle/>
          <a:p>
            <a:r>
              <a:rPr lang="en-US" altLang="zh-CN" sz="2400" b="1" dirty="0" smtClean="0"/>
              <a:t>Q2</a:t>
            </a:r>
            <a:endParaRPr lang="zh-CN" altLang="en-US" sz="2400" b="1" dirty="0"/>
          </a:p>
        </p:txBody>
      </p:sp>
      <p:sp>
        <p:nvSpPr>
          <p:cNvPr id="167" name="TextBox 166"/>
          <p:cNvSpPr txBox="1"/>
          <p:nvPr/>
        </p:nvSpPr>
        <p:spPr>
          <a:xfrm>
            <a:off x="5724128" y="836712"/>
            <a:ext cx="720080" cy="461665"/>
          </a:xfrm>
          <a:prstGeom prst="rect">
            <a:avLst/>
          </a:prstGeom>
          <a:noFill/>
        </p:spPr>
        <p:txBody>
          <a:bodyPr wrap="square" rtlCol="0">
            <a:spAutoFit/>
          </a:bodyPr>
          <a:lstStyle/>
          <a:p>
            <a:r>
              <a:rPr lang="en-US" altLang="zh-CN" sz="2400" b="1" dirty="0" smtClean="0"/>
              <a:t>Q1</a:t>
            </a:r>
            <a:endParaRPr lang="zh-CN" altLang="en-US" sz="2400" b="1" dirty="0"/>
          </a:p>
        </p:txBody>
      </p:sp>
      <p:sp>
        <p:nvSpPr>
          <p:cNvPr id="168" name="TextBox 167"/>
          <p:cNvSpPr txBox="1"/>
          <p:nvPr/>
        </p:nvSpPr>
        <p:spPr>
          <a:xfrm>
            <a:off x="7740352" y="813344"/>
            <a:ext cx="720080" cy="461665"/>
          </a:xfrm>
          <a:prstGeom prst="rect">
            <a:avLst/>
          </a:prstGeom>
          <a:noFill/>
        </p:spPr>
        <p:txBody>
          <a:bodyPr wrap="square" rtlCol="0">
            <a:spAutoFit/>
          </a:bodyPr>
          <a:lstStyle/>
          <a:p>
            <a:r>
              <a:rPr lang="en-US" altLang="zh-CN" sz="2400" b="1" dirty="0" smtClean="0"/>
              <a:t>Q0</a:t>
            </a:r>
            <a:endParaRPr lang="zh-CN" altLang="en-US" sz="2400" b="1" dirty="0"/>
          </a:p>
        </p:txBody>
      </p:sp>
      <p:cxnSp>
        <p:nvCxnSpPr>
          <p:cNvPr id="169" name="直接连接符 168"/>
          <p:cNvCxnSpPr/>
          <p:nvPr/>
        </p:nvCxnSpPr>
        <p:spPr>
          <a:xfrm>
            <a:off x="8090664" y="1268760"/>
            <a:ext cx="0" cy="792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2" name="椭圆 171"/>
          <p:cNvSpPr/>
          <p:nvPr/>
        </p:nvSpPr>
        <p:spPr>
          <a:xfrm>
            <a:off x="507473" y="3334641"/>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a:off x="2811729" y="3337536"/>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a:off x="4905777" y="3333624"/>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6052089" y="1677440"/>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2033281" y="1667712"/>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4039777" y="1674545"/>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stCxn id="65" idx="0"/>
          </p:cNvCxnSpPr>
          <p:nvPr/>
        </p:nvCxnSpPr>
        <p:spPr>
          <a:xfrm flipV="1">
            <a:off x="7668344" y="3212977"/>
            <a:ext cx="0" cy="1194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形状 185"/>
          <p:cNvCxnSpPr>
            <a:endCxn id="11" idx="2"/>
          </p:cNvCxnSpPr>
          <p:nvPr/>
        </p:nvCxnSpPr>
        <p:spPr>
          <a:xfrm rot="10800000">
            <a:off x="5796136" y="3212976"/>
            <a:ext cx="1872208" cy="108012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形状 186"/>
          <p:cNvCxnSpPr/>
          <p:nvPr/>
        </p:nvCxnSpPr>
        <p:spPr>
          <a:xfrm rot="10800000">
            <a:off x="3635897" y="3212976"/>
            <a:ext cx="1872208" cy="108012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5364088" y="4293096"/>
            <a:ext cx="6480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形状 193"/>
          <p:cNvCxnSpPr/>
          <p:nvPr/>
        </p:nvCxnSpPr>
        <p:spPr>
          <a:xfrm rot="10800000">
            <a:off x="1691681" y="3212976"/>
            <a:ext cx="1872208" cy="108012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3275856" y="4293096"/>
            <a:ext cx="432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椭圆 198"/>
          <p:cNvSpPr/>
          <p:nvPr/>
        </p:nvSpPr>
        <p:spPr>
          <a:xfrm>
            <a:off x="7636265" y="4257105"/>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5773785" y="4266833"/>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3606712" y="4273640"/>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2" name="直接连接符 201"/>
          <p:cNvCxnSpPr/>
          <p:nvPr/>
        </p:nvCxnSpPr>
        <p:spPr>
          <a:xfrm>
            <a:off x="467544" y="3717032"/>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703912"/>
          </a:xfrm>
        </p:spPr>
        <p:txBody>
          <a:bodyPr/>
          <a:lstStyle/>
          <a:p>
            <a:pPr>
              <a:buNone/>
            </a:pPr>
            <a:r>
              <a:rPr lang="en-US" altLang="zh-CN" dirty="0" smtClean="0"/>
              <a:t>3</a:t>
            </a:r>
            <a:r>
              <a:rPr lang="zh-CN" altLang="en-US" dirty="0" smtClean="0"/>
              <a:t>、在</a:t>
            </a:r>
            <a:r>
              <a:rPr lang="en-US" altLang="zh-CN" dirty="0" err="1" smtClean="0"/>
              <a:t>proteus</a:t>
            </a:r>
            <a:r>
              <a:rPr lang="zh-CN" altLang="en-US" dirty="0" smtClean="0"/>
              <a:t>软件上实现</a:t>
            </a:r>
            <a:r>
              <a:rPr lang="en-US" altLang="zh-CN" dirty="0" smtClean="0"/>
              <a:t>74LS194</a:t>
            </a:r>
            <a:r>
              <a:rPr lang="zh-CN" altLang="en-US" dirty="0" smtClean="0"/>
              <a:t>置零，保持，左移，右移，并行送数功能，每一级</a:t>
            </a:r>
            <a:r>
              <a:rPr lang="en-US" altLang="zh-CN" dirty="0" smtClean="0"/>
              <a:t>JK</a:t>
            </a:r>
            <a:r>
              <a:rPr lang="zh-CN" altLang="en-US" dirty="0" smtClean="0"/>
              <a:t>触发器的</a:t>
            </a:r>
            <a:r>
              <a:rPr lang="en-US" altLang="zh-CN" dirty="0" smtClean="0"/>
              <a:t>J</a:t>
            </a:r>
            <a:r>
              <a:rPr lang="zh-CN" altLang="en-US" dirty="0" smtClean="0"/>
              <a:t>和</a:t>
            </a:r>
            <a:r>
              <a:rPr lang="en-US" altLang="zh-CN" dirty="0" smtClean="0"/>
              <a:t>K</a:t>
            </a:r>
            <a:r>
              <a:rPr lang="zh-CN" altLang="en-US" dirty="0" smtClean="0"/>
              <a:t>接入信号可采用</a:t>
            </a:r>
            <a:r>
              <a:rPr lang="en-US" altLang="zh-CN" dirty="0" smtClean="0"/>
              <a:t>4</a:t>
            </a:r>
            <a:r>
              <a:rPr lang="zh-CN" altLang="en-US" dirty="0" smtClean="0"/>
              <a:t>选</a:t>
            </a:r>
            <a:r>
              <a:rPr lang="en-US" altLang="zh-CN" dirty="0" smtClean="0"/>
              <a:t>1</a:t>
            </a:r>
            <a:r>
              <a:rPr lang="zh-CN" altLang="en-US" dirty="0" smtClean="0"/>
              <a:t>数据选择器（例如</a:t>
            </a:r>
            <a:r>
              <a:rPr lang="en-US" altLang="zh-CN" dirty="0" smtClean="0"/>
              <a:t>74LS153 </a:t>
            </a:r>
            <a:r>
              <a:rPr lang="zh-CN" altLang="en-US" dirty="0" smtClean="0"/>
              <a:t>双四选一数据选择器）进行切换，从而达到功能的切换。</a:t>
            </a:r>
            <a:endParaRPr lang="en-US" altLang="zh-CN" dirty="0" smtClean="0"/>
          </a:p>
          <a:p>
            <a:pPr>
              <a:buNone/>
            </a:pPr>
            <a:endParaRPr lang="en-US" altLang="zh-CN" dirty="0" smtClean="0"/>
          </a:p>
          <a:p>
            <a:pPr>
              <a:buNone/>
            </a:pPr>
            <a:endParaRPr lang="zh-CN" altLang="en-US" dirty="0"/>
          </a:p>
        </p:txBody>
      </p:sp>
      <p:sp>
        <p:nvSpPr>
          <p:cNvPr id="4" name="矩形 3"/>
          <p:cNvSpPr/>
          <p:nvPr/>
        </p:nvSpPr>
        <p:spPr>
          <a:xfrm>
            <a:off x="1259632" y="3573016"/>
            <a:ext cx="2520280" cy="15841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547664" y="5157192"/>
            <a:ext cx="0" cy="6480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195736" y="5157192"/>
            <a:ext cx="0" cy="6480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843808" y="5157192"/>
            <a:ext cx="0" cy="6480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1880" y="5157192"/>
            <a:ext cx="0" cy="6480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483768" y="2924944"/>
            <a:ext cx="0" cy="6480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83768" y="5750808"/>
            <a:ext cx="753176" cy="738664"/>
          </a:xfrm>
          <a:prstGeom prst="rect">
            <a:avLst/>
          </a:prstGeom>
          <a:noFill/>
        </p:spPr>
        <p:txBody>
          <a:bodyPr wrap="square" rtlCol="0">
            <a:spAutoFit/>
          </a:bodyPr>
          <a:lstStyle/>
          <a:p>
            <a:r>
              <a:rPr lang="zh-CN" altLang="en-US" sz="1400" dirty="0" smtClean="0"/>
              <a:t>实现左移功能的</a:t>
            </a:r>
            <a:r>
              <a:rPr lang="en-US" altLang="zh-CN" sz="1400" dirty="0" smtClean="0"/>
              <a:t>J/K</a:t>
            </a:r>
            <a:endParaRPr lang="zh-CN" altLang="en-US" sz="1400" dirty="0"/>
          </a:p>
        </p:txBody>
      </p:sp>
      <p:sp>
        <p:nvSpPr>
          <p:cNvPr id="12" name="矩形 11"/>
          <p:cNvSpPr/>
          <p:nvPr/>
        </p:nvSpPr>
        <p:spPr>
          <a:xfrm>
            <a:off x="1835696" y="5757496"/>
            <a:ext cx="723275" cy="738664"/>
          </a:xfrm>
          <a:prstGeom prst="rect">
            <a:avLst/>
          </a:prstGeom>
        </p:spPr>
        <p:txBody>
          <a:bodyPr wrap="none">
            <a:spAutoFit/>
          </a:bodyPr>
          <a:lstStyle/>
          <a:p>
            <a:pPr lvl="0"/>
            <a:r>
              <a:rPr lang="zh-CN" altLang="en-US" sz="1400" dirty="0" smtClean="0">
                <a:solidFill>
                  <a:prstClr val="black"/>
                </a:solidFill>
              </a:rPr>
              <a:t>实现右</a:t>
            </a:r>
            <a:endParaRPr lang="en-US" altLang="zh-CN" sz="1400" dirty="0" smtClean="0">
              <a:solidFill>
                <a:prstClr val="black"/>
              </a:solidFill>
            </a:endParaRPr>
          </a:p>
          <a:p>
            <a:pPr lvl="0"/>
            <a:r>
              <a:rPr lang="zh-CN" altLang="en-US" sz="1400" dirty="0" smtClean="0">
                <a:solidFill>
                  <a:prstClr val="black"/>
                </a:solidFill>
              </a:rPr>
              <a:t>移功能</a:t>
            </a:r>
            <a:endParaRPr lang="en-US" altLang="zh-CN" sz="1400" dirty="0" smtClean="0">
              <a:solidFill>
                <a:prstClr val="black"/>
              </a:solidFill>
            </a:endParaRPr>
          </a:p>
          <a:p>
            <a:pPr lvl="0"/>
            <a:r>
              <a:rPr lang="zh-CN" altLang="en-US" sz="1400" dirty="0" smtClean="0">
                <a:solidFill>
                  <a:prstClr val="black"/>
                </a:solidFill>
              </a:rPr>
              <a:t>的</a:t>
            </a:r>
            <a:r>
              <a:rPr lang="en-US" altLang="zh-CN" sz="1400" dirty="0" smtClean="0">
                <a:solidFill>
                  <a:prstClr val="black"/>
                </a:solidFill>
              </a:rPr>
              <a:t>J/K</a:t>
            </a:r>
            <a:endParaRPr lang="zh-CN" altLang="en-US" sz="1400" dirty="0">
              <a:solidFill>
                <a:prstClr val="black"/>
              </a:solidFill>
            </a:endParaRPr>
          </a:p>
        </p:txBody>
      </p:sp>
      <p:sp>
        <p:nvSpPr>
          <p:cNvPr id="13" name="矩形 12"/>
          <p:cNvSpPr/>
          <p:nvPr/>
        </p:nvSpPr>
        <p:spPr>
          <a:xfrm>
            <a:off x="3079288" y="5766644"/>
            <a:ext cx="1149674" cy="523220"/>
          </a:xfrm>
          <a:prstGeom prst="rect">
            <a:avLst/>
          </a:prstGeom>
        </p:spPr>
        <p:txBody>
          <a:bodyPr wrap="none">
            <a:spAutoFit/>
          </a:bodyPr>
          <a:lstStyle/>
          <a:p>
            <a:pPr lvl="0"/>
            <a:r>
              <a:rPr lang="zh-CN" altLang="en-US" sz="1400" dirty="0" smtClean="0">
                <a:solidFill>
                  <a:prstClr val="black"/>
                </a:solidFill>
              </a:rPr>
              <a:t>实现并行</a:t>
            </a:r>
            <a:endParaRPr lang="en-US" altLang="zh-CN" sz="1400" dirty="0" smtClean="0">
              <a:solidFill>
                <a:prstClr val="black"/>
              </a:solidFill>
            </a:endParaRPr>
          </a:p>
          <a:p>
            <a:pPr lvl="0"/>
            <a:r>
              <a:rPr lang="zh-CN" altLang="en-US" sz="1400" dirty="0" smtClean="0">
                <a:solidFill>
                  <a:prstClr val="black"/>
                </a:solidFill>
              </a:rPr>
              <a:t>送数功能</a:t>
            </a:r>
            <a:r>
              <a:rPr lang="en-US" altLang="zh-CN" sz="1400" dirty="0" smtClean="0">
                <a:solidFill>
                  <a:prstClr val="black"/>
                </a:solidFill>
              </a:rPr>
              <a:t>J/K</a:t>
            </a:r>
            <a:endParaRPr lang="zh-CN" altLang="en-US" sz="1400" dirty="0">
              <a:solidFill>
                <a:prstClr val="black"/>
              </a:solidFill>
            </a:endParaRPr>
          </a:p>
        </p:txBody>
      </p:sp>
      <p:sp>
        <p:nvSpPr>
          <p:cNvPr id="14" name="矩形 13"/>
          <p:cNvSpPr/>
          <p:nvPr/>
        </p:nvSpPr>
        <p:spPr>
          <a:xfrm>
            <a:off x="1187624" y="5767224"/>
            <a:ext cx="723275" cy="738664"/>
          </a:xfrm>
          <a:prstGeom prst="rect">
            <a:avLst/>
          </a:prstGeom>
        </p:spPr>
        <p:txBody>
          <a:bodyPr wrap="none">
            <a:spAutoFit/>
          </a:bodyPr>
          <a:lstStyle/>
          <a:p>
            <a:pPr lvl="0"/>
            <a:r>
              <a:rPr lang="zh-CN" altLang="en-US" sz="1400" dirty="0" smtClean="0">
                <a:solidFill>
                  <a:prstClr val="black"/>
                </a:solidFill>
              </a:rPr>
              <a:t>实现保</a:t>
            </a:r>
            <a:endParaRPr lang="en-US" altLang="zh-CN" sz="1400" dirty="0" smtClean="0">
              <a:solidFill>
                <a:prstClr val="black"/>
              </a:solidFill>
            </a:endParaRPr>
          </a:p>
          <a:p>
            <a:pPr lvl="0"/>
            <a:r>
              <a:rPr lang="zh-CN" altLang="en-US" sz="1400" dirty="0" smtClean="0">
                <a:solidFill>
                  <a:prstClr val="black"/>
                </a:solidFill>
              </a:rPr>
              <a:t>持功能</a:t>
            </a:r>
            <a:endParaRPr lang="en-US" altLang="zh-CN" sz="1400" dirty="0" smtClean="0">
              <a:solidFill>
                <a:prstClr val="black"/>
              </a:solidFill>
            </a:endParaRPr>
          </a:p>
          <a:p>
            <a:pPr lvl="0"/>
            <a:r>
              <a:rPr lang="zh-CN" altLang="en-US" sz="1400" dirty="0" smtClean="0">
                <a:solidFill>
                  <a:prstClr val="black"/>
                </a:solidFill>
              </a:rPr>
              <a:t>的</a:t>
            </a:r>
            <a:r>
              <a:rPr lang="en-US" altLang="zh-CN" sz="1400" dirty="0" smtClean="0">
                <a:solidFill>
                  <a:prstClr val="black"/>
                </a:solidFill>
              </a:rPr>
              <a:t>J/K</a:t>
            </a:r>
            <a:endParaRPr lang="zh-CN" altLang="en-US" sz="1400" dirty="0">
              <a:solidFill>
                <a:prstClr val="black"/>
              </a:solidFill>
            </a:endParaRPr>
          </a:p>
        </p:txBody>
      </p:sp>
      <p:sp>
        <p:nvSpPr>
          <p:cNvPr id="15" name="TextBox 14"/>
          <p:cNvSpPr txBox="1"/>
          <p:nvPr/>
        </p:nvSpPr>
        <p:spPr>
          <a:xfrm>
            <a:off x="1508752" y="4139788"/>
            <a:ext cx="2016224" cy="369332"/>
          </a:xfrm>
          <a:prstGeom prst="rect">
            <a:avLst/>
          </a:prstGeom>
          <a:noFill/>
        </p:spPr>
        <p:txBody>
          <a:bodyPr wrap="square" rtlCol="0">
            <a:spAutoFit/>
          </a:bodyPr>
          <a:lstStyle/>
          <a:p>
            <a:r>
              <a:rPr lang="zh-CN" altLang="en-US" dirty="0" smtClean="0"/>
              <a:t>四选一数据选择器</a:t>
            </a:r>
            <a:endParaRPr lang="zh-CN" altLang="en-US" dirty="0"/>
          </a:p>
        </p:txBody>
      </p:sp>
      <p:cxnSp>
        <p:nvCxnSpPr>
          <p:cNvPr id="17" name="直接连接符 16"/>
          <p:cNvCxnSpPr/>
          <p:nvPr/>
        </p:nvCxnSpPr>
        <p:spPr>
          <a:xfrm>
            <a:off x="611560" y="4005064"/>
            <a:ext cx="6480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1560" y="4581128"/>
            <a:ext cx="6480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0976" y="3789040"/>
            <a:ext cx="864096" cy="369332"/>
          </a:xfrm>
          <a:prstGeom prst="rect">
            <a:avLst/>
          </a:prstGeom>
          <a:noFill/>
        </p:spPr>
        <p:txBody>
          <a:bodyPr wrap="square" rtlCol="0">
            <a:spAutoFit/>
          </a:bodyPr>
          <a:lstStyle/>
          <a:p>
            <a:r>
              <a:rPr lang="en-US" altLang="zh-CN" dirty="0" smtClean="0"/>
              <a:t>S1</a:t>
            </a:r>
            <a:endParaRPr lang="zh-CN" altLang="en-US" dirty="0"/>
          </a:p>
        </p:txBody>
      </p:sp>
      <p:sp>
        <p:nvSpPr>
          <p:cNvPr id="20" name="TextBox 19"/>
          <p:cNvSpPr txBox="1"/>
          <p:nvPr/>
        </p:nvSpPr>
        <p:spPr>
          <a:xfrm>
            <a:off x="251520" y="4384560"/>
            <a:ext cx="864096" cy="369332"/>
          </a:xfrm>
          <a:prstGeom prst="rect">
            <a:avLst/>
          </a:prstGeom>
          <a:noFill/>
        </p:spPr>
        <p:txBody>
          <a:bodyPr wrap="square" rtlCol="0">
            <a:spAutoFit/>
          </a:bodyPr>
          <a:lstStyle/>
          <a:p>
            <a:r>
              <a:rPr lang="en-US" altLang="zh-CN" dirty="0" smtClean="0"/>
              <a:t>S0</a:t>
            </a:r>
            <a:endParaRPr lang="zh-CN" altLang="en-US" dirty="0"/>
          </a:p>
        </p:txBody>
      </p:sp>
      <p:sp>
        <p:nvSpPr>
          <p:cNvPr id="21" name="TextBox 20"/>
          <p:cNvSpPr txBox="1"/>
          <p:nvPr/>
        </p:nvSpPr>
        <p:spPr>
          <a:xfrm>
            <a:off x="2267744" y="2564904"/>
            <a:ext cx="1296144" cy="369332"/>
          </a:xfrm>
          <a:prstGeom prst="rect">
            <a:avLst/>
          </a:prstGeom>
          <a:noFill/>
        </p:spPr>
        <p:txBody>
          <a:bodyPr wrap="square" rtlCol="0">
            <a:spAutoFit/>
          </a:bodyPr>
          <a:lstStyle/>
          <a:p>
            <a:r>
              <a:rPr lang="en-US" altLang="zh-CN" dirty="0" smtClean="0"/>
              <a:t>J/K</a:t>
            </a:r>
            <a:endParaRPr lang="zh-CN" altLang="en-US" dirty="0"/>
          </a:p>
        </p:txBody>
      </p:sp>
      <p:sp>
        <p:nvSpPr>
          <p:cNvPr id="22" name="TextBox 21"/>
          <p:cNvSpPr txBox="1"/>
          <p:nvPr/>
        </p:nvSpPr>
        <p:spPr>
          <a:xfrm>
            <a:off x="4932040" y="4581128"/>
            <a:ext cx="2952328" cy="923330"/>
          </a:xfrm>
          <a:prstGeom prst="rect">
            <a:avLst/>
          </a:prstGeom>
          <a:noFill/>
        </p:spPr>
        <p:txBody>
          <a:bodyPr wrap="square" rtlCol="0">
            <a:spAutoFit/>
          </a:bodyPr>
          <a:lstStyle/>
          <a:p>
            <a:r>
              <a:rPr lang="en-US" altLang="zh-CN" dirty="0" smtClean="0">
                <a:solidFill>
                  <a:srgbClr val="FF0000"/>
                </a:solidFill>
              </a:rPr>
              <a:t>S2</a:t>
            </a:r>
            <a:r>
              <a:rPr lang="zh-CN" altLang="en-US" dirty="0" smtClean="0">
                <a:solidFill>
                  <a:srgbClr val="FF0000"/>
                </a:solidFill>
              </a:rPr>
              <a:t>，</a:t>
            </a:r>
            <a:r>
              <a:rPr lang="en-US" altLang="zh-CN" dirty="0" smtClean="0">
                <a:solidFill>
                  <a:srgbClr val="FF0000"/>
                </a:solidFill>
              </a:rPr>
              <a:t>S1</a:t>
            </a:r>
            <a:r>
              <a:rPr lang="zh-CN" altLang="en-US" dirty="0" smtClean="0">
                <a:solidFill>
                  <a:srgbClr val="FF0000"/>
                </a:solidFill>
              </a:rPr>
              <a:t>是四选一数据选择器的输出控制端，也是实现</a:t>
            </a:r>
            <a:r>
              <a:rPr lang="en-US" altLang="zh-CN" dirty="0" smtClean="0">
                <a:solidFill>
                  <a:srgbClr val="FF0000"/>
                </a:solidFill>
              </a:rPr>
              <a:t>74LS194</a:t>
            </a:r>
            <a:r>
              <a:rPr lang="zh-CN" altLang="en-US" dirty="0" smtClean="0">
                <a:solidFill>
                  <a:srgbClr val="FF0000"/>
                </a:solidFill>
              </a:rPr>
              <a:t>的功能切换控制端</a:t>
            </a:r>
            <a:endParaRPr lang="zh-CN" altLang="en-US" dirty="0">
              <a:solidFill>
                <a:srgbClr val="FF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下周实验</a:t>
            </a:r>
          </a:p>
        </p:txBody>
      </p:sp>
      <p:sp>
        <p:nvSpPr>
          <p:cNvPr id="27651" name="Rectangle 3"/>
          <p:cNvSpPr>
            <a:spLocks noGrp="1" noChangeArrowheads="1"/>
          </p:cNvSpPr>
          <p:nvPr>
            <p:ph idx="1"/>
          </p:nvPr>
        </p:nvSpPr>
        <p:spPr>
          <a:xfrm>
            <a:off x="457200" y="1888058"/>
            <a:ext cx="8229600" cy="604838"/>
          </a:xfrm>
        </p:spPr>
        <p:txBody>
          <a:bodyPr/>
          <a:lstStyle/>
          <a:p>
            <a:pPr>
              <a:buNone/>
            </a:pPr>
            <a:r>
              <a:rPr lang="zh-CN" altLang="zh-CN" sz="2800" dirty="0" smtClean="0"/>
              <a:t>实验十七</a:t>
            </a:r>
            <a:r>
              <a:rPr lang="en-US" altLang="zh-CN" sz="2800" dirty="0" smtClean="0"/>
              <a:t>  </a:t>
            </a:r>
            <a:r>
              <a:rPr lang="zh-CN" altLang="zh-CN" sz="2800" dirty="0" smtClean="0"/>
              <a:t>特殊计数器的实现</a:t>
            </a:r>
            <a:endParaRPr lang="zh-CN" altLang="zh-C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229600" cy="1143000"/>
          </a:xfrm>
        </p:spPr>
        <p:txBody>
          <a:bodyPr/>
          <a:lstStyle/>
          <a:p>
            <a:pPr algn="ctr"/>
            <a:r>
              <a:rPr lang="zh-CN" altLang="en-US" dirty="0"/>
              <a:t>实验一</a:t>
            </a:r>
          </a:p>
        </p:txBody>
      </p:sp>
      <p:sp>
        <p:nvSpPr>
          <p:cNvPr id="3" name="内容占位符 2"/>
          <p:cNvSpPr>
            <a:spLocks noGrp="1"/>
          </p:cNvSpPr>
          <p:nvPr>
            <p:ph idx="1"/>
          </p:nvPr>
        </p:nvSpPr>
        <p:spPr>
          <a:xfrm>
            <a:off x="457200" y="1556792"/>
            <a:ext cx="8229600" cy="4767808"/>
          </a:xfrm>
        </p:spPr>
        <p:txBody>
          <a:bodyPr/>
          <a:lstStyle/>
          <a:p>
            <a:r>
              <a:rPr lang="en-US" altLang="zh-CN" sz="2400" dirty="0">
                <a:latin typeface="+mn-ea"/>
              </a:rPr>
              <a:t>3</a:t>
            </a:r>
            <a:r>
              <a:rPr lang="zh-CN" altLang="en-US" sz="2400" dirty="0">
                <a:latin typeface="+mn-ea"/>
              </a:rPr>
              <a:t>、使用</a:t>
            </a:r>
            <a:r>
              <a:rPr lang="en-US" altLang="zh-CN" sz="2400" dirty="0" err="1">
                <a:latin typeface="+mn-ea"/>
              </a:rPr>
              <a:t>Protues</a:t>
            </a:r>
            <a:r>
              <a:rPr lang="zh-CN" altLang="en-US" sz="2400" dirty="0" smtClean="0">
                <a:latin typeface="+mn-ea"/>
              </a:rPr>
              <a:t>仿真软件</a:t>
            </a:r>
            <a:r>
              <a:rPr lang="zh-CN" altLang="en-US" sz="2400" dirty="0">
                <a:latin typeface="+mn-ea"/>
              </a:rPr>
              <a:t>动态</a:t>
            </a:r>
            <a:r>
              <a:rPr lang="zh-CN" altLang="en-US" sz="2400" dirty="0" smtClean="0">
                <a:latin typeface="+mn-ea"/>
              </a:rPr>
              <a:t>测量</a:t>
            </a:r>
            <a:r>
              <a:rPr lang="zh-CN" altLang="en-US" sz="2400" dirty="0">
                <a:latin typeface="+mn-ea"/>
              </a:rPr>
              <a:t>门电路芯片（</a:t>
            </a:r>
            <a:r>
              <a:rPr lang="en-US" altLang="zh-CN" sz="2400" dirty="0">
                <a:latin typeface="+mn-ea"/>
              </a:rPr>
              <a:t>74LS00</a:t>
            </a:r>
            <a:r>
              <a:rPr lang="zh-CN" altLang="en-US" sz="2400" dirty="0">
                <a:latin typeface="+mn-ea"/>
              </a:rPr>
              <a:t>、</a:t>
            </a:r>
            <a:r>
              <a:rPr lang="en-US" altLang="zh-CN" sz="2400" dirty="0">
                <a:solidFill>
                  <a:schemeClr val="dk1"/>
                </a:solidFill>
                <a:latin typeface="+mn-ea"/>
              </a:rPr>
              <a:t>74LS08 </a:t>
            </a:r>
            <a:r>
              <a:rPr lang="zh-CN" altLang="en-US" sz="2400" dirty="0">
                <a:solidFill>
                  <a:schemeClr val="dk1"/>
                </a:solidFill>
                <a:latin typeface="+mn-ea"/>
              </a:rPr>
              <a:t>、</a:t>
            </a:r>
            <a:r>
              <a:rPr lang="en-US" altLang="zh-CN" sz="2400" dirty="0">
                <a:solidFill>
                  <a:schemeClr val="dk1"/>
                </a:solidFill>
                <a:latin typeface="+mn-ea"/>
              </a:rPr>
              <a:t>74LS20 </a:t>
            </a:r>
            <a:r>
              <a:rPr lang="zh-CN" altLang="en-US" sz="2400" dirty="0">
                <a:solidFill>
                  <a:schemeClr val="dk1"/>
                </a:solidFill>
                <a:latin typeface="+mn-ea"/>
              </a:rPr>
              <a:t>和</a:t>
            </a:r>
            <a:r>
              <a:rPr lang="en-US" altLang="zh-CN" sz="2400" dirty="0">
                <a:latin typeface="+mn-ea"/>
              </a:rPr>
              <a:t>74LS86 </a:t>
            </a:r>
            <a:r>
              <a:rPr lang="zh-CN" altLang="en-US" sz="2400" dirty="0" smtClean="0">
                <a:latin typeface="+mn-ea"/>
              </a:rPr>
              <a:t>），截图并分析</a:t>
            </a:r>
            <a:r>
              <a:rPr lang="zh-CN" altLang="zh-CN" sz="2400" dirty="0" smtClean="0"/>
              <a:t>输入</a:t>
            </a:r>
            <a:r>
              <a:rPr lang="zh-CN" altLang="zh-CN" sz="2400" dirty="0"/>
              <a:t>、输出引脚的</a:t>
            </a:r>
            <a:r>
              <a:rPr lang="zh-CN" altLang="zh-CN" sz="2400" dirty="0" smtClean="0"/>
              <a:t>波形</a:t>
            </a:r>
            <a:r>
              <a:rPr lang="zh-CN" altLang="en-US" sz="2400" dirty="0" smtClean="0"/>
              <a:t>关系；</a:t>
            </a:r>
            <a:endParaRPr lang="en-US" altLang="zh-CN" sz="2400" dirty="0" smtClean="0"/>
          </a:p>
          <a:p>
            <a:pPr marL="0" indent="0">
              <a:buNone/>
            </a:pPr>
            <a:r>
              <a:rPr lang="zh-CN" altLang="en-US" sz="2000" dirty="0" smtClean="0"/>
              <a:t>       </a:t>
            </a:r>
            <a:r>
              <a:rPr lang="zh-CN" altLang="en-US" sz="2000" dirty="0" smtClean="0">
                <a:solidFill>
                  <a:srgbClr val="FF0000"/>
                </a:solidFill>
              </a:rPr>
              <a:t> </a:t>
            </a:r>
            <a:r>
              <a:rPr lang="zh-CN" altLang="en-US" sz="1800" dirty="0" smtClean="0">
                <a:solidFill>
                  <a:srgbClr val="FF0000"/>
                </a:solidFill>
              </a:rPr>
              <a:t>二输入门电路芯片可将</a:t>
            </a:r>
            <a:r>
              <a:rPr lang="en-US" altLang="zh-CN" sz="1800" dirty="0" smtClean="0">
                <a:solidFill>
                  <a:srgbClr val="FF0000"/>
                </a:solidFill>
              </a:rPr>
              <a:t>74LS197</a:t>
            </a:r>
            <a:r>
              <a:rPr lang="zh-CN" altLang="en-US" sz="1800" dirty="0" smtClean="0">
                <a:solidFill>
                  <a:srgbClr val="FF0000"/>
                </a:solidFill>
              </a:rPr>
              <a:t>八进制计数（相邻）输出接入芯片输入端，如下表。四输入门电路芯片可将</a:t>
            </a:r>
            <a:r>
              <a:rPr lang="en-US" altLang="zh-CN" sz="1800" dirty="0" smtClean="0">
                <a:solidFill>
                  <a:srgbClr val="FF0000"/>
                </a:solidFill>
              </a:rPr>
              <a:t>74LS197</a:t>
            </a:r>
            <a:r>
              <a:rPr lang="zh-CN" altLang="en-US" sz="1800" dirty="0" smtClean="0">
                <a:solidFill>
                  <a:srgbClr val="FF0000"/>
                </a:solidFill>
              </a:rPr>
              <a:t>十六进制计数（相邻）输出接入芯片输入端</a:t>
            </a:r>
            <a:r>
              <a:rPr lang="zh-CN" altLang="en-US" sz="2000" dirty="0" smtClean="0">
                <a:solidFill>
                  <a:srgbClr val="FF0000"/>
                </a:solidFill>
              </a:rPr>
              <a:t>。</a:t>
            </a:r>
            <a:r>
              <a:rPr lang="zh-CN" altLang="en-US" sz="1800" dirty="0" smtClean="0">
                <a:solidFill>
                  <a:srgbClr val="FF0000"/>
                </a:solidFill>
              </a:rPr>
              <a:t>虚拟仪器截</a:t>
            </a:r>
            <a:r>
              <a:rPr lang="zh-CN" altLang="en-US" sz="1800" dirty="0">
                <a:solidFill>
                  <a:srgbClr val="FF0000"/>
                </a:solidFill>
              </a:rPr>
              <a:t>图时波形自上向下的排列</a:t>
            </a:r>
            <a:r>
              <a:rPr lang="zh-CN" altLang="en-US" sz="1800" dirty="0" smtClean="0">
                <a:solidFill>
                  <a:srgbClr val="FF0000"/>
                </a:solidFill>
              </a:rPr>
              <a:t>顺序需与</a:t>
            </a:r>
            <a:r>
              <a:rPr lang="zh-CN" altLang="en-US" sz="1800" dirty="0">
                <a:solidFill>
                  <a:srgbClr val="FF0000"/>
                </a:solidFill>
              </a:rPr>
              <a:t>下表</a:t>
            </a:r>
            <a:r>
              <a:rPr lang="zh-CN" altLang="en-US" sz="1800" dirty="0" smtClean="0">
                <a:solidFill>
                  <a:srgbClr val="FF0000"/>
                </a:solidFill>
              </a:rPr>
              <a:t>一致。</a:t>
            </a:r>
            <a:endParaRPr lang="en-US" altLang="zh-CN" sz="1800" dirty="0">
              <a:latin typeface="+mn-ea"/>
              <a:sym typeface="+mn-ea"/>
            </a:endParaRPr>
          </a:p>
          <a:p>
            <a:pPr marL="0" indent="0">
              <a:buNone/>
            </a:pPr>
            <a:endParaRPr lang="en-US" altLang="zh-CN" sz="2000" dirty="0" smtClean="0">
              <a:solidFill>
                <a:srgbClr val="FF0000"/>
              </a:solidFill>
            </a:endParaRPr>
          </a:p>
          <a:p>
            <a:pPr marL="0" indent="0">
              <a:buNone/>
            </a:pPr>
            <a:endParaRPr lang="zh-CN" altLang="en-US" sz="2800" dirty="0">
              <a:latin typeface="+mn-ea"/>
            </a:endParaRPr>
          </a:p>
          <a:p>
            <a:pPr marL="0" indent="0">
              <a:buNone/>
            </a:pP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53309820"/>
              </p:ext>
            </p:extLst>
          </p:nvPr>
        </p:nvGraphicFramePr>
        <p:xfrm>
          <a:off x="1187624" y="3789040"/>
          <a:ext cx="6768752" cy="2232250"/>
        </p:xfrm>
        <a:graphic>
          <a:graphicData uri="http://schemas.openxmlformats.org/drawingml/2006/table">
            <a:tbl>
              <a:tblPr firstRow="1" firstCol="1" bandRow="1">
                <a:tableStyleId>{5940675A-B579-460E-94D1-54222C63F5DA}</a:tableStyleId>
              </a:tblPr>
              <a:tblGrid>
                <a:gridCol w="1717824">
                  <a:extLst>
                    <a:ext uri="{9D8B030D-6E8A-4147-A177-3AD203B41FA5}">
                      <a16:colId xmlns:a16="http://schemas.microsoft.com/office/drawing/2014/main" val="20000"/>
                    </a:ext>
                  </a:extLst>
                </a:gridCol>
                <a:gridCol w="5050928">
                  <a:extLst>
                    <a:ext uri="{9D8B030D-6E8A-4147-A177-3AD203B41FA5}">
                      <a16:colId xmlns:a16="http://schemas.microsoft.com/office/drawing/2014/main" val="20001"/>
                    </a:ext>
                  </a:extLst>
                </a:gridCol>
              </a:tblGrid>
              <a:tr h="888050">
                <a:tc>
                  <a:txBody>
                    <a:bodyPr/>
                    <a:lstStyle/>
                    <a:p>
                      <a:pPr algn="ctr">
                        <a:lnSpc>
                          <a:spcPct val="150000"/>
                        </a:lnSpc>
                        <a:spcAft>
                          <a:spcPts val="0"/>
                        </a:spcAft>
                      </a:pPr>
                      <a:r>
                        <a:rPr lang="en-US" sz="1600" kern="100" dirty="0">
                          <a:effectLst/>
                        </a:rPr>
                        <a:t>74LS00</a:t>
                      </a:r>
                      <a:r>
                        <a:rPr lang="zh-CN" sz="1600" kern="100" dirty="0">
                          <a:effectLst/>
                        </a:rPr>
                        <a:t>动态测试波形记录顺序</a:t>
                      </a:r>
                      <a:endParaRPr lang="zh-CN" sz="1200" kern="100" dirty="0">
                        <a:effectLst/>
                        <a:latin typeface="Times New Roman"/>
                        <a:ea typeface="宋体"/>
                      </a:endParaRPr>
                    </a:p>
                  </a:txBody>
                  <a:tcPr marL="68580" marR="68580" marT="0" marB="0"/>
                </a:tc>
                <a:tc>
                  <a:txBody>
                    <a:bodyPr/>
                    <a:lstStyle/>
                    <a:p>
                      <a:pPr algn="ctr">
                        <a:lnSpc>
                          <a:spcPct val="150000"/>
                        </a:lnSpc>
                        <a:spcAft>
                          <a:spcPts val="0"/>
                        </a:spcAft>
                      </a:pPr>
                      <a:r>
                        <a:rPr lang="zh-CN" sz="1600" kern="100" dirty="0">
                          <a:effectLst/>
                        </a:rPr>
                        <a:t>波形截图</a:t>
                      </a:r>
                      <a:endParaRPr lang="zh-CN" sz="1200" kern="100" dirty="0">
                        <a:effectLst/>
                        <a:latin typeface="Times New Roman"/>
                        <a:ea typeface="宋体"/>
                      </a:endParaRPr>
                    </a:p>
                  </a:txBody>
                  <a:tcPr marL="68580" marR="68580" marT="0" marB="0"/>
                </a:tc>
                <a:extLst>
                  <a:ext uri="{0D108BD9-81ED-4DB2-BD59-A6C34878D82A}">
                    <a16:rowId xmlns:a16="http://schemas.microsoft.com/office/drawing/2014/main" val="10000"/>
                  </a:ext>
                </a:extLst>
              </a:tr>
              <a:tr h="452090">
                <a:tc>
                  <a:txBody>
                    <a:bodyPr/>
                    <a:lstStyle/>
                    <a:p>
                      <a:pPr algn="just">
                        <a:lnSpc>
                          <a:spcPct val="150000"/>
                        </a:lnSpc>
                        <a:spcAft>
                          <a:spcPts val="0"/>
                        </a:spcAft>
                      </a:pPr>
                      <a:r>
                        <a:rPr lang="en-US" sz="1600" kern="100">
                          <a:effectLst/>
                        </a:rPr>
                        <a:t>A1</a:t>
                      </a:r>
                      <a:r>
                        <a:rPr lang="zh-CN" sz="1600" kern="100">
                          <a:effectLst/>
                        </a:rPr>
                        <a:t>（</a:t>
                      </a:r>
                      <a:r>
                        <a:rPr lang="en-US" sz="1600" kern="100">
                          <a:effectLst/>
                        </a:rPr>
                        <a:t>Q2</a:t>
                      </a:r>
                      <a:r>
                        <a:rPr lang="zh-CN" sz="1600" kern="100">
                          <a:effectLst/>
                        </a:rPr>
                        <a:t>）</a:t>
                      </a:r>
                      <a:endParaRPr lang="zh-CN" sz="1200" kern="100">
                        <a:effectLst/>
                        <a:latin typeface="Times New Roman"/>
                        <a:ea typeface="宋体"/>
                      </a:endParaRPr>
                    </a:p>
                  </a:txBody>
                  <a:tcPr marL="68580" marR="68580" marT="0" marB="0"/>
                </a:tc>
                <a:tc rowSpan="3">
                  <a:txBody>
                    <a:bodyPr/>
                    <a:lstStyle/>
                    <a:p>
                      <a:pPr algn="just">
                        <a:lnSpc>
                          <a:spcPct val="150000"/>
                        </a:lnSpc>
                        <a:spcAft>
                          <a:spcPts val="0"/>
                        </a:spcAft>
                      </a:pPr>
                      <a:r>
                        <a:rPr lang="en-US" sz="1600" kern="100" dirty="0">
                          <a:effectLst/>
                        </a:rPr>
                        <a:t> </a:t>
                      </a:r>
                      <a:endParaRPr lang="zh-CN" sz="1200" kern="100" dirty="0">
                        <a:effectLst/>
                        <a:latin typeface="Times New Roman"/>
                        <a:ea typeface="宋体"/>
                      </a:endParaRPr>
                    </a:p>
                  </a:txBody>
                  <a:tcPr marL="68580" marR="68580" marT="0" marB="0"/>
                </a:tc>
                <a:extLst>
                  <a:ext uri="{0D108BD9-81ED-4DB2-BD59-A6C34878D82A}">
                    <a16:rowId xmlns:a16="http://schemas.microsoft.com/office/drawing/2014/main" val="10001"/>
                  </a:ext>
                </a:extLst>
              </a:tr>
              <a:tr h="440020">
                <a:tc>
                  <a:txBody>
                    <a:bodyPr/>
                    <a:lstStyle/>
                    <a:p>
                      <a:pPr algn="just">
                        <a:lnSpc>
                          <a:spcPct val="150000"/>
                        </a:lnSpc>
                        <a:spcAft>
                          <a:spcPts val="0"/>
                        </a:spcAft>
                      </a:pPr>
                      <a:r>
                        <a:rPr lang="en-US" sz="1600" kern="100" dirty="0">
                          <a:effectLst/>
                        </a:rPr>
                        <a:t>B1</a:t>
                      </a:r>
                      <a:r>
                        <a:rPr lang="zh-CN" sz="1600" kern="100" dirty="0">
                          <a:effectLst/>
                        </a:rPr>
                        <a:t>（</a:t>
                      </a:r>
                      <a:r>
                        <a:rPr lang="en-US" sz="1600" kern="100" dirty="0">
                          <a:effectLst/>
                        </a:rPr>
                        <a:t>Q1</a:t>
                      </a:r>
                      <a:r>
                        <a:rPr lang="zh-CN" sz="1600" kern="100" dirty="0">
                          <a:effectLst/>
                        </a:rPr>
                        <a:t>）</a:t>
                      </a:r>
                      <a:endParaRPr lang="zh-CN" sz="1200" kern="100" dirty="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2"/>
                  </a:ext>
                </a:extLst>
              </a:tr>
              <a:tr h="452090">
                <a:tc>
                  <a:txBody>
                    <a:bodyPr/>
                    <a:lstStyle/>
                    <a:p>
                      <a:pPr algn="just">
                        <a:lnSpc>
                          <a:spcPct val="150000"/>
                        </a:lnSpc>
                        <a:spcAft>
                          <a:spcPts val="0"/>
                        </a:spcAft>
                      </a:pPr>
                      <a:r>
                        <a:rPr lang="en-US" sz="1600" kern="100" dirty="0">
                          <a:effectLst/>
                        </a:rPr>
                        <a:t>Y1</a:t>
                      </a:r>
                      <a:endParaRPr lang="zh-CN" sz="1200" kern="100" dirty="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766689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23528" y="0"/>
            <a:ext cx="8229600" cy="1143000"/>
          </a:xfrm>
        </p:spPr>
        <p:txBody>
          <a:bodyPr>
            <a:normAutofit/>
          </a:bodyPr>
          <a:lstStyle/>
          <a:p>
            <a:pPr algn="ctr"/>
            <a:r>
              <a:rPr lang="zh-CN" altLang="zh-CN" sz="4800" b="1" dirty="0" smtClean="0"/>
              <a:t>实验十七</a:t>
            </a:r>
            <a:r>
              <a:rPr lang="en-US" altLang="zh-CN" sz="4800" b="1" dirty="0" smtClean="0"/>
              <a:t>  </a:t>
            </a:r>
            <a:r>
              <a:rPr lang="zh-CN" altLang="zh-CN" sz="4800" b="1" dirty="0" smtClean="0"/>
              <a:t>特殊计数器的实现</a:t>
            </a:r>
            <a:endParaRPr lang="zh-CN" altLang="en-US" sz="4800" dirty="0"/>
          </a:p>
        </p:txBody>
      </p:sp>
      <p:sp>
        <p:nvSpPr>
          <p:cNvPr id="3" name="内容占位符 2"/>
          <p:cNvSpPr>
            <a:spLocks noGrp="1"/>
          </p:cNvSpPr>
          <p:nvPr>
            <p:ph idx="1"/>
          </p:nvPr>
        </p:nvSpPr>
        <p:spPr>
          <a:xfrm>
            <a:off x="457200" y="1484784"/>
            <a:ext cx="8229600" cy="4839816"/>
          </a:xfrm>
        </p:spPr>
        <p:txBody>
          <a:bodyPr/>
          <a:lstStyle/>
          <a:p>
            <a:pPr marL="0" indent="0">
              <a:buNone/>
            </a:pPr>
            <a:r>
              <a:rPr lang="zh-CN" altLang="en-US" b="1" dirty="0" smtClean="0"/>
              <a:t>一、实验内容：</a:t>
            </a:r>
            <a:endParaRPr lang="en-US" altLang="zh-CN" b="1" dirty="0" smtClean="0"/>
          </a:p>
          <a:p>
            <a:pPr marL="0" indent="0">
              <a:buNone/>
            </a:pPr>
            <a:r>
              <a:rPr lang="en-US" altLang="zh-CN" dirty="0" smtClean="0"/>
              <a:t>1</a:t>
            </a:r>
            <a:r>
              <a:rPr lang="zh-CN" altLang="en-US" dirty="0" smtClean="0"/>
              <a:t>、用</a:t>
            </a:r>
            <a:r>
              <a:rPr lang="en-US" altLang="zh-CN" dirty="0" smtClean="0"/>
              <a:t>JK</a:t>
            </a:r>
            <a:r>
              <a:rPr lang="zh-CN" altLang="en-US" dirty="0" smtClean="0"/>
              <a:t>触发器和门电路设计一个特殊的</a:t>
            </a:r>
            <a:r>
              <a:rPr lang="en-US" altLang="zh-CN" dirty="0" smtClean="0"/>
              <a:t>10</a:t>
            </a:r>
            <a:r>
              <a:rPr lang="zh-CN" altLang="en-US" dirty="0" smtClean="0"/>
              <a:t>进制同步计数器；</a:t>
            </a:r>
            <a:endParaRPr lang="en-US" altLang="zh-CN" dirty="0" smtClean="0"/>
          </a:p>
          <a:p>
            <a:pPr marL="0" indent="0">
              <a:buNone/>
            </a:pPr>
            <a:endParaRPr lang="en-US" altLang="zh-CN" dirty="0" smtClean="0"/>
          </a:p>
          <a:p>
            <a:pPr marL="0" indent="0">
              <a:buNone/>
            </a:pPr>
            <a:r>
              <a:rPr lang="en-US" altLang="zh-CN" dirty="0" smtClean="0"/>
              <a:t>2</a:t>
            </a:r>
            <a:r>
              <a:rPr lang="zh-CN" altLang="en-US" dirty="0" smtClean="0"/>
              <a:t>、用逻辑分析仪观察并记录</a:t>
            </a:r>
            <a:r>
              <a:rPr lang="en-US" altLang="zh-CN" dirty="0" smtClean="0"/>
              <a:t>CP</a:t>
            </a:r>
            <a:r>
              <a:rPr lang="zh-CN" altLang="en-US" dirty="0" smtClean="0"/>
              <a:t>和每一位的输出波形。</a:t>
            </a:r>
            <a:endParaRPr lang="en-US" altLang="zh-CN" dirty="0" smtClean="0"/>
          </a:p>
          <a:p>
            <a:pPr marL="0" lvl="0" indent="0">
              <a:buClr>
                <a:srgbClr val="0BD0D9"/>
              </a:buClr>
              <a:buNone/>
            </a:pPr>
            <a:endParaRPr lang="en-US" altLang="zh-CN" dirty="0" smtClean="0">
              <a:solidFill>
                <a:prstClr val="black"/>
              </a:solidFill>
            </a:endParaRPr>
          </a:p>
          <a:p>
            <a:pPr marL="0" lvl="0" indent="0">
              <a:buClr>
                <a:srgbClr val="0BD0D9"/>
              </a:buClr>
              <a:buNone/>
            </a:pPr>
            <a:r>
              <a:rPr lang="zh-CN" altLang="en-US" dirty="0" smtClean="0">
                <a:solidFill>
                  <a:prstClr val="black"/>
                </a:solidFill>
              </a:rPr>
              <a:t>注意：这个</a:t>
            </a:r>
            <a:r>
              <a:rPr lang="en-US" altLang="zh-CN" dirty="0" smtClean="0">
                <a:solidFill>
                  <a:prstClr val="black"/>
                </a:solidFill>
              </a:rPr>
              <a:t>10</a:t>
            </a:r>
            <a:r>
              <a:rPr lang="zh-CN" altLang="en-US" dirty="0" smtClean="0">
                <a:solidFill>
                  <a:prstClr val="black"/>
                </a:solidFill>
              </a:rPr>
              <a:t>进制同步计数器没有</a:t>
            </a:r>
            <a:r>
              <a:rPr lang="en-US" altLang="zh-CN" dirty="0" smtClean="0">
                <a:solidFill>
                  <a:prstClr val="black"/>
                </a:solidFill>
              </a:rPr>
              <a:t>00</a:t>
            </a:r>
            <a:r>
              <a:rPr lang="zh-CN" altLang="en-US" dirty="0" smtClean="0">
                <a:solidFill>
                  <a:prstClr val="black"/>
                </a:solidFill>
              </a:rPr>
              <a:t>状态，要考虑自启动</a:t>
            </a:r>
            <a:endParaRPr lang="en-US" altLang="zh-CN" dirty="0" smtClean="0">
              <a:solidFill>
                <a:prstClr val="black"/>
              </a:solidFill>
            </a:endParaRPr>
          </a:p>
          <a:p>
            <a:pPr>
              <a:buNone/>
            </a:pPr>
            <a:endParaRPr lang="en-US" altLang="zh-CN" dirty="0" smtClean="0"/>
          </a:p>
          <a:p>
            <a:pPr>
              <a:buNone/>
            </a:pPr>
            <a:endParaRPr lang="en-US" altLang="zh-CN" dirty="0" smtClean="0"/>
          </a:p>
          <a:p>
            <a:pPr marL="0" indent="0">
              <a:buNone/>
            </a:pPr>
            <a:endParaRPr lang="en-US" altLang="zh-CN" dirty="0"/>
          </a:p>
          <a:p>
            <a:pPr marL="0" indent="0">
              <a:buNone/>
            </a:pPr>
            <a:endParaRPr lang="en-US" altLang="zh-CN" dirty="0"/>
          </a:p>
          <a:p>
            <a:pPr marL="0" indent="0">
              <a:buNone/>
            </a:pPr>
            <a:endParaRPr lang="zh-CN"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7544" y="260648"/>
            <a:ext cx="8229600" cy="1143000"/>
          </a:xfrm>
        </p:spPr>
        <p:txBody>
          <a:bodyPr>
            <a:normAutofit fontScale="90000"/>
          </a:bodyPr>
          <a:lstStyle/>
          <a:p>
            <a:r>
              <a:rPr lang="zh-CN" altLang="zh-CN" sz="5400" b="1" dirty="0" smtClean="0"/>
              <a:t>实验十七</a:t>
            </a:r>
            <a:r>
              <a:rPr lang="en-US" altLang="zh-CN" sz="5400" b="1" dirty="0" smtClean="0"/>
              <a:t>  </a:t>
            </a:r>
            <a:r>
              <a:rPr lang="zh-CN" altLang="zh-CN" sz="5400" b="1" dirty="0" smtClean="0"/>
              <a:t>特殊计数器的实现</a:t>
            </a:r>
            <a:endParaRPr lang="zh-CN" altLang="en-US" dirty="0"/>
          </a:p>
        </p:txBody>
      </p:sp>
      <p:sp>
        <p:nvSpPr>
          <p:cNvPr id="45058" name="Rectangle 3"/>
          <p:cNvSpPr>
            <a:spLocks noGrp="1" noChangeArrowheads="1"/>
          </p:cNvSpPr>
          <p:nvPr>
            <p:ph idx="1"/>
          </p:nvPr>
        </p:nvSpPr>
        <p:spPr>
          <a:xfrm>
            <a:off x="457200" y="1700808"/>
            <a:ext cx="8229600" cy="5157192"/>
          </a:xfrm>
        </p:spPr>
        <p:txBody>
          <a:bodyPr>
            <a:normAutofit fontScale="85000" lnSpcReduction="20000"/>
          </a:bodyPr>
          <a:lstStyle/>
          <a:p>
            <a:pPr>
              <a:buNone/>
            </a:pPr>
            <a:r>
              <a:rPr lang="zh-CN" altLang="en-US" b="1" dirty="0" smtClean="0"/>
              <a:t>二、实验步骤</a:t>
            </a:r>
            <a:endParaRPr lang="en-US" altLang="zh-CN" b="1" dirty="0" smtClean="0"/>
          </a:p>
          <a:p>
            <a:pPr eaLnBrk="1" hangingPunct="1">
              <a:buFontTx/>
              <a:buNone/>
            </a:pPr>
            <a:r>
              <a:rPr lang="en-US" altLang="zh-CN" dirty="0" smtClean="0"/>
              <a:t>1</a:t>
            </a:r>
            <a:r>
              <a:rPr lang="zh-CN" altLang="en-US" dirty="0" smtClean="0"/>
              <a:t>、仿照实验原理十二进制计数器设计步骤，设计特殊十进制计数器。</a:t>
            </a:r>
            <a:endParaRPr lang="en-US" altLang="zh-CN" dirty="0" smtClean="0"/>
          </a:p>
          <a:p>
            <a:pPr eaLnBrk="1" hangingPunct="1">
              <a:buFontTx/>
              <a:buNone/>
            </a:pPr>
            <a:r>
              <a:rPr lang="zh-CN" altLang="en-US" dirty="0" smtClean="0"/>
              <a:t>（</a:t>
            </a:r>
            <a:r>
              <a:rPr lang="en-US" altLang="zh-CN" dirty="0" smtClean="0"/>
              <a:t>1</a:t>
            </a:r>
            <a:r>
              <a:rPr lang="zh-CN" altLang="en-US" dirty="0" smtClean="0"/>
              <a:t>）根据实验要求画出特殊十进制计数器状态转换图；</a:t>
            </a:r>
          </a:p>
          <a:p>
            <a:pPr eaLnBrk="1" hangingPunct="1">
              <a:buFontTx/>
              <a:buNone/>
            </a:pPr>
            <a:r>
              <a:rPr lang="en-US" altLang="zh-CN" dirty="0" smtClean="0"/>
              <a:t>         0001</a:t>
            </a:r>
            <a:r>
              <a:rPr lang="en-US" altLang="zh-CN" dirty="0" smtClean="0">
                <a:cs typeface="Arial" panose="020B0604020202020204" pitchFamily="34" charset="0"/>
              </a:rPr>
              <a:t>→0010→0011→0100→0101</a:t>
            </a:r>
          </a:p>
          <a:p>
            <a:pPr>
              <a:buNone/>
            </a:pPr>
            <a:r>
              <a:rPr lang="en-US" altLang="zh-CN" dirty="0" smtClean="0">
                <a:cs typeface="Arial" panose="020B0604020202020204" pitchFamily="34" charset="0"/>
              </a:rPr>
              <a:t>          </a:t>
            </a:r>
            <a:r>
              <a:rPr lang="en-US" altLang="zh-CN" dirty="0" smtClean="0">
                <a:latin typeface="宋体" panose="02010600030101010101" pitchFamily="2" charset="-122"/>
                <a:cs typeface="Arial" panose="020B0604020202020204" pitchFamily="34" charset="0"/>
              </a:rPr>
              <a:t>↑</a:t>
            </a:r>
            <a:r>
              <a:rPr lang="en-US" altLang="zh-CN" dirty="0" smtClean="0">
                <a:cs typeface="Arial" panose="020B0604020202020204" pitchFamily="34" charset="0"/>
              </a:rPr>
              <a:t>                                         ↓</a:t>
            </a:r>
          </a:p>
          <a:p>
            <a:pPr>
              <a:buNone/>
            </a:pPr>
            <a:r>
              <a:rPr lang="en-US" altLang="zh-CN" dirty="0" smtClean="0">
                <a:cs typeface="Arial" panose="020B0604020202020204" pitchFamily="34" charset="0"/>
              </a:rPr>
              <a:t>         1010←1001←1000←0111 ← 0110</a:t>
            </a:r>
          </a:p>
          <a:p>
            <a:pPr>
              <a:buNone/>
            </a:pPr>
            <a:endParaRPr lang="en-US" altLang="zh-CN" dirty="0" smtClean="0">
              <a:cs typeface="Arial" panose="020B0604020202020204" pitchFamily="34" charset="0"/>
            </a:endParaRPr>
          </a:p>
          <a:p>
            <a:pPr>
              <a:buNone/>
            </a:pPr>
            <a:r>
              <a:rPr lang="zh-CN" altLang="en-US" dirty="0" smtClean="0">
                <a:cs typeface="Arial" panose="020B0604020202020204" pitchFamily="34" charset="0"/>
              </a:rPr>
              <a:t>（</a:t>
            </a:r>
            <a:r>
              <a:rPr lang="en-US" altLang="zh-CN" dirty="0" smtClean="0">
                <a:cs typeface="Arial" panose="020B0604020202020204" pitchFamily="34" charset="0"/>
              </a:rPr>
              <a:t>2</a:t>
            </a:r>
            <a:r>
              <a:rPr lang="zh-CN" altLang="en-US" dirty="0" smtClean="0">
                <a:cs typeface="Arial" panose="020B0604020202020204" pitchFamily="34" charset="0"/>
              </a:rPr>
              <a:t>）</a:t>
            </a:r>
            <a:r>
              <a:rPr lang="zh-CN" altLang="en-US" dirty="0" smtClean="0"/>
              <a:t>确定电路所需触发器数目；</a:t>
            </a:r>
            <a:endParaRPr lang="en-US" altLang="zh-CN" dirty="0" smtClean="0"/>
          </a:p>
          <a:p>
            <a:pPr>
              <a:buNone/>
            </a:pPr>
            <a:endParaRPr lang="en-US" altLang="zh-CN" dirty="0" smtClean="0"/>
          </a:p>
          <a:p>
            <a:pPr>
              <a:buNone/>
            </a:pPr>
            <a:r>
              <a:rPr lang="zh-CN" altLang="en-US" dirty="0" smtClean="0">
                <a:cs typeface="Arial" panose="020B0604020202020204" pitchFamily="34" charset="0"/>
              </a:rPr>
              <a:t>（</a:t>
            </a:r>
            <a:r>
              <a:rPr lang="en-US" altLang="zh-CN" dirty="0" smtClean="0">
                <a:cs typeface="Arial" panose="020B0604020202020204" pitchFamily="34" charset="0"/>
              </a:rPr>
              <a:t>3</a:t>
            </a:r>
            <a:r>
              <a:rPr lang="zh-CN" altLang="en-US" dirty="0" smtClean="0">
                <a:cs typeface="Arial" panose="020B0604020202020204" pitchFamily="34" charset="0"/>
              </a:rPr>
              <a:t>）化简次态卡诺图，得出状态方程；</a:t>
            </a:r>
            <a:endParaRPr lang="en-US" altLang="zh-CN" dirty="0" smtClean="0">
              <a:cs typeface="Arial" panose="020B0604020202020204" pitchFamily="34" charset="0"/>
            </a:endParaRPr>
          </a:p>
          <a:p>
            <a:pPr>
              <a:buNone/>
            </a:pPr>
            <a:endParaRPr lang="en-US" altLang="zh-CN" dirty="0" smtClean="0">
              <a:cs typeface="Arial" panose="020B0604020202020204" pitchFamily="34" charset="0"/>
            </a:endParaRPr>
          </a:p>
          <a:p>
            <a:pPr>
              <a:buNone/>
            </a:pPr>
            <a:r>
              <a:rPr lang="zh-CN" altLang="en-US" dirty="0" smtClean="0">
                <a:cs typeface="Arial" panose="020B0604020202020204" pitchFamily="34" charset="0"/>
              </a:rPr>
              <a:t>（</a:t>
            </a:r>
            <a:r>
              <a:rPr lang="en-US" altLang="zh-CN" dirty="0" smtClean="0">
                <a:cs typeface="Arial" panose="020B0604020202020204" pitchFamily="34" charset="0"/>
              </a:rPr>
              <a:t>4</a:t>
            </a:r>
            <a:r>
              <a:rPr lang="zh-CN" altLang="en-US" dirty="0" smtClean="0">
                <a:cs typeface="Arial" panose="020B0604020202020204" pitchFamily="34" charset="0"/>
              </a:rPr>
              <a:t>）求出每个触发器的驱动方程；</a:t>
            </a:r>
            <a:endParaRPr lang="en-US" altLang="zh-CN" dirty="0" smtClean="0">
              <a:cs typeface="Arial" panose="020B0604020202020204" pitchFamily="34" charset="0"/>
            </a:endParaRPr>
          </a:p>
          <a:p>
            <a:pPr>
              <a:buNone/>
            </a:pPr>
            <a:endParaRPr lang="en-US" altLang="zh-CN" dirty="0" smtClean="0">
              <a:cs typeface="Arial" panose="020B0604020202020204" pitchFamily="34" charset="0"/>
            </a:endParaRPr>
          </a:p>
          <a:p>
            <a:pPr>
              <a:buNone/>
            </a:pPr>
            <a:r>
              <a:rPr lang="zh-CN" altLang="en-US" dirty="0" smtClean="0">
                <a:cs typeface="Arial" panose="020B0604020202020204" pitchFamily="34" charset="0"/>
              </a:rPr>
              <a:t>（</a:t>
            </a:r>
            <a:r>
              <a:rPr lang="en-US" altLang="zh-CN" dirty="0" smtClean="0">
                <a:cs typeface="Arial" panose="020B0604020202020204" pitchFamily="34" charset="0"/>
              </a:rPr>
              <a:t>5</a:t>
            </a:r>
            <a:r>
              <a:rPr lang="zh-CN" altLang="en-US" dirty="0" smtClean="0">
                <a:cs typeface="Arial" panose="020B0604020202020204" pitchFamily="34" charset="0"/>
              </a:rPr>
              <a:t>）检查自启动</a:t>
            </a:r>
            <a:endParaRPr lang="en-US" altLang="zh-CN" dirty="0" smtClean="0">
              <a:cs typeface="Arial" panose="020B0604020202020204" pitchFamily="34" charset="0"/>
            </a:endParaRPr>
          </a:p>
          <a:p>
            <a:pPr>
              <a:buNone/>
            </a:pPr>
            <a:endParaRPr lang="en-US" altLang="zh-CN" dirty="0" smtClean="0">
              <a:cs typeface="Arial" panose="020B0604020202020204" pitchFamily="34" charset="0"/>
            </a:endParaRPr>
          </a:p>
          <a:p>
            <a:pPr>
              <a:buNone/>
            </a:pPr>
            <a:endParaRPr lang="en-US" altLang="zh-CN" dirty="0" smtClean="0">
              <a:cs typeface="Arial" panose="020B0604020202020204" pitchFamily="34" charset="0"/>
            </a:endParaRP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下周实验</a:t>
            </a:r>
          </a:p>
        </p:txBody>
      </p:sp>
      <p:sp>
        <p:nvSpPr>
          <p:cNvPr id="27651" name="Rectangle 3"/>
          <p:cNvSpPr>
            <a:spLocks noGrp="1" noChangeArrowheads="1"/>
          </p:cNvSpPr>
          <p:nvPr>
            <p:ph idx="1"/>
          </p:nvPr>
        </p:nvSpPr>
        <p:spPr>
          <a:xfrm>
            <a:off x="457200" y="1888058"/>
            <a:ext cx="8229600" cy="604838"/>
          </a:xfrm>
        </p:spPr>
        <p:txBody>
          <a:bodyPr/>
          <a:lstStyle/>
          <a:p>
            <a:pPr>
              <a:buNone/>
            </a:pPr>
            <a:r>
              <a:rPr lang="zh-CN" altLang="zh-CN" sz="2800" dirty="0" smtClean="0"/>
              <a:t>实验十八</a:t>
            </a:r>
            <a:r>
              <a:rPr lang="en-US" altLang="zh-CN" sz="2800" dirty="0" smtClean="0"/>
              <a:t>  </a:t>
            </a:r>
            <a:r>
              <a:rPr lang="zh-CN" altLang="zh-CN" sz="2800" dirty="0" smtClean="0"/>
              <a:t>带有控制变量的计数器的实现</a:t>
            </a:r>
            <a:endParaRPr lang="zh-CN" altLang="zh-CN"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57200" y="476672"/>
            <a:ext cx="8229600" cy="1143000"/>
          </a:xfrm>
        </p:spPr>
        <p:txBody>
          <a:bodyPr>
            <a:normAutofit fontScale="90000"/>
          </a:bodyPr>
          <a:lstStyle/>
          <a:p>
            <a:r>
              <a:rPr lang="zh-CN" altLang="zh-CN" b="1" dirty="0" smtClean="0"/>
              <a:t>实验十八</a:t>
            </a:r>
            <a:r>
              <a:rPr lang="en-US" altLang="zh-CN" b="1" dirty="0" smtClean="0"/>
              <a:t>  </a:t>
            </a:r>
            <a:r>
              <a:rPr lang="zh-CN" altLang="zh-CN" b="1" dirty="0" smtClean="0"/>
              <a:t>带有控制变量的计数器的实现</a:t>
            </a:r>
            <a:endParaRPr lang="zh-CN" altLang="en-US" dirty="0"/>
          </a:p>
        </p:txBody>
      </p:sp>
      <p:sp>
        <p:nvSpPr>
          <p:cNvPr id="3" name="内容占位符 2"/>
          <p:cNvSpPr>
            <a:spLocks noGrp="1"/>
          </p:cNvSpPr>
          <p:nvPr>
            <p:ph idx="1"/>
          </p:nvPr>
        </p:nvSpPr>
        <p:spPr>
          <a:xfrm>
            <a:off x="457200" y="1556792"/>
            <a:ext cx="8229600" cy="5112568"/>
          </a:xfrm>
        </p:spPr>
        <p:txBody>
          <a:bodyPr>
            <a:normAutofit fontScale="85000" lnSpcReduction="20000"/>
          </a:bodyPr>
          <a:lstStyle/>
          <a:p>
            <a:pPr marL="0" indent="0">
              <a:buNone/>
            </a:pPr>
            <a:r>
              <a:rPr lang="zh-CN" altLang="en-US" sz="3300" b="1" dirty="0" smtClean="0"/>
              <a:t>一、实验内容：</a:t>
            </a:r>
            <a:endParaRPr lang="en-US" altLang="zh-CN" sz="3300" b="1" dirty="0" smtClean="0"/>
          </a:p>
          <a:p>
            <a:pPr marL="0" indent="0">
              <a:buNone/>
            </a:pPr>
            <a:r>
              <a:rPr lang="en-US" altLang="zh-CN" dirty="0" smtClean="0"/>
              <a:t>1</a:t>
            </a:r>
            <a:r>
              <a:rPr lang="zh-CN" altLang="en-US" dirty="0"/>
              <a:t>、</a:t>
            </a:r>
            <a:r>
              <a:rPr lang="zh-CN" altLang="en-US" dirty="0" smtClean="0"/>
              <a:t>使用</a:t>
            </a:r>
            <a:r>
              <a:rPr lang="en-US" altLang="zh-CN" dirty="0" err="1" smtClean="0"/>
              <a:t>Vivado</a:t>
            </a:r>
            <a:r>
              <a:rPr lang="zh-CN" altLang="en-US" dirty="0" smtClean="0"/>
              <a:t>实现</a:t>
            </a:r>
            <a:r>
              <a:rPr lang="zh-CN" altLang="en-US" dirty="0"/>
              <a:t>一个有控制变量</a:t>
            </a:r>
            <a:r>
              <a:rPr lang="en-US" altLang="zh-CN" dirty="0"/>
              <a:t>D</a:t>
            </a:r>
            <a:r>
              <a:rPr lang="zh-CN" altLang="en-US" dirty="0"/>
              <a:t>的</a:t>
            </a:r>
            <a:r>
              <a:rPr lang="en-US" altLang="zh-CN" dirty="0" smtClean="0"/>
              <a:t>10</a:t>
            </a:r>
            <a:r>
              <a:rPr lang="zh-CN" altLang="en-US" dirty="0" smtClean="0"/>
              <a:t>进</a:t>
            </a:r>
            <a:r>
              <a:rPr lang="zh-CN" altLang="en-US" dirty="0"/>
              <a:t>制计数器（</a:t>
            </a:r>
            <a:r>
              <a:rPr lang="en-US" altLang="zh-CN" dirty="0" smtClean="0"/>
              <a:t>10</a:t>
            </a:r>
            <a:r>
              <a:rPr lang="zh-CN" altLang="en-US" dirty="0" smtClean="0"/>
              <a:t>进</a:t>
            </a:r>
            <a:r>
              <a:rPr lang="zh-CN" altLang="en-US" dirty="0"/>
              <a:t>制计数器状态转换</a:t>
            </a:r>
            <a:r>
              <a:rPr lang="zh-CN" altLang="en-US" dirty="0" smtClean="0"/>
              <a:t>图如实验十七）。</a:t>
            </a:r>
            <a:r>
              <a:rPr lang="zh-CN" altLang="zh-CN" dirty="0" smtClean="0"/>
              <a:t>当</a:t>
            </a:r>
            <a:r>
              <a:rPr lang="en-US" altLang="zh-CN" dirty="0" smtClean="0"/>
              <a:t>D=0</a:t>
            </a:r>
            <a:r>
              <a:rPr lang="zh-CN" altLang="zh-CN" dirty="0" smtClean="0"/>
              <a:t>时</a:t>
            </a:r>
            <a:r>
              <a:rPr lang="zh-CN" altLang="en-US" dirty="0" smtClean="0"/>
              <a:t>，顺时针计数；</a:t>
            </a:r>
            <a:r>
              <a:rPr lang="zh-CN" altLang="zh-CN" dirty="0" smtClean="0"/>
              <a:t>当</a:t>
            </a:r>
            <a:r>
              <a:rPr lang="en-US" altLang="zh-CN" dirty="0" smtClean="0"/>
              <a:t>D=1</a:t>
            </a:r>
            <a:r>
              <a:rPr lang="zh-CN" altLang="zh-CN" dirty="0" smtClean="0"/>
              <a:t>时</a:t>
            </a:r>
            <a:r>
              <a:rPr lang="zh-CN" altLang="en-US" dirty="0" smtClean="0"/>
              <a:t>，逆时针计数。并</a:t>
            </a:r>
            <a:r>
              <a:rPr lang="zh-CN" altLang="en-US" dirty="0"/>
              <a:t>在</a:t>
            </a:r>
            <a:r>
              <a:rPr lang="en-US" altLang="zh-CN" dirty="0"/>
              <a:t>7</a:t>
            </a:r>
            <a:r>
              <a:rPr lang="zh-CN" altLang="en-US" dirty="0"/>
              <a:t>段数码管上显示计数结果。</a:t>
            </a:r>
            <a:endParaRPr lang="en-US" altLang="zh-CN" dirty="0"/>
          </a:p>
          <a:p>
            <a:pPr marL="0" indent="0">
              <a:buNone/>
            </a:pPr>
            <a:endParaRPr lang="en-US" altLang="zh-CN" dirty="0"/>
          </a:p>
          <a:p>
            <a:pPr marL="0" indent="0">
              <a:buNone/>
            </a:pPr>
            <a:r>
              <a:rPr lang="en-US" altLang="zh-CN" dirty="0" smtClean="0"/>
              <a:t>2</a:t>
            </a:r>
            <a:r>
              <a:rPr lang="zh-CN" altLang="en-US" dirty="0" smtClean="0"/>
              <a:t>、使用</a:t>
            </a:r>
            <a:r>
              <a:rPr lang="en-US" altLang="zh-CN" dirty="0" err="1" smtClean="0"/>
              <a:t>Protues</a:t>
            </a:r>
            <a:r>
              <a:rPr lang="zh-CN" altLang="en-US" dirty="0" smtClean="0"/>
              <a:t>实现一个有控制变量</a:t>
            </a:r>
            <a:r>
              <a:rPr lang="en-US" altLang="zh-CN" dirty="0" smtClean="0"/>
              <a:t>D</a:t>
            </a:r>
            <a:r>
              <a:rPr lang="zh-CN" altLang="en-US" dirty="0" smtClean="0"/>
              <a:t>的</a:t>
            </a:r>
            <a:r>
              <a:rPr lang="en-US" altLang="zh-CN" dirty="0" smtClean="0"/>
              <a:t>10</a:t>
            </a:r>
            <a:r>
              <a:rPr lang="zh-CN" altLang="en-US" dirty="0" smtClean="0"/>
              <a:t>进制计数器（要求同上），并在</a:t>
            </a:r>
            <a:r>
              <a:rPr lang="en-US" altLang="zh-CN" dirty="0" smtClean="0"/>
              <a:t>7</a:t>
            </a:r>
            <a:r>
              <a:rPr lang="zh-CN" altLang="en-US" dirty="0" smtClean="0"/>
              <a:t>段数码管上显示计数结果。</a:t>
            </a:r>
            <a:endParaRPr lang="en-US" altLang="zh-CN" dirty="0" smtClean="0"/>
          </a:p>
          <a:p>
            <a:pPr marL="0" indent="0">
              <a:buNone/>
            </a:pPr>
            <a:endParaRPr lang="en-US" altLang="zh-CN" dirty="0" smtClean="0"/>
          </a:p>
          <a:p>
            <a:pPr marL="0" indent="0">
              <a:buNone/>
            </a:pPr>
            <a:r>
              <a:rPr lang="zh-CN" altLang="en-US" sz="3300" b="1" dirty="0" smtClean="0"/>
              <a:t>二、设计提示：</a:t>
            </a:r>
            <a:endParaRPr lang="en-US" altLang="zh-CN" sz="3300" b="1" dirty="0" smtClean="0"/>
          </a:p>
          <a:p>
            <a:pPr marL="0" indent="0">
              <a:buNone/>
            </a:pPr>
            <a:r>
              <a:rPr lang="en-US" altLang="zh-CN" dirty="0" smtClean="0"/>
              <a:t>1</a:t>
            </a:r>
            <a:r>
              <a:rPr lang="zh-CN" altLang="en-US" dirty="0" smtClean="0"/>
              <a:t>、添加控制变量</a:t>
            </a:r>
            <a:r>
              <a:rPr lang="en-US" altLang="zh-CN" dirty="0" smtClean="0"/>
              <a:t>D</a:t>
            </a:r>
            <a:r>
              <a:rPr lang="zh-CN" altLang="en-US" dirty="0" smtClean="0"/>
              <a:t>的</a:t>
            </a:r>
            <a:r>
              <a:rPr lang="en-US" altLang="zh-CN" dirty="0" smtClean="0"/>
              <a:t>10</a:t>
            </a:r>
            <a:r>
              <a:rPr lang="zh-CN" altLang="en-US" dirty="0" smtClean="0"/>
              <a:t>进制计数器，即增加了</a:t>
            </a:r>
            <a:r>
              <a:rPr lang="en-US" altLang="zh-CN" dirty="0" smtClean="0"/>
              <a:t>1</a:t>
            </a:r>
            <a:r>
              <a:rPr lang="zh-CN" altLang="en-US" dirty="0" smtClean="0"/>
              <a:t>为输入变量，设计一个</a:t>
            </a:r>
            <a:r>
              <a:rPr lang="en-US" altLang="zh-CN" dirty="0" smtClean="0"/>
              <a:t>5</a:t>
            </a:r>
            <a:r>
              <a:rPr lang="zh-CN" altLang="en-US" dirty="0" smtClean="0"/>
              <a:t>输入</a:t>
            </a:r>
            <a:r>
              <a:rPr lang="en-US" altLang="zh-CN" dirty="0" smtClean="0"/>
              <a:t>4</a:t>
            </a:r>
            <a:r>
              <a:rPr lang="zh-CN" altLang="en-US" dirty="0" smtClean="0"/>
              <a:t>输出的计数器。按照时序电路的设计步骤得到</a:t>
            </a:r>
            <a:r>
              <a:rPr lang="en-US" altLang="zh-CN" dirty="0" smtClean="0"/>
              <a:t>JK</a:t>
            </a:r>
            <a:r>
              <a:rPr lang="zh-CN" altLang="en-US" dirty="0" smtClean="0"/>
              <a:t>触发器的驱动方程，画出逻辑图，连接电路实现；</a:t>
            </a:r>
            <a:endParaRPr lang="en-US" altLang="zh-CN" dirty="0" smtClean="0"/>
          </a:p>
          <a:p>
            <a:pPr marL="0" indent="0">
              <a:buNone/>
            </a:pPr>
            <a:endParaRPr lang="en-US" altLang="zh-CN" dirty="0" smtClean="0"/>
          </a:p>
          <a:p>
            <a:pPr marL="0" indent="0">
              <a:buNone/>
            </a:pPr>
            <a:r>
              <a:rPr lang="en-US" altLang="zh-CN" dirty="0" smtClean="0"/>
              <a:t>2</a:t>
            </a:r>
            <a:r>
              <a:rPr lang="zh-CN" altLang="en-US" dirty="0" smtClean="0"/>
              <a:t>、可使用</a:t>
            </a:r>
            <a:r>
              <a:rPr lang="en-US" altLang="zh-CN" dirty="0" smtClean="0"/>
              <a:t>IP</a:t>
            </a:r>
            <a:r>
              <a:rPr lang="zh-CN" altLang="en-US" dirty="0" smtClean="0"/>
              <a:t>核包括</a:t>
            </a:r>
            <a:r>
              <a:rPr lang="en-US" altLang="zh-CN" dirty="0" smtClean="0"/>
              <a:t>xup_74LS48_1.0</a:t>
            </a:r>
            <a:r>
              <a:rPr lang="zh-CN" altLang="en-US" dirty="0" smtClean="0"/>
              <a:t>（</a:t>
            </a:r>
            <a:r>
              <a:rPr lang="en-US" altLang="zh-CN" dirty="0" smtClean="0"/>
              <a:t>BCD</a:t>
            </a:r>
            <a:r>
              <a:rPr lang="zh-CN" altLang="en-US" dirty="0" smtClean="0"/>
              <a:t>码七段译码驱动器）</a:t>
            </a:r>
            <a:r>
              <a:rPr lang="en-US" altLang="zh-CN" dirty="0" smtClean="0"/>
              <a:t>, xup_74LS151_1.0</a:t>
            </a:r>
            <a:r>
              <a:rPr lang="zh-CN" altLang="en-US" dirty="0" smtClean="0"/>
              <a:t>（八选一数据选择器），各类门电路</a:t>
            </a:r>
            <a:r>
              <a:rPr lang="en-US" altLang="zh-CN" dirty="0" smtClean="0"/>
              <a:t>IP</a:t>
            </a:r>
            <a:r>
              <a:rPr lang="zh-CN" altLang="en-US" dirty="0" smtClean="0"/>
              <a:t>核，</a:t>
            </a:r>
            <a:r>
              <a:rPr lang="en-US" altLang="zh-CN" dirty="0" smtClean="0"/>
              <a:t>xup_clk_div_1.0</a:t>
            </a:r>
            <a:r>
              <a:rPr lang="zh-CN" altLang="en-US" dirty="0" smtClean="0"/>
              <a:t>（时钟分频器）等都在</a:t>
            </a:r>
            <a:r>
              <a:rPr lang="en-US" altLang="zh-CN" dirty="0" smtClean="0"/>
              <a:t>..\source_lib\74IP</a:t>
            </a:r>
            <a:r>
              <a:rPr lang="zh-CN" altLang="en-US" dirty="0" smtClean="0"/>
              <a:t>目录下；</a:t>
            </a:r>
            <a:endParaRPr lang="en-US" altLang="zh-CN" dirty="0" smtClean="0"/>
          </a:p>
          <a:p>
            <a:pPr marL="0" indent="0">
              <a:buNone/>
            </a:pPr>
            <a:endParaRPr lang="en-US" altLang="zh-CN" dirty="0"/>
          </a:p>
          <a:p>
            <a:pPr marL="0" indent="0">
              <a:buNone/>
            </a:pPr>
            <a:endParaRPr lang="zh-CN" altLang="en-US"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2"/>
            <a:ext cx="8229600" cy="6381328"/>
          </a:xfrm>
        </p:spPr>
        <p:txBody>
          <a:bodyPr/>
          <a:lstStyle/>
          <a:p>
            <a:pPr>
              <a:buNone/>
            </a:pPr>
            <a:r>
              <a:rPr lang="en-US" altLang="zh-CN" dirty="0" smtClean="0"/>
              <a:t>3</a:t>
            </a:r>
            <a:r>
              <a:rPr lang="zh-CN" altLang="en-US" dirty="0" smtClean="0"/>
              <a:t>、提供使用</a:t>
            </a:r>
            <a:r>
              <a:rPr lang="en-US" altLang="zh-CN" dirty="0" smtClean="0"/>
              <a:t>74LS74</a:t>
            </a:r>
            <a:r>
              <a:rPr lang="zh-CN" altLang="en-US" dirty="0" smtClean="0"/>
              <a:t>（</a:t>
            </a:r>
            <a:r>
              <a:rPr lang="en-US" altLang="zh-CN" dirty="0" smtClean="0"/>
              <a:t>D</a:t>
            </a:r>
            <a:r>
              <a:rPr lang="zh-CN" altLang="en-US" dirty="0" smtClean="0"/>
              <a:t>触发器）</a:t>
            </a:r>
            <a:r>
              <a:rPr lang="en-US" altLang="zh-CN" dirty="0" smtClean="0"/>
              <a:t>IP</a:t>
            </a:r>
            <a:r>
              <a:rPr lang="zh-CN" altLang="en-US" dirty="0" smtClean="0"/>
              <a:t>核封装的自定义</a:t>
            </a:r>
            <a:r>
              <a:rPr lang="en-US" altLang="zh-CN" dirty="0" smtClean="0"/>
              <a:t>JK</a:t>
            </a:r>
            <a:r>
              <a:rPr lang="zh-CN" altLang="en-US" dirty="0" smtClean="0"/>
              <a:t>触发器</a:t>
            </a:r>
            <a:r>
              <a:rPr lang="en-US" altLang="zh-CN" dirty="0" smtClean="0"/>
              <a:t>IP</a:t>
            </a:r>
            <a:r>
              <a:rPr lang="zh-CN" altLang="en-US" dirty="0" smtClean="0"/>
              <a:t>核，在</a:t>
            </a:r>
            <a:r>
              <a:rPr lang="en-US" altLang="zh-CN" dirty="0" smtClean="0"/>
              <a:t>..\</a:t>
            </a:r>
            <a:r>
              <a:rPr lang="en-US" altLang="zh-CN" dirty="0" err="1" smtClean="0"/>
              <a:t>source_lib</a:t>
            </a:r>
            <a:r>
              <a:rPr lang="zh-CN" altLang="en-US" dirty="0" smtClean="0"/>
              <a:t>录下，</a:t>
            </a:r>
            <a:r>
              <a:rPr lang="en-US" altLang="zh-CN" dirty="0" err="1" smtClean="0"/>
              <a:t>xup_jk</a:t>
            </a:r>
            <a:r>
              <a:rPr lang="zh-CN" altLang="en-US" dirty="0" smtClean="0"/>
              <a:t>文件夹，原理图如下：</a:t>
            </a: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pPr>
              <a:buNone/>
            </a:pPr>
            <a:r>
              <a:rPr lang="en-US" altLang="zh-CN" dirty="0" smtClean="0"/>
              <a:t>4</a:t>
            </a:r>
            <a:r>
              <a:rPr lang="zh-CN" altLang="en-US" dirty="0" smtClean="0"/>
              <a:t>、可在</a:t>
            </a:r>
            <a:r>
              <a:rPr lang="en-US" altLang="zh-CN" dirty="0" smtClean="0"/>
              <a:t>7</a:t>
            </a:r>
            <a:r>
              <a:rPr lang="zh-CN" altLang="en-US" dirty="0" smtClean="0"/>
              <a:t>段数码管显示的具有控制变量</a:t>
            </a:r>
            <a:r>
              <a:rPr lang="en-US" altLang="zh-CN" dirty="0" smtClean="0"/>
              <a:t>D</a:t>
            </a:r>
            <a:r>
              <a:rPr lang="zh-CN" altLang="en-US" dirty="0" smtClean="0"/>
              <a:t>的</a:t>
            </a:r>
            <a:r>
              <a:rPr lang="en-US" altLang="zh-CN" dirty="0" smtClean="0"/>
              <a:t>10</a:t>
            </a:r>
            <a:r>
              <a:rPr lang="zh-CN" altLang="en-US" dirty="0" smtClean="0"/>
              <a:t>进制计数器设计原理图如下：</a:t>
            </a:r>
            <a:endParaRPr lang="en-US" altLang="zh-CN" dirty="0" smtClean="0"/>
          </a:p>
          <a:p>
            <a:pPr>
              <a:buNone/>
            </a:pPr>
            <a:endParaRPr lang="zh-CN" altLang="en-US" dirty="0"/>
          </a:p>
        </p:txBody>
      </p:sp>
      <p:pic>
        <p:nvPicPr>
          <p:cNvPr id="4" name="图片 3" descr="D触发器组成JK触发器.png"/>
          <p:cNvPicPr>
            <a:picLocks noChangeAspect="1"/>
          </p:cNvPicPr>
          <p:nvPr/>
        </p:nvPicPr>
        <p:blipFill>
          <a:blip r:embed="rId2" cstate="print"/>
          <a:stretch>
            <a:fillRect/>
          </a:stretch>
        </p:blipFill>
        <p:spPr>
          <a:xfrm>
            <a:off x="2699792" y="1700808"/>
            <a:ext cx="3398912" cy="2354519"/>
          </a:xfrm>
          <a:prstGeom prst="rect">
            <a:avLst/>
          </a:prstGeom>
        </p:spPr>
      </p:pic>
      <p:sp>
        <p:nvSpPr>
          <p:cNvPr id="5" name="矩形 4"/>
          <p:cNvSpPr/>
          <p:nvPr/>
        </p:nvSpPr>
        <p:spPr>
          <a:xfrm>
            <a:off x="2051720" y="5085184"/>
            <a:ext cx="1224136" cy="16561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具有控制变量</a:t>
            </a:r>
            <a:r>
              <a:rPr lang="en-US" altLang="zh-CN" dirty="0" smtClean="0">
                <a:solidFill>
                  <a:schemeClr val="tx1"/>
                </a:solidFill>
              </a:rPr>
              <a:t>D</a:t>
            </a:r>
            <a:r>
              <a:rPr lang="zh-CN" altLang="en-US" dirty="0" smtClean="0">
                <a:solidFill>
                  <a:schemeClr val="tx1"/>
                </a:solidFill>
              </a:rPr>
              <a:t>的</a:t>
            </a:r>
            <a:r>
              <a:rPr lang="en-US" altLang="zh-CN" dirty="0" smtClean="0">
                <a:solidFill>
                  <a:schemeClr val="tx1"/>
                </a:solidFill>
              </a:rPr>
              <a:t>10</a:t>
            </a:r>
            <a:r>
              <a:rPr lang="zh-CN" altLang="en-US" dirty="0" smtClean="0">
                <a:solidFill>
                  <a:schemeClr val="tx1"/>
                </a:solidFill>
              </a:rPr>
              <a:t>进制计数器</a:t>
            </a:r>
            <a:endParaRPr lang="zh-CN" altLang="en-US" dirty="0">
              <a:solidFill>
                <a:schemeClr val="tx1"/>
              </a:solidFill>
            </a:endParaRPr>
          </a:p>
        </p:txBody>
      </p:sp>
      <p:sp>
        <p:nvSpPr>
          <p:cNvPr id="6" name="矩形 5"/>
          <p:cNvSpPr/>
          <p:nvPr/>
        </p:nvSpPr>
        <p:spPr>
          <a:xfrm>
            <a:off x="3995936" y="5085184"/>
            <a:ext cx="1152128" cy="16561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4</a:t>
            </a:r>
            <a:r>
              <a:rPr lang="zh-CN" altLang="en-US" sz="1600" dirty="0" smtClean="0">
                <a:solidFill>
                  <a:schemeClr val="tx1"/>
                </a:solidFill>
              </a:rPr>
              <a:t>位</a:t>
            </a:r>
            <a:r>
              <a:rPr lang="en-US" altLang="zh-CN" sz="1600" dirty="0" smtClean="0">
                <a:solidFill>
                  <a:schemeClr val="tx1"/>
                </a:solidFill>
              </a:rPr>
              <a:t>BCD</a:t>
            </a:r>
            <a:r>
              <a:rPr lang="zh-CN" altLang="en-US" sz="1600" dirty="0" smtClean="0">
                <a:solidFill>
                  <a:schemeClr val="tx1"/>
                </a:solidFill>
              </a:rPr>
              <a:t>码计数结果转换为</a:t>
            </a:r>
            <a:r>
              <a:rPr lang="en-US" altLang="zh-CN" sz="1600" dirty="0" smtClean="0">
                <a:solidFill>
                  <a:schemeClr val="tx1"/>
                </a:solidFill>
              </a:rPr>
              <a:t>8</a:t>
            </a:r>
            <a:r>
              <a:rPr lang="zh-CN" altLang="en-US" sz="1600" dirty="0" smtClean="0">
                <a:solidFill>
                  <a:schemeClr val="tx1"/>
                </a:solidFill>
              </a:rPr>
              <a:t>位</a:t>
            </a:r>
            <a:r>
              <a:rPr lang="en-US" altLang="zh-CN" sz="1600" dirty="0" smtClean="0">
                <a:solidFill>
                  <a:schemeClr val="tx1"/>
                </a:solidFill>
              </a:rPr>
              <a:t>BCD</a:t>
            </a:r>
            <a:r>
              <a:rPr lang="zh-CN" altLang="en-US" sz="1600" dirty="0" smtClean="0">
                <a:solidFill>
                  <a:schemeClr val="tx1"/>
                </a:solidFill>
              </a:rPr>
              <a:t>码（具有十位和个位）计数结果</a:t>
            </a:r>
            <a:endParaRPr lang="zh-CN" altLang="en-US" sz="1600" dirty="0">
              <a:solidFill>
                <a:schemeClr val="tx1"/>
              </a:solidFill>
            </a:endParaRPr>
          </a:p>
        </p:txBody>
      </p:sp>
      <p:sp>
        <p:nvSpPr>
          <p:cNvPr id="7" name="矩形 6"/>
          <p:cNvSpPr/>
          <p:nvPr/>
        </p:nvSpPr>
        <p:spPr>
          <a:xfrm>
            <a:off x="5940152" y="5085184"/>
            <a:ext cx="1080120" cy="16561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扫描方式在</a:t>
            </a:r>
            <a:r>
              <a:rPr lang="en-US" altLang="zh-CN" sz="1600" dirty="0" smtClean="0">
                <a:solidFill>
                  <a:schemeClr val="tx1"/>
                </a:solidFill>
              </a:rPr>
              <a:t>7</a:t>
            </a:r>
            <a:r>
              <a:rPr lang="zh-CN" altLang="en-US" sz="1600" dirty="0" smtClean="0">
                <a:solidFill>
                  <a:schemeClr val="tx1"/>
                </a:solidFill>
              </a:rPr>
              <a:t>段数码管上显示</a:t>
            </a:r>
            <a:r>
              <a:rPr lang="en-US" altLang="zh-CN" sz="1600" dirty="0" smtClean="0">
                <a:solidFill>
                  <a:schemeClr val="tx1"/>
                </a:solidFill>
              </a:rPr>
              <a:t>8</a:t>
            </a:r>
            <a:r>
              <a:rPr lang="zh-CN" altLang="en-US" sz="1600" dirty="0" smtClean="0">
                <a:solidFill>
                  <a:schemeClr val="tx1"/>
                </a:solidFill>
              </a:rPr>
              <a:t>位</a:t>
            </a:r>
            <a:r>
              <a:rPr lang="en-US" altLang="zh-CN" sz="1600" dirty="0" smtClean="0">
                <a:solidFill>
                  <a:schemeClr val="tx1"/>
                </a:solidFill>
              </a:rPr>
              <a:t>BCD</a:t>
            </a:r>
            <a:r>
              <a:rPr lang="zh-CN" altLang="en-US" sz="1600" dirty="0" smtClean="0">
                <a:solidFill>
                  <a:schemeClr val="tx1"/>
                </a:solidFill>
              </a:rPr>
              <a:t>码计数结果</a:t>
            </a:r>
            <a:endParaRPr lang="zh-CN" altLang="en-US" sz="1600" dirty="0">
              <a:solidFill>
                <a:schemeClr val="tx1"/>
              </a:solidFill>
            </a:endParaRPr>
          </a:p>
        </p:txBody>
      </p:sp>
      <p:cxnSp>
        <p:nvCxnSpPr>
          <p:cNvPr id="9" name="直接箭头连接符 8"/>
          <p:cNvCxnSpPr>
            <a:stCxn id="5" idx="3"/>
            <a:endCxn id="6" idx="1"/>
          </p:cNvCxnSpPr>
          <p:nvPr/>
        </p:nvCxnSpPr>
        <p:spPr>
          <a:xfrm>
            <a:off x="3275856" y="5913276"/>
            <a:ext cx="72008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6" idx="3"/>
            <a:endCxn id="7" idx="1"/>
          </p:cNvCxnSpPr>
          <p:nvPr/>
        </p:nvCxnSpPr>
        <p:spPr>
          <a:xfrm>
            <a:off x="5148064" y="5913276"/>
            <a:ext cx="79208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76056" y="4509120"/>
            <a:ext cx="1728192" cy="338554"/>
          </a:xfrm>
          <a:prstGeom prst="rect">
            <a:avLst/>
          </a:prstGeom>
          <a:noFill/>
        </p:spPr>
        <p:txBody>
          <a:bodyPr wrap="square" rtlCol="0">
            <a:spAutoFit/>
          </a:bodyPr>
          <a:lstStyle/>
          <a:p>
            <a:r>
              <a:rPr lang="zh-CN" altLang="en-US" sz="1600" dirty="0" smtClean="0">
                <a:solidFill>
                  <a:srgbClr val="FF0000"/>
                </a:solidFill>
              </a:rPr>
              <a:t>组合逻辑电路</a:t>
            </a:r>
            <a:endParaRPr lang="zh-CN" altLang="en-US" sz="1600" dirty="0">
              <a:solidFill>
                <a:srgbClr val="FF0000"/>
              </a:solidFill>
            </a:endParaRPr>
          </a:p>
        </p:txBody>
      </p:sp>
      <p:cxnSp>
        <p:nvCxnSpPr>
          <p:cNvPr id="15" name="直接箭头连接符 14"/>
          <p:cNvCxnSpPr/>
          <p:nvPr/>
        </p:nvCxnSpPr>
        <p:spPr>
          <a:xfrm flipH="1">
            <a:off x="5148064" y="4797152"/>
            <a:ext cx="504056" cy="5760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516216" y="1700808"/>
            <a:ext cx="2016224" cy="2062103"/>
          </a:xfrm>
          <a:prstGeom prst="rect">
            <a:avLst/>
          </a:prstGeom>
          <a:noFill/>
        </p:spPr>
        <p:txBody>
          <a:bodyPr wrap="square" rtlCol="0">
            <a:spAutoFit/>
          </a:bodyPr>
          <a:lstStyle/>
          <a:p>
            <a:r>
              <a:rPr lang="en-US" altLang="zh-CN" sz="1600" dirty="0" err="1" smtClean="0">
                <a:solidFill>
                  <a:srgbClr val="FF0000"/>
                </a:solidFill>
              </a:rPr>
              <a:t>xup_jk</a:t>
            </a:r>
            <a:r>
              <a:rPr lang="en-US" altLang="zh-CN" sz="1600" dirty="0" smtClean="0">
                <a:solidFill>
                  <a:srgbClr val="FF0000"/>
                </a:solidFill>
              </a:rPr>
              <a:t> IP</a:t>
            </a:r>
            <a:r>
              <a:rPr lang="zh-CN" altLang="en-US" sz="1600" dirty="0" smtClean="0">
                <a:solidFill>
                  <a:srgbClr val="FF0000"/>
                </a:solidFill>
              </a:rPr>
              <a:t>核的</a:t>
            </a:r>
            <a:r>
              <a:rPr lang="en-US" altLang="zh-CN" sz="1600" dirty="0" smtClean="0">
                <a:solidFill>
                  <a:srgbClr val="FF0000"/>
                </a:solidFill>
              </a:rPr>
              <a:t>PR1_n</a:t>
            </a:r>
            <a:r>
              <a:rPr lang="zh-CN" altLang="en-US" sz="1600" dirty="0" smtClean="0">
                <a:solidFill>
                  <a:srgbClr val="FF0000"/>
                </a:solidFill>
              </a:rPr>
              <a:t>和</a:t>
            </a:r>
            <a:r>
              <a:rPr lang="en-US" altLang="zh-CN" sz="1600" dirty="0" smtClean="0">
                <a:solidFill>
                  <a:srgbClr val="FF0000"/>
                </a:solidFill>
              </a:rPr>
              <a:t>PR2_n</a:t>
            </a:r>
            <a:r>
              <a:rPr lang="zh-CN" altLang="en-US" sz="1600" dirty="0" smtClean="0">
                <a:solidFill>
                  <a:srgbClr val="FF0000"/>
                </a:solidFill>
              </a:rPr>
              <a:t>端口来自</a:t>
            </a:r>
            <a:r>
              <a:rPr lang="en-US" altLang="zh-CN" sz="1600" dirty="0" smtClean="0">
                <a:solidFill>
                  <a:srgbClr val="FF0000"/>
                </a:solidFill>
              </a:rPr>
              <a:t>D</a:t>
            </a:r>
            <a:r>
              <a:rPr lang="zh-CN" altLang="en-US" sz="1600" dirty="0" smtClean="0">
                <a:solidFill>
                  <a:srgbClr val="FF0000"/>
                </a:solidFill>
              </a:rPr>
              <a:t>触发器的置数端，使用时置高电平，使置数功能无效即可。</a:t>
            </a:r>
            <a:endParaRPr lang="en-US" altLang="zh-CN" sz="1600" dirty="0" smtClean="0">
              <a:solidFill>
                <a:srgbClr val="FF0000"/>
              </a:solidFill>
            </a:endParaRPr>
          </a:p>
          <a:p>
            <a:r>
              <a:rPr lang="en-US" altLang="zh-CN" sz="1600" dirty="0" smtClean="0">
                <a:solidFill>
                  <a:srgbClr val="FF0000"/>
                </a:solidFill>
              </a:rPr>
              <a:t>CLR1_n</a:t>
            </a:r>
            <a:r>
              <a:rPr lang="zh-CN" altLang="en-US" sz="1600" dirty="0" smtClean="0">
                <a:solidFill>
                  <a:srgbClr val="FF0000"/>
                </a:solidFill>
              </a:rPr>
              <a:t>和</a:t>
            </a:r>
            <a:r>
              <a:rPr lang="en-US" altLang="zh-CN" sz="1600" dirty="0" smtClean="0">
                <a:solidFill>
                  <a:srgbClr val="FF0000"/>
                </a:solidFill>
              </a:rPr>
              <a:t>CLR2_n</a:t>
            </a:r>
            <a:r>
              <a:rPr lang="zh-CN" altLang="en-US" sz="1600" dirty="0" smtClean="0">
                <a:solidFill>
                  <a:srgbClr val="FF0000"/>
                </a:solidFill>
              </a:rPr>
              <a:t>则是清零端，低电平清零</a:t>
            </a:r>
            <a:endParaRPr lang="zh-CN" altLang="en-US" sz="1600" dirty="0">
              <a:solidFill>
                <a:srgbClr val="FF0000"/>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577483"/>
          </a:xfrm>
        </p:spPr>
        <p:txBody>
          <a:bodyPr>
            <a:normAutofit/>
          </a:bodyPr>
          <a:lstStyle/>
          <a:p>
            <a:pPr marL="514350" indent="-514350">
              <a:buNone/>
            </a:pPr>
            <a:r>
              <a:rPr lang="en-US" altLang="zh-CN" sz="2000" dirty="0" smtClean="0"/>
              <a:t>5</a:t>
            </a:r>
            <a:r>
              <a:rPr lang="zh-CN" altLang="en-US" sz="2000" dirty="0" smtClean="0"/>
              <a:t>、</a:t>
            </a:r>
            <a:r>
              <a:rPr lang="en-US" altLang="zh-CN" sz="2000" dirty="0" smtClean="0"/>
              <a:t>Basys3</a:t>
            </a:r>
            <a:r>
              <a:rPr lang="zh-CN" altLang="en-US" sz="2000" dirty="0" smtClean="0"/>
              <a:t>实验板</a:t>
            </a:r>
            <a:r>
              <a:rPr lang="en-US" altLang="zh-CN" sz="2000" dirty="0" smtClean="0"/>
              <a:t>7</a:t>
            </a:r>
            <a:r>
              <a:rPr lang="zh-CN" altLang="en-US" sz="2000" dirty="0" smtClean="0"/>
              <a:t>段数码管译码显示模块详见</a:t>
            </a:r>
            <a:r>
              <a:rPr lang="en-US" altLang="zh-CN" sz="2000" dirty="0" smtClean="0"/>
              <a:t>《</a:t>
            </a:r>
            <a:r>
              <a:rPr lang="en-US" altLang="zh-CN" sz="2000" dirty="0" err="1" smtClean="0"/>
              <a:t>Basys</a:t>
            </a:r>
            <a:r>
              <a:rPr lang="en-US" altLang="zh-CN" sz="2000" dirty="0" smtClean="0"/>
              <a:t> 3 Artix-7 FPGA</a:t>
            </a:r>
            <a:r>
              <a:rPr lang="zh-CN" altLang="en-US" sz="2000" dirty="0" smtClean="0"/>
              <a:t>训练板 用户手册</a:t>
            </a:r>
            <a:r>
              <a:rPr lang="en-US" altLang="zh-CN" sz="2000" dirty="0" smtClean="0"/>
              <a:t>》P16</a:t>
            </a:r>
            <a:r>
              <a:rPr lang="zh-CN" altLang="en-US" sz="2000" dirty="0" smtClean="0"/>
              <a:t>，</a:t>
            </a:r>
            <a:r>
              <a:rPr lang="en-US" altLang="zh-CN" sz="2000" dirty="0" smtClean="0"/>
              <a:t>10</a:t>
            </a:r>
            <a:r>
              <a:rPr lang="zh-CN" altLang="en-US" sz="2000" dirty="0" smtClean="0"/>
              <a:t>进制计数器只需</a:t>
            </a:r>
            <a:r>
              <a:rPr lang="en-US" altLang="zh-CN" sz="2000" dirty="0" smtClean="0"/>
              <a:t>2</a:t>
            </a:r>
            <a:r>
              <a:rPr lang="zh-CN" altLang="en-US" sz="2000" dirty="0" smtClean="0"/>
              <a:t>位数码管显示，注意要将剩余两位数码管位选信号置为高（灭灯）。</a:t>
            </a:r>
          </a:p>
          <a:p>
            <a:pPr marL="514350" indent="-514350">
              <a:buNone/>
            </a:pPr>
            <a:endParaRPr lang="en-US" altLang="zh-CN" sz="2000" dirty="0" smtClean="0"/>
          </a:p>
          <a:p>
            <a:pPr marL="514350" indent="-514350">
              <a:buNone/>
            </a:pPr>
            <a:r>
              <a:rPr lang="en-US" altLang="zh-CN" sz="2000" dirty="0" smtClean="0"/>
              <a:t>6</a:t>
            </a:r>
            <a:r>
              <a:rPr lang="zh-CN" altLang="en-US" sz="2000" dirty="0" smtClean="0"/>
              <a:t>、需要使用两个</a:t>
            </a:r>
            <a:r>
              <a:rPr lang="en-US" altLang="zh-CN" sz="2000" dirty="0" smtClean="0"/>
              <a:t>xup_clk_div_1.0</a:t>
            </a:r>
            <a:r>
              <a:rPr lang="zh-CN" altLang="en-US" sz="2000" dirty="0" smtClean="0"/>
              <a:t>（时钟分频器），以提供两个频率时钟，分别为</a:t>
            </a:r>
            <a:r>
              <a:rPr lang="en-US" altLang="zh-CN" sz="2000" dirty="0" smtClean="0"/>
              <a:t>1Hz</a:t>
            </a:r>
            <a:r>
              <a:rPr lang="zh-CN" altLang="en-US" sz="2000" dirty="0" smtClean="0"/>
              <a:t>频率</a:t>
            </a:r>
            <a:r>
              <a:rPr lang="zh-CN" altLang="en-US" sz="1800" dirty="0" smtClean="0"/>
              <a:t>（</a:t>
            </a:r>
            <a:r>
              <a:rPr lang="en-US" altLang="zh-CN" sz="1800" dirty="0" smtClean="0"/>
              <a:t>N=99999999</a:t>
            </a:r>
            <a:r>
              <a:rPr lang="zh-CN" altLang="en-US" sz="1800" dirty="0" smtClean="0"/>
              <a:t>）</a:t>
            </a:r>
            <a:r>
              <a:rPr lang="zh-CN" altLang="en-US" sz="2000" dirty="0" smtClean="0"/>
              <a:t>给</a:t>
            </a:r>
            <a:r>
              <a:rPr lang="en-US" altLang="zh-CN" sz="2000" dirty="0" smtClean="0"/>
              <a:t>10</a:t>
            </a:r>
            <a:r>
              <a:rPr lang="zh-CN" altLang="en-US" sz="2000" dirty="0" smtClean="0"/>
              <a:t>进制计数器以控制计数的速度和</a:t>
            </a:r>
            <a:r>
              <a:rPr lang="en-US" altLang="zh-CN" sz="2000" dirty="0" smtClean="0"/>
              <a:t>100Hz</a:t>
            </a:r>
            <a:r>
              <a:rPr lang="zh-CN" altLang="en-US" sz="2000" dirty="0" smtClean="0"/>
              <a:t>左右频率给</a:t>
            </a:r>
            <a:r>
              <a:rPr lang="en-US" altLang="zh-CN" sz="2000" dirty="0" smtClean="0"/>
              <a:t>7</a:t>
            </a:r>
            <a:r>
              <a:rPr lang="zh-CN" altLang="en-US" sz="2000" dirty="0" smtClean="0"/>
              <a:t>段数码管扫描显示</a:t>
            </a:r>
            <a:r>
              <a:rPr lang="en-US" altLang="zh-CN" sz="2000" dirty="0" smtClean="0"/>
              <a:t>2</a:t>
            </a:r>
            <a:r>
              <a:rPr lang="zh-CN" altLang="en-US" sz="2000" dirty="0" smtClean="0"/>
              <a:t>位数字（频率不能过高，因为点亮数码管需要一定时间）。</a:t>
            </a:r>
            <a:r>
              <a:rPr lang="en-US" altLang="zh-CN" sz="2000" dirty="0" smtClean="0"/>
              <a:t>Basys3 W5</a:t>
            </a:r>
            <a:r>
              <a:rPr lang="zh-CN" altLang="en-US" sz="2000" dirty="0" smtClean="0"/>
              <a:t>引脚提供</a:t>
            </a:r>
            <a:r>
              <a:rPr lang="en-US" altLang="zh-CN" sz="2000" dirty="0" smtClean="0"/>
              <a:t>100MHz</a:t>
            </a:r>
            <a:r>
              <a:rPr lang="zh-CN" altLang="en-US" sz="2000" dirty="0" smtClean="0"/>
              <a:t>时钟信号</a:t>
            </a:r>
            <a:r>
              <a:rPr lang="zh-CN" altLang="en-US" sz="1800" dirty="0" smtClean="0"/>
              <a:t>。其中</a:t>
            </a:r>
            <a:r>
              <a:rPr lang="en-US" altLang="zh-CN" sz="1800" dirty="0" smtClean="0"/>
              <a:t>7</a:t>
            </a:r>
            <a:r>
              <a:rPr lang="zh-CN" altLang="en-US" sz="1800" dirty="0" smtClean="0"/>
              <a:t>段数码管扫描频率的提供需要使用</a:t>
            </a:r>
            <a:r>
              <a:rPr lang="en-US" altLang="zh-CN" sz="1800" dirty="0" smtClean="0"/>
              <a:t>xup_clk_div_1.0</a:t>
            </a:r>
            <a:r>
              <a:rPr lang="zh-CN" altLang="en-US" sz="1800" dirty="0" smtClean="0"/>
              <a:t>（</a:t>
            </a:r>
            <a:r>
              <a:rPr lang="en-US" altLang="zh-CN" sz="1800" dirty="0" smtClean="0"/>
              <a:t>N=999999</a:t>
            </a:r>
            <a:r>
              <a:rPr lang="zh-CN" altLang="en-US" sz="1800" dirty="0" smtClean="0"/>
              <a:t>）和</a:t>
            </a:r>
            <a:r>
              <a:rPr lang="en-US" altLang="zh-CN" sz="1800" dirty="0" smtClean="0"/>
              <a:t>74LS90</a:t>
            </a:r>
            <a:r>
              <a:rPr lang="zh-CN" altLang="en-US" sz="1800" dirty="0" smtClean="0"/>
              <a:t>（接成二进制计数器），因为直接采用</a:t>
            </a:r>
            <a:r>
              <a:rPr lang="en-US" altLang="zh-CN" sz="1800" dirty="0" smtClean="0"/>
              <a:t>50Hz</a:t>
            </a:r>
            <a:r>
              <a:rPr lang="zh-CN" altLang="en-US" sz="1800" dirty="0" smtClean="0"/>
              <a:t>方波作为</a:t>
            </a:r>
            <a:r>
              <a:rPr lang="en-US" altLang="zh-CN" sz="1800" dirty="0" smtClean="0"/>
              <a:t>2</a:t>
            </a:r>
            <a:r>
              <a:rPr lang="zh-CN" altLang="en-US" sz="1800" dirty="0" smtClean="0"/>
              <a:t>位</a:t>
            </a:r>
            <a:r>
              <a:rPr lang="en-US" altLang="zh-CN" sz="1800" dirty="0" smtClean="0"/>
              <a:t>7</a:t>
            </a:r>
            <a:r>
              <a:rPr lang="zh-CN" altLang="en-US" sz="1800" dirty="0" smtClean="0"/>
              <a:t>段数码管位选通，高低电平持续时间需一致，以使</a:t>
            </a:r>
            <a:r>
              <a:rPr lang="en-US" altLang="zh-CN" sz="1800" dirty="0" smtClean="0"/>
              <a:t>2</a:t>
            </a:r>
            <a:r>
              <a:rPr lang="zh-CN" altLang="en-US" sz="1800" dirty="0" smtClean="0"/>
              <a:t>位数码管显示亮度一致：</a:t>
            </a:r>
            <a:endParaRPr lang="en-US" altLang="zh-CN" sz="1800" dirty="0" smtClean="0"/>
          </a:p>
          <a:p>
            <a:pPr marL="514350" indent="-514350">
              <a:buNone/>
            </a:pPr>
            <a:r>
              <a:rPr lang="en-US" altLang="zh-CN" sz="1100" dirty="0" smtClean="0"/>
              <a:t>       </a:t>
            </a:r>
          </a:p>
          <a:p>
            <a:pPr marL="514350" indent="-514350">
              <a:buNone/>
            </a:pPr>
            <a:endParaRPr lang="en-US" altLang="zh-CN" sz="1100" dirty="0" smtClean="0"/>
          </a:p>
          <a:p>
            <a:pPr marL="514350" indent="-514350">
              <a:buNone/>
            </a:pPr>
            <a:endParaRPr lang="en-US" altLang="zh-CN" sz="1100" dirty="0" smtClean="0"/>
          </a:p>
          <a:p>
            <a:pPr marL="514350" indent="-514350">
              <a:buNone/>
            </a:pPr>
            <a:endParaRPr lang="en-US" altLang="zh-CN" sz="1100" dirty="0" smtClean="0"/>
          </a:p>
          <a:p>
            <a:pPr marL="514350" indent="-514350">
              <a:buNone/>
            </a:pPr>
            <a:r>
              <a:rPr lang="en-US" altLang="zh-CN" sz="1100" dirty="0" smtClean="0"/>
              <a:t>                         </a:t>
            </a:r>
          </a:p>
          <a:p>
            <a:pPr marL="514350" indent="-514350">
              <a:buNone/>
            </a:pPr>
            <a:r>
              <a:rPr lang="en-US" altLang="zh-CN" sz="1100" dirty="0" smtClean="0"/>
              <a:t>                  100MHz                                                100Hz                                                             50Hz</a:t>
            </a:r>
            <a:r>
              <a:rPr lang="zh-CN" altLang="en-US" sz="1100" dirty="0" smtClean="0"/>
              <a:t>方波</a:t>
            </a:r>
            <a:endParaRPr lang="en-US" altLang="zh-CN" sz="1100" dirty="0" smtClean="0"/>
          </a:p>
          <a:p>
            <a:pPr marL="514350" indent="-514350">
              <a:buNone/>
            </a:pPr>
            <a:endParaRPr lang="en-US" altLang="zh-CN" sz="1800" dirty="0" smtClean="0"/>
          </a:p>
          <a:p>
            <a:pPr marL="514350" indent="-514350">
              <a:buNone/>
            </a:pPr>
            <a:endParaRPr lang="en-US" altLang="zh-CN" sz="2000" dirty="0" smtClean="0"/>
          </a:p>
          <a:p>
            <a:pPr marL="0" indent="0">
              <a:buNone/>
            </a:pPr>
            <a:endParaRPr lang="zh-CN" altLang="en-US" sz="1800" dirty="0"/>
          </a:p>
        </p:txBody>
      </p:sp>
      <p:sp>
        <p:nvSpPr>
          <p:cNvPr id="4" name="矩形 3"/>
          <p:cNvSpPr/>
          <p:nvPr/>
        </p:nvSpPr>
        <p:spPr>
          <a:xfrm>
            <a:off x="2555776" y="4725144"/>
            <a:ext cx="648072" cy="792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rPr>
              <a:t>clk_div</a:t>
            </a:r>
            <a:endParaRPr lang="zh-CN" altLang="en-US" sz="1100" dirty="0">
              <a:solidFill>
                <a:schemeClr val="tx1"/>
              </a:solidFill>
            </a:endParaRPr>
          </a:p>
        </p:txBody>
      </p:sp>
      <p:sp>
        <p:nvSpPr>
          <p:cNvPr id="5" name="矩形 4"/>
          <p:cNvSpPr/>
          <p:nvPr/>
        </p:nvSpPr>
        <p:spPr>
          <a:xfrm>
            <a:off x="5076056" y="4725144"/>
            <a:ext cx="648072" cy="792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2</a:t>
            </a:r>
            <a:r>
              <a:rPr lang="zh-CN" altLang="en-US" sz="1200" dirty="0" smtClean="0">
                <a:solidFill>
                  <a:schemeClr val="tx1"/>
                </a:solidFill>
              </a:rPr>
              <a:t>进制计数器</a:t>
            </a:r>
            <a:endParaRPr lang="zh-CN" altLang="en-US" sz="1200" dirty="0">
              <a:solidFill>
                <a:schemeClr val="tx1"/>
              </a:solidFill>
            </a:endParaRPr>
          </a:p>
        </p:txBody>
      </p:sp>
      <p:cxnSp>
        <p:nvCxnSpPr>
          <p:cNvPr id="13" name="直接箭头连接符 12"/>
          <p:cNvCxnSpPr/>
          <p:nvPr/>
        </p:nvCxnSpPr>
        <p:spPr>
          <a:xfrm>
            <a:off x="1763688" y="5229200"/>
            <a:ext cx="79208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203848" y="5229200"/>
            <a:ext cx="187220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724128" y="5229200"/>
            <a:ext cx="79208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p:nvPr/>
        </p:nvCxnSpPr>
        <p:spPr>
          <a:xfrm flipV="1">
            <a:off x="1907704" y="4869160"/>
            <a:ext cx="288032"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a:off x="2060104" y="4869160"/>
            <a:ext cx="351656"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p:nvPr/>
        </p:nvCxnSpPr>
        <p:spPr>
          <a:xfrm flipV="1">
            <a:off x="1547664" y="4869160"/>
            <a:ext cx="288032"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p:nvPr/>
        </p:nvCxnSpPr>
        <p:spPr>
          <a:xfrm>
            <a:off x="1700064" y="4869160"/>
            <a:ext cx="351656"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p:nvPr/>
        </p:nvCxnSpPr>
        <p:spPr>
          <a:xfrm flipV="1">
            <a:off x="4499992" y="4869160"/>
            <a:ext cx="288032"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p:nvPr/>
        </p:nvCxnSpPr>
        <p:spPr>
          <a:xfrm>
            <a:off x="4652392" y="4869160"/>
            <a:ext cx="351656"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4139952" y="5085184"/>
            <a:ext cx="43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flipV="1">
            <a:off x="3779912" y="4869160"/>
            <a:ext cx="288032"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肘形连接符 33"/>
          <p:cNvCxnSpPr/>
          <p:nvPr/>
        </p:nvCxnSpPr>
        <p:spPr>
          <a:xfrm>
            <a:off x="3932312" y="4869160"/>
            <a:ext cx="351656"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275856" y="5085184"/>
            <a:ext cx="5760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flipV="1">
            <a:off x="7020272" y="4869160"/>
            <a:ext cx="288032"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a:off x="7172672" y="4869160"/>
            <a:ext cx="351656"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肘形连接符 37"/>
          <p:cNvCxnSpPr/>
          <p:nvPr/>
        </p:nvCxnSpPr>
        <p:spPr>
          <a:xfrm flipV="1">
            <a:off x="6660232" y="4869160"/>
            <a:ext cx="288032"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肘形连接符 38"/>
          <p:cNvCxnSpPr/>
          <p:nvPr/>
        </p:nvCxnSpPr>
        <p:spPr>
          <a:xfrm>
            <a:off x="6812632" y="4869160"/>
            <a:ext cx="351656" cy="21602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2"/>
            <a:ext cx="8229600" cy="6381328"/>
          </a:xfrm>
        </p:spPr>
        <p:txBody>
          <a:bodyPr>
            <a:normAutofit/>
          </a:bodyPr>
          <a:lstStyle/>
          <a:p>
            <a:pPr>
              <a:buNone/>
            </a:pPr>
            <a:r>
              <a:rPr lang="en-US" altLang="zh-CN" sz="2800" dirty="0" smtClean="0"/>
              <a:t>7</a:t>
            </a:r>
            <a:r>
              <a:rPr lang="zh-CN" altLang="en-US" sz="2800" dirty="0" smtClean="0"/>
              <a:t>、</a:t>
            </a:r>
            <a:r>
              <a:rPr lang="en-US" altLang="zh-CN" sz="2800" dirty="0" smtClean="0"/>
              <a:t>8</a:t>
            </a:r>
            <a:r>
              <a:rPr lang="zh-CN" altLang="en-US" sz="2800" dirty="0" smtClean="0"/>
              <a:t>位</a:t>
            </a:r>
            <a:r>
              <a:rPr lang="en-US" altLang="zh-CN" sz="2800" dirty="0" smtClean="0"/>
              <a:t>BCD</a:t>
            </a:r>
            <a:r>
              <a:rPr lang="zh-CN" altLang="en-US" sz="2800" dirty="0" smtClean="0"/>
              <a:t>码计数结果在</a:t>
            </a:r>
            <a:r>
              <a:rPr lang="en-US" altLang="zh-CN" sz="2800" dirty="0" smtClean="0"/>
              <a:t>7</a:t>
            </a:r>
            <a:r>
              <a:rPr lang="zh-CN" altLang="en-US" sz="2800" dirty="0" smtClean="0"/>
              <a:t>段数码管上的显示，使用一片</a:t>
            </a:r>
            <a:r>
              <a:rPr lang="en-US" altLang="zh-CN" sz="2800" dirty="0" smtClean="0"/>
              <a:t>74LS48</a:t>
            </a:r>
            <a:r>
              <a:rPr lang="zh-CN" altLang="en-US" sz="2800" dirty="0" smtClean="0"/>
              <a:t>（</a:t>
            </a:r>
            <a:r>
              <a:rPr lang="en-US" altLang="zh-CN" sz="2800" dirty="0" smtClean="0"/>
              <a:t> BCD</a:t>
            </a:r>
            <a:r>
              <a:rPr lang="zh-CN" altLang="en-US" sz="2800" dirty="0" smtClean="0"/>
              <a:t>码七段译码驱动器），因为</a:t>
            </a:r>
            <a:r>
              <a:rPr lang="en-US" altLang="zh-CN" sz="2800" dirty="0" smtClean="0"/>
              <a:t>Basys3</a:t>
            </a:r>
            <a:r>
              <a:rPr lang="zh-CN" altLang="en-US" sz="2800" dirty="0" smtClean="0"/>
              <a:t>板只有一组</a:t>
            </a:r>
            <a:r>
              <a:rPr lang="en-US" altLang="zh-CN" sz="2800" dirty="0" smtClean="0"/>
              <a:t>a-g</a:t>
            </a:r>
            <a:r>
              <a:rPr lang="zh-CN" altLang="en-US" sz="2800" dirty="0" smtClean="0"/>
              <a:t>端口。因此接入</a:t>
            </a:r>
            <a:r>
              <a:rPr lang="en-US" altLang="zh-CN" sz="2800" dirty="0" smtClean="0"/>
              <a:t>74LS48</a:t>
            </a:r>
            <a:r>
              <a:rPr lang="zh-CN" altLang="en-US" sz="2800" dirty="0" smtClean="0"/>
              <a:t>的</a:t>
            </a:r>
            <a:r>
              <a:rPr lang="en-US" altLang="zh-CN" sz="2800" dirty="0" smtClean="0"/>
              <a:t>BCD</a:t>
            </a:r>
            <a:r>
              <a:rPr lang="zh-CN" altLang="en-US" sz="2800" dirty="0" smtClean="0"/>
              <a:t>码需要使用数据选择器（</a:t>
            </a:r>
            <a:r>
              <a:rPr lang="en-US" altLang="zh-CN" sz="2800" dirty="0" smtClean="0"/>
              <a:t>4</a:t>
            </a:r>
            <a:r>
              <a:rPr lang="zh-CN" altLang="en-US" sz="2800" dirty="0" smtClean="0"/>
              <a:t>个二选一数据选择器，可采用</a:t>
            </a:r>
            <a:r>
              <a:rPr lang="en-US" altLang="zh-CN" sz="2800" dirty="0" smtClean="0"/>
              <a:t>4</a:t>
            </a:r>
            <a:r>
              <a:rPr lang="zh-CN" altLang="en-US" sz="2800" dirty="0" smtClean="0"/>
              <a:t>个</a:t>
            </a:r>
            <a:r>
              <a:rPr lang="en-US" altLang="zh-CN" sz="2800" dirty="0" smtClean="0"/>
              <a:t>74LS151 </a:t>
            </a:r>
            <a:r>
              <a:rPr lang="zh-CN" altLang="en-US" sz="2800" dirty="0" smtClean="0"/>
              <a:t>八选一数据选择器实现）选择十位还是个位显示。</a:t>
            </a: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r>
              <a:rPr lang="en-US" altLang="zh-CN" sz="2800" dirty="0" smtClean="0"/>
              <a:t>8</a:t>
            </a:r>
            <a:r>
              <a:rPr lang="zh-CN" altLang="en-US" sz="2800" dirty="0" smtClean="0"/>
              <a:t>、控制信号</a:t>
            </a:r>
            <a:r>
              <a:rPr lang="en-US" altLang="zh-CN" sz="2800" dirty="0" smtClean="0"/>
              <a:t>D</a:t>
            </a:r>
            <a:r>
              <a:rPr lang="zh-CN" altLang="en-US" sz="2800" dirty="0" smtClean="0"/>
              <a:t>采用</a:t>
            </a:r>
            <a:r>
              <a:rPr lang="en-US" altLang="zh-CN" sz="2800" dirty="0" smtClean="0"/>
              <a:t>Basys3</a:t>
            </a:r>
            <a:r>
              <a:rPr lang="zh-CN" altLang="en-US" sz="2800" dirty="0" smtClean="0"/>
              <a:t>板上的拨码开关实现；</a:t>
            </a:r>
            <a:endParaRPr lang="en-US" altLang="zh-CN" sz="2800" dirty="0" smtClean="0"/>
          </a:p>
          <a:p>
            <a:pPr>
              <a:buNone/>
            </a:pPr>
            <a:endParaRPr lang="zh-CN" altLang="en-US" dirty="0"/>
          </a:p>
        </p:txBody>
      </p:sp>
      <p:sp>
        <p:nvSpPr>
          <p:cNvPr id="4" name="矩形 3"/>
          <p:cNvSpPr/>
          <p:nvPr/>
        </p:nvSpPr>
        <p:spPr>
          <a:xfrm>
            <a:off x="3203848" y="3573016"/>
            <a:ext cx="1224136" cy="15841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二选一数据选择器</a:t>
            </a:r>
            <a:endParaRPr lang="zh-CN" altLang="en-US" dirty="0">
              <a:solidFill>
                <a:schemeClr val="tx1"/>
              </a:solidFill>
            </a:endParaRPr>
          </a:p>
        </p:txBody>
      </p:sp>
      <p:cxnSp>
        <p:nvCxnSpPr>
          <p:cNvPr id="8" name="直接箭头连接符 7"/>
          <p:cNvCxnSpPr/>
          <p:nvPr/>
        </p:nvCxnSpPr>
        <p:spPr>
          <a:xfrm>
            <a:off x="2123728" y="4077072"/>
            <a:ext cx="10801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123728" y="4725144"/>
            <a:ext cx="10801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3779912" y="5157192"/>
            <a:ext cx="0" cy="3600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123728" y="5517232"/>
            <a:ext cx="16561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03648" y="3645024"/>
            <a:ext cx="1728192" cy="369332"/>
          </a:xfrm>
          <a:prstGeom prst="rect">
            <a:avLst/>
          </a:prstGeom>
          <a:noFill/>
        </p:spPr>
        <p:txBody>
          <a:bodyPr wrap="square" rtlCol="0">
            <a:spAutoFit/>
          </a:bodyPr>
          <a:lstStyle/>
          <a:p>
            <a:r>
              <a:rPr lang="zh-CN" altLang="en-US" dirty="0" smtClean="0"/>
              <a:t>个位</a:t>
            </a:r>
            <a:r>
              <a:rPr lang="en-US" altLang="zh-CN" dirty="0" smtClean="0"/>
              <a:t>BCD</a:t>
            </a:r>
            <a:r>
              <a:rPr lang="zh-CN" altLang="en-US" dirty="0" smtClean="0"/>
              <a:t>码</a:t>
            </a:r>
            <a:endParaRPr lang="zh-CN" altLang="en-US" dirty="0"/>
          </a:p>
        </p:txBody>
      </p:sp>
      <p:sp>
        <p:nvSpPr>
          <p:cNvPr id="16" name="TextBox 15"/>
          <p:cNvSpPr txBox="1"/>
          <p:nvPr/>
        </p:nvSpPr>
        <p:spPr>
          <a:xfrm>
            <a:off x="1423104" y="4365104"/>
            <a:ext cx="1728192" cy="369332"/>
          </a:xfrm>
          <a:prstGeom prst="rect">
            <a:avLst/>
          </a:prstGeom>
          <a:noFill/>
        </p:spPr>
        <p:txBody>
          <a:bodyPr wrap="square" rtlCol="0">
            <a:spAutoFit/>
          </a:bodyPr>
          <a:lstStyle/>
          <a:p>
            <a:r>
              <a:rPr lang="zh-CN" altLang="en-US" dirty="0" smtClean="0"/>
              <a:t>十位</a:t>
            </a:r>
            <a:r>
              <a:rPr lang="en-US" altLang="zh-CN" dirty="0" smtClean="0"/>
              <a:t>BCD</a:t>
            </a:r>
            <a:r>
              <a:rPr lang="zh-CN" altLang="en-US" dirty="0" smtClean="0"/>
              <a:t>码</a:t>
            </a:r>
            <a:endParaRPr lang="zh-CN" altLang="en-US" dirty="0"/>
          </a:p>
        </p:txBody>
      </p:sp>
      <p:cxnSp>
        <p:nvCxnSpPr>
          <p:cNvPr id="17" name="直接箭头连接符 16"/>
          <p:cNvCxnSpPr/>
          <p:nvPr/>
        </p:nvCxnSpPr>
        <p:spPr>
          <a:xfrm>
            <a:off x="4427984" y="4365104"/>
            <a:ext cx="10801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27984" y="3995772"/>
            <a:ext cx="1728192" cy="369332"/>
          </a:xfrm>
          <a:prstGeom prst="rect">
            <a:avLst/>
          </a:prstGeom>
          <a:noFill/>
        </p:spPr>
        <p:txBody>
          <a:bodyPr wrap="square" rtlCol="0">
            <a:spAutoFit/>
          </a:bodyPr>
          <a:lstStyle/>
          <a:p>
            <a:r>
              <a:rPr lang="zh-CN" altLang="en-US" dirty="0" smtClean="0"/>
              <a:t>显示</a:t>
            </a:r>
            <a:r>
              <a:rPr lang="en-US" altLang="zh-CN" dirty="0" smtClean="0"/>
              <a:t>BCD</a:t>
            </a:r>
            <a:r>
              <a:rPr lang="zh-CN" altLang="en-US" dirty="0" smtClean="0"/>
              <a:t>码</a:t>
            </a:r>
            <a:endParaRPr lang="zh-CN" altLang="en-US" dirty="0"/>
          </a:p>
        </p:txBody>
      </p:sp>
      <p:sp>
        <p:nvSpPr>
          <p:cNvPr id="19" name="TextBox 18"/>
          <p:cNvSpPr txBox="1"/>
          <p:nvPr/>
        </p:nvSpPr>
        <p:spPr>
          <a:xfrm>
            <a:off x="1403648" y="5085184"/>
            <a:ext cx="1440160" cy="369332"/>
          </a:xfrm>
          <a:prstGeom prst="rect">
            <a:avLst/>
          </a:prstGeom>
          <a:noFill/>
        </p:spPr>
        <p:txBody>
          <a:bodyPr wrap="square" rtlCol="0">
            <a:spAutoFit/>
          </a:bodyPr>
          <a:lstStyle/>
          <a:p>
            <a:r>
              <a:rPr lang="en-US" altLang="zh-CN" dirty="0" smtClean="0"/>
              <a:t>50Hz</a:t>
            </a:r>
            <a:r>
              <a:rPr lang="zh-CN" altLang="en-US" dirty="0" smtClean="0"/>
              <a:t>方波</a:t>
            </a:r>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内容占位符 3" descr="12进制计数器7段数码管显示设计框图.png"/>
          <p:cNvPicPr>
            <a:picLocks noGrp="1" noChangeAspect="1"/>
          </p:cNvPicPr>
          <p:nvPr>
            <p:ph idx="1"/>
          </p:nvPr>
        </p:nvPicPr>
        <p:blipFill>
          <a:blip r:embed="rId2" cstate="print"/>
          <a:stretch>
            <a:fillRect/>
          </a:stretch>
        </p:blipFill>
        <p:spPr>
          <a:xfrm>
            <a:off x="0" y="1124036"/>
            <a:ext cx="9144000" cy="5224207"/>
          </a:xfrm>
        </p:spPr>
      </p:pic>
      <p:sp>
        <p:nvSpPr>
          <p:cNvPr id="3" name="TextBox 2"/>
          <p:cNvSpPr txBox="1"/>
          <p:nvPr/>
        </p:nvSpPr>
        <p:spPr>
          <a:xfrm>
            <a:off x="6948264" y="980728"/>
            <a:ext cx="1656184" cy="646331"/>
          </a:xfrm>
          <a:prstGeom prst="rect">
            <a:avLst/>
          </a:prstGeom>
          <a:noFill/>
        </p:spPr>
        <p:txBody>
          <a:bodyPr wrap="square" rtlCol="0">
            <a:spAutoFit/>
          </a:bodyPr>
          <a:lstStyle/>
          <a:p>
            <a:r>
              <a:rPr lang="zh-CN" altLang="en-US" dirty="0" smtClean="0"/>
              <a:t>带控制变量的</a:t>
            </a:r>
            <a:r>
              <a:rPr lang="en-US" altLang="zh-CN" dirty="0" smtClean="0"/>
              <a:t>12</a:t>
            </a:r>
            <a:r>
              <a:rPr lang="zh-CN" altLang="en-US" dirty="0" smtClean="0"/>
              <a:t>进制计数器</a:t>
            </a:r>
            <a:endParaRPr lang="zh-CN" altLang="en-US" dirty="0"/>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76672"/>
            <a:ext cx="8229600" cy="1143000"/>
          </a:xfrm>
        </p:spPr>
        <p:txBody>
          <a:bodyPr anchor="ctr"/>
          <a:lstStyle/>
          <a:p>
            <a:pPr eaLnBrk="1" hangingPunct="1"/>
            <a:r>
              <a:rPr lang="zh-CN" altLang="en-US" dirty="0" smtClean="0"/>
              <a:t>下周</a:t>
            </a:r>
            <a:r>
              <a:rPr lang="zh-CN" altLang="en-US" dirty="0"/>
              <a:t>课</a:t>
            </a:r>
            <a:r>
              <a:rPr lang="zh-CN" altLang="en-US" dirty="0" smtClean="0"/>
              <a:t>前准备</a:t>
            </a:r>
          </a:p>
        </p:txBody>
      </p:sp>
      <p:sp>
        <p:nvSpPr>
          <p:cNvPr id="27651" name="Rectangle 3"/>
          <p:cNvSpPr>
            <a:spLocks noGrp="1" noChangeArrowheads="1"/>
          </p:cNvSpPr>
          <p:nvPr>
            <p:ph idx="1"/>
          </p:nvPr>
        </p:nvSpPr>
        <p:spPr>
          <a:xfrm>
            <a:off x="457200" y="1600200"/>
            <a:ext cx="8229600" cy="4205064"/>
          </a:xfrm>
        </p:spPr>
        <p:txBody>
          <a:bodyPr/>
          <a:lstStyle/>
          <a:p>
            <a:pPr>
              <a:buNone/>
            </a:pPr>
            <a:r>
              <a:rPr lang="zh-CN" altLang="zh-CN" dirty="0" smtClean="0"/>
              <a:t>实验十九</a:t>
            </a:r>
            <a:r>
              <a:rPr lang="en-US" altLang="zh-CN" dirty="0" smtClean="0"/>
              <a:t>  </a:t>
            </a:r>
            <a:r>
              <a:rPr lang="zh-CN" altLang="zh-CN" dirty="0" smtClean="0"/>
              <a:t>利用</a:t>
            </a:r>
            <a:r>
              <a:rPr lang="en-US" altLang="zh-CN" dirty="0" smtClean="0"/>
              <a:t>MSI</a:t>
            </a:r>
            <a:r>
              <a:rPr lang="zh-CN" altLang="zh-CN" dirty="0" smtClean="0"/>
              <a:t>设计时序逻辑电路（</a:t>
            </a:r>
            <a:r>
              <a:rPr lang="en-US" altLang="zh-CN" dirty="0" smtClean="0"/>
              <a:t>1</a:t>
            </a:r>
            <a:r>
              <a:rPr lang="zh-CN" altLang="zh-CN" dirty="0" smtClean="0"/>
              <a:t>）</a:t>
            </a:r>
          </a:p>
          <a:p>
            <a:r>
              <a:rPr lang="zh-CN" altLang="zh-CN" dirty="0" smtClean="0"/>
              <a:t>——六十进制计数器的实现</a:t>
            </a:r>
          </a:p>
          <a:p>
            <a:pPr>
              <a:buNone/>
            </a:pPr>
            <a:r>
              <a:rPr lang="en-US" altLang="zh-CN" dirty="0" smtClean="0"/>
              <a:t>1</a:t>
            </a:r>
            <a:r>
              <a:rPr lang="zh-CN" altLang="en-US" dirty="0"/>
              <a:t>、使用</a:t>
            </a:r>
            <a:r>
              <a:rPr lang="en-US" altLang="zh-CN" dirty="0" err="1"/>
              <a:t>protues</a:t>
            </a:r>
            <a:r>
              <a:rPr lang="zh-CN" altLang="en-US" dirty="0"/>
              <a:t>仿真软件完成</a:t>
            </a:r>
            <a:r>
              <a:rPr lang="zh-CN" altLang="en-US" dirty="0" smtClean="0"/>
              <a:t>实验十 </a:t>
            </a:r>
            <a:r>
              <a:rPr lang="en-US" altLang="zh-CN" dirty="0" smtClean="0"/>
              <a:t>60</a:t>
            </a:r>
            <a:r>
              <a:rPr lang="zh-CN" altLang="en-US" dirty="0" smtClean="0"/>
              <a:t>进制计数器，</a:t>
            </a:r>
            <a:r>
              <a:rPr lang="zh-CN" altLang="en-US" dirty="0"/>
              <a:t>设计并仿真</a:t>
            </a:r>
            <a:endParaRPr lang="en-US" altLang="zh-CN" dirty="0"/>
          </a:p>
          <a:p>
            <a:pPr eaLnBrk="1" hangingPunct="1">
              <a:buFontTx/>
              <a:buNone/>
            </a:pPr>
            <a:endParaRPr lang="zh-CN" altLang="en-US" dirty="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0"/>
            <a:ext cx="8841160" cy="1143000"/>
          </a:xfrm>
        </p:spPr>
        <p:txBody>
          <a:bodyPr anchor="ctr">
            <a:noAutofit/>
          </a:bodyPr>
          <a:lstStyle/>
          <a:p>
            <a:pPr algn="ctr"/>
            <a:r>
              <a:rPr lang="zh-CN" altLang="zh-CN" sz="3200" b="1" dirty="0" smtClean="0"/>
              <a:t>实验十九</a:t>
            </a:r>
            <a:r>
              <a:rPr lang="en-US" altLang="zh-CN" sz="3200" b="1" dirty="0" smtClean="0"/>
              <a:t>  </a:t>
            </a:r>
            <a:r>
              <a:rPr lang="zh-CN" altLang="zh-CN" sz="3200" b="1" dirty="0" smtClean="0"/>
              <a:t>利用</a:t>
            </a:r>
            <a:r>
              <a:rPr lang="en-US" altLang="zh-CN" sz="3200" b="1" dirty="0" smtClean="0"/>
              <a:t>MSI</a:t>
            </a:r>
            <a:r>
              <a:rPr lang="zh-CN" altLang="zh-CN" sz="3200" b="1" dirty="0" smtClean="0"/>
              <a:t>设计时序逻辑电路（</a:t>
            </a:r>
            <a:r>
              <a:rPr lang="en-US" altLang="zh-CN" sz="3200" b="1" dirty="0" smtClean="0"/>
              <a:t>1</a:t>
            </a:r>
            <a:r>
              <a:rPr lang="zh-CN" altLang="zh-CN" sz="3200" b="1" dirty="0" smtClean="0"/>
              <a:t>）</a:t>
            </a:r>
            <a:br>
              <a:rPr lang="zh-CN" altLang="zh-CN" sz="3200" b="1" dirty="0" smtClean="0"/>
            </a:br>
            <a:r>
              <a:rPr lang="zh-CN" altLang="zh-CN" sz="3200" b="1" dirty="0" smtClean="0"/>
              <a:t>——六十进制计数器的实现</a:t>
            </a:r>
            <a:endParaRPr lang="zh-CN" altLang="zh-CN" sz="3200" b="1"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39752" y="1096144"/>
            <a:ext cx="3858406" cy="2260848"/>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2" y="3284984"/>
            <a:ext cx="5940516" cy="315066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下周课前准备</a:t>
            </a:r>
            <a:endParaRPr lang="zh-CN" altLang="en-US" dirty="0"/>
          </a:p>
        </p:txBody>
      </p:sp>
      <p:sp>
        <p:nvSpPr>
          <p:cNvPr id="3" name="内容占位符 2"/>
          <p:cNvSpPr>
            <a:spLocks noGrp="1"/>
          </p:cNvSpPr>
          <p:nvPr>
            <p:ph idx="1"/>
          </p:nvPr>
        </p:nvSpPr>
        <p:spPr/>
        <p:txBody>
          <a:bodyPr/>
          <a:lstStyle/>
          <a:p>
            <a:pPr>
              <a:buNone/>
            </a:pPr>
            <a:r>
              <a:rPr lang="en-US" altLang="zh-CN" dirty="0" smtClean="0"/>
              <a:t>1</a:t>
            </a:r>
            <a:r>
              <a:rPr lang="zh-CN" altLang="en-US" dirty="0" smtClean="0"/>
              <a:t>、</a:t>
            </a:r>
            <a:r>
              <a:rPr lang="zh-CN" altLang="zh-CN" dirty="0" smtClean="0"/>
              <a:t>了</a:t>
            </a:r>
            <a:r>
              <a:rPr lang="zh-CN" altLang="zh-CN" dirty="0"/>
              <a:t>解可编程逻辑器件的基础</a:t>
            </a:r>
            <a:r>
              <a:rPr lang="zh-CN" altLang="zh-CN" dirty="0" smtClean="0"/>
              <a:t>知识</a:t>
            </a:r>
            <a:r>
              <a:rPr lang="zh-CN" altLang="en-US" dirty="0" smtClean="0"/>
              <a:t>。</a:t>
            </a:r>
            <a:endParaRPr lang="en-US" altLang="zh-CN" dirty="0" smtClean="0"/>
          </a:p>
          <a:p>
            <a:pPr marL="0" indent="0">
              <a:buNone/>
            </a:pPr>
            <a:r>
              <a:rPr lang="en-US" altLang="zh-CN" u="sng" dirty="0">
                <a:hlinkClick r:id="rId2"/>
              </a:rPr>
              <a:t>http://xilinx.eetrend.com/files-eetrend-xilinx/forum/201105/1858-3389-pld-basic.pdf</a:t>
            </a:r>
            <a:endParaRPr lang="en-US" altLang="zh-CN" dirty="0" smtClean="0"/>
          </a:p>
          <a:p>
            <a:pPr>
              <a:buNone/>
            </a:pPr>
            <a:r>
              <a:rPr lang="en-US" altLang="zh-CN" dirty="0" smtClean="0"/>
              <a:t>2</a:t>
            </a:r>
            <a:r>
              <a:rPr lang="zh-CN" altLang="en-US" dirty="0" smtClean="0"/>
              <a:t>、结合虚拟仪器的使用方法，参考</a:t>
            </a:r>
            <a:r>
              <a:rPr lang="en-US" altLang="zh-CN" dirty="0" smtClean="0"/>
              <a:t>MSO/DS2000A</a:t>
            </a:r>
            <a:r>
              <a:rPr lang="zh-CN" altLang="en-US" dirty="0"/>
              <a:t>系列</a:t>
            </a:r>
            <a:r>
              <a:rPr lang="zh-CN" altLang="en-US" dirty="0" smtClean="0"/>
              <a:t>用户手册</a:t>
            </a:r>
            <a:r>
              <a:rPr lang="en-US" altLang="zh-CN" dirty="0" smtClean="0">
                <a:hlinkClick r:id="rId3"/>
              </a:rPr>
              <a:t>http</a:t>
            </a:r>
            <a:r>
              <a:rPr lang="en-US" altLang="zh-CN" dirty="0">
                <a:hlinkClick r:id="rId3"/>
              </a:rPr>
              <a:t>://</a:t>
            </a:r>
            <a:r>
              <a:rPr lang="en-US" altLang="zh-CN" dirty="0" smtClean="0">
                <a:hlinkClick r:id="rId3"/>
              </a:rPr>
              <a:t>www.rigol.com/Support/Manual/1</a:t>
            </a:r>
            <a:endParaRPr lang="en-US" altLang="zh-CN" dirty="0" smtClean="0"/>
          </a:p>
          <a:p>
            <a:pPr marL="0" indent="0">
              <a:buNone/>
            </a:pPr>
            <a:r>
              <a:rPr lang="en-US" altLang="zh-CN" dirty="0"/>
              <a:t> </a:t>
            </a:r>
            <a:r>
              <a:rPr lang="en-US" altLang="zh-CN" dirty="0" smtClean="0"/>
              <a:t>  </a:t>
            </a:r>
            <a:r>
              <a:rPr lang="zh-CN" altLang="en-US" dirty="0" smtClean="0"/>
              <a:t>了解示波器在数字电路中的使用。</a:t>
            </a:r>
            <a:endParaRPr lang="en-US" altLang="zh-CN" dirty="0" smtClean="0"/>
          </a:p>
          <a:p>
            <a:endParaRPr lang="zh-CN" altLang="en-US" dirty="0"/>
          </a:p>
        </p:txBody>
      </p:sp>
    </p:spTree>
    <p:extLst>
      <p:ext uri="{BB962C8B-B14F-4D97-AF65-F5344CB8AC3E}">
        <p14:creationId xmlns:p14="http://schemas.microsoft.com/office/powerpoint/2010/main" val="22933931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32656"/>
            <a:ext cx="8229600" cy="6336704"/>
          </a:xfrm>
        </p:spPr>
        <p:txBody>
          <a:bodyPr>
            <a:normAutofit fontScale="85000" lnSpcReduction="10000"/>
          </a:bodyPr>
          <a:lstStyle/>
          <a:p>
            <a:pPr marL="0" indent="0">
              <a:buNone/>
            </a:pPr>
            <a:r>
              <a:rPr lang="zh-CN" altLang="en-US" b="1" dirty="0" smtClean="0"/>
              <a:t>一、实验内容</a:t>
            </a:r>
            <a:r>
              <a:rPr lang="zh-CN" altLang="en-US" dirty="0" smtClean="0"/>
              <a:t>：</a:t>
            </a:r>
            <a:endParaRPr lang="en-US" altLang="zh-CN" dirty="0"/>
          </a:p>
          <a:p>
            <a:pPr marL="0" indent="0">
              <a:buNone/>
            </a:pPr>
            <a:r>
              <a:rPr lang="en-US" altLang="zh-CN" dirty="0"/>
              <a:t>1</a:t>
            </a:r>
            <a:r>
              <a:rPr lang="zh-CN" altLang="en-US" dirty="0"/>
              <a:t>、</a:t>
            </a:r>
            <a:r>
              <a:rPr lang="zh-CN" altLang="en-US" dirty="0" smtClean="0"/>
              <a:t>使用</a:t>
            </a:r>
            <a:r>
              <a:rPr lang="zh-CN" altLang="en-US" dirty="0"/>
              <a:t>实验</a:t>
            </a:r>
            <a:r>
              <a:rPr lang="zh-CN" altLang="en-US" dirty="0" smtClean="0"/>
              <a:t>箱上</a:t>
            </a:r>
            <a:r>
              <a:rPr lang="en-US" altLang="zh-CN" dirty="0" smtClean="0"/>
              <a:t>74LS160</a:t>
            </a:r>
            <a:r>
              <a:rPr lang="zh-CN" altLang="en-US" dirty="0" smtClean="0"/>
              <a:t>实现</a:t>
            </a:r>
            <a:r>
              <a:rPr lang="zh-CN" altLang="en-US" dirty="0"/>
              <a:t>一</a:t>
            </a:r>
            <a:r>
              <a:rPr lang="zh-CN" altLang="en-US" dirty="0" smtClean="0"/>
              <a:t>个</a:t>
            </a:r>
            <a:r>
              <a:rPr lang="en-US" altLang="zh-CN" dirty="0" smtClean="0"/>
              <a:t>60</a:t>
            </a:r>
            <a:r>
              <a:rPr lang="zh-CN" altLang="en-US" dirty="0" smtClean="0"/>
              <a:t>进</a:t>
            </a:r>
            <a:r>
              <a:rPr lang="zh-CN" altLang="en-US" dirty="0"/>
              <a:t>制</a:t>
            </a:r>
            <a:r>
              <a:rPr lang="zh-CN" altLang="en-US" dirty="0" smtClean="0"/>
              <a:t>计数器，使用</a:t>
            </a:r>
            <a:r>
              <a:rPr lang="en-US" altLang="zh-CN" dirty="0" smtClean="0"/>
              <a:t>LED</a:t>
            </a:r>
            <a:r>
              <a:rPr lang="zh-CN" altLang="en-US" dirty="0" smtClean="0"/>
              <a:t>“</a:t>
            </a:r>
            <a:r>
              <a:rPr lang="en-US" altLang="zh-CN" dirty="0" smtClean="0"/>
              <a:t>0-1</a:t>
            </a:r>
            <a:r>
              <a:rPr lang="zh-CN" altLang="en-US" dirty="0" smtClean="0"/>
              <a:t>”显示器检查计数结果，</a:t>
            </a:r>
            <a:r>
              <a:rPr lang="zh-CN" altLang="en-US" dirty="0"/>
              <a:t>逻辑分析仪观察并记录十进制计数器和六进制计数器</a:t>
            </a:r>
            <a:r>
              <a:rPr lang="en-US" altLang="zh-CN" dirty="0"/>
              <a:t>Q3,Q2,Q1,Q0</a:t>
            </a:r>
            <a:r>
              <a:rPr lang="zh-CN" altLang="en-US" dirty="0"/>
              <a:t>和</a:t>
            </a:r>
            <a:r>
              <a:rPr lang="en-US" altLang="zh-CN" dirty="0"/>
              <a:t>CP</a:t>
            </a:r>
            <a:r>
              <a:rPr lang="zh-CN" altLang="en-US" dirty="0"/>
              <a:t>的时序</a:t>
            </a:r>
            <a:r>
              <a:rPr lang="zh-CN" altLang="en-US" dirty="0" smtClean="0"/>
              <a:t>图，并</a:t>
            </a:r>
            <a:r>
              <a:rPr lang="zh-CN" altLang="en-US" dirty="0"/>
              <a:t>在</a:t>
            </a:r>
            <a:r>
              <a:rPr lang="en-US" altLang="zh-CN" dirty="0"/>
              <a:t>7</a:t>
            </a:r>
            <a:r>
              <a:rPr lang="zh-CN" altLang="en-US" dirty="0"/>
              <a:t>段数码管上显示计数结果</a:t>
            </a:r>
            <a:r>
              <a:rPr lang="zh-CN" altLang="en-US" dirty="0" smtClean="0"/>
              <a:t>。</a:t>
            </a:r>
            <a:endParaRPr lang="en-US" altLang="zh-CN" dirty="0" smtClean="0"/>
          </a:p>
          <a:p>
            <a:pPr marL="0" indent="0">
              <a:buNone/>
            </a:pPr>
            <a:endParaRPr lang="en-US" altLang="zh-CN" dirty="0"/>
          </a:p>
          <a:p>
            <a:pPr marL="0" indent="0">
              <a:buNone/>
            </a:pPr>
            <a:r>
              <a:rPr lang="en-US" altLang="zh-CN" dirty="0" smtClean="0"/>
              <a:t>2</a:t>
            </a:r>
            <a:r>
              <a:rPr lang="zh-CN" altLang="en-US" dirty="0" smtClean="0"/>
              <a:t>、讨论同步置数和异步清零方法设计</a:t>
            </a:r>
            <a:r>
              <a:rPr lang="en-US" altLang="zh-CN" dirty="0" smtClean="0"/>
              <a:t>60</a:t>
            </a:r>
            <a:r>
              <a:rPr lang="zh-CN" altLang="en-US" dirty="0" smtClean="0"/>
              <a:t>进制计数器电路的区别。</a:t>
            </a:r>
            <a:endParaRPr lang="en-US" altLang="zh-CN" dirty="0"/>
          </a:p>
          <a:p>
            <a:pPr marL="0" indent="0">
              <a:buNone/>
            </a:pPr>
            <a:endParaRPr lang="en-US" altLang="zh-CN" dirty="0" smtClean="0"/>
          </a:p>
          <a:p>
            <a:pPr marL="0" indent="0">
              <a:buNone/>
            </a:pPr>
            <a:r>
              <a:rPr lang="zh-CN" altLang="en-US" b="1" dirty="0" smtClean="0"/>
              <a:t>二、设计提示：</a:t>
            </a:r>
            <a:endParaRPr lang="en-US" altLang="zh-CN" b="1" dirty="0" smtClean="0"/>
          </a:p>
          <a:p>
            <a:pPr marL="0" indent="0">
              <a:buNone/>
            </a:pPr>
            <a:r>
              <a:rPr lang="zh-CN" altLang="en-US" dirty="0" smtClean="0"/>
              <a:t>（</a:t>
            </a:r>
            <a:r>
              <a:rPr lang="en-US" altLang="zh-CN" dirty="0" smtClean="0"/>
              <a:t>1</a:t>
            </a:r>
            <a:r>
              <a:rPr lang="zh-CN" altLang="en-US" dirty="0" smtClean="0"/>
              <a:t>）</a:t>
            </a:r>
            <a:r>
              <a:rPr lang="en-US" altLang="zh-CN" dirty="0" smtClean="0"/>
              <a:t>74LS160</a:t>
            </a:r>
            <a:r>
              <a:rPr lang="zh-CN" altLang="en-US" dirty="0" smtClean="0"/>
              <a:t>是四位十进制计数器，</a:t>
            </a:r>
            <a:r>
              <a:rPr lang="en-US" altLang="zh-CN" dirty="0" smtClean="0"/>
              <a:t>Q3~Q0</a:t>
            </a:r>
            <a:r>
              <a:rPr lang="zh-CN" altLang="en-US" dirty="0" smtClean="0"/>
              <a:t>输出</a:t>
            </a:r>
            <a:r>
              <a:rPr lang="en-US" altLang="zh-CN" dirty="0" smtClean="0"/>
              <a:t>0~9</a:t>
            </a:r>
            <a:r>
              <a:rPr lang="zh-CN" altLang="en-US" dirty="0" smtClean="0"/>
              <a:t>的循环计数，且每计数到</a:t>
            </a:r>
            <a:r>
              <a:rPr lang="en-US" altLang="zh-CN" dirty="0" smtClean="0"/>
              <a:t>10</a:t>
            </a:r>
            <a:r>
              <a:rPr lang="zh-CN" altLang="en-US" dirty="0" smtClean="0"/>
              <a:t>，进位输出端</a:t>
            </a:r>
            <a:r>
              <a:rPr lang="en-US" altLang="zh-CN" dirty="0" smtClean="0"/>
              <a:t>TC</a:t>
            </a:r>
            <a:r>
              <a:rPr lang="zh-CN" altLang="en-US" dirty="0" smtClean="0"/>
              <a:t>输出高电平。</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2</a:t>
            </a:r>
            <a:r>
              <a:rPr lang="zh-CN" altLang="en-US" dirty="0"/>
              <a:t>）同步置数</a:t>
            </a:r>
            <a:r>
              <a:rPr lang="zh-CN" altLang="en-US" dirty="0" smtClean="0"/>
              <a:t>是指当</a:t>
            </a:r>
            <a:r>
              <a:rPr lang="zh-CN" altLang="en-US" dirty="0"/>
              <a:t>置</a:t>
            </a:r>
            <a:r>
              <a:rPr lang="zh-CN" altLang="en-US" dirty="0" smtClean="0"/>
              <a:t>数条件满足后（</a:t>
            </a:r>
            <a:r>
              <a:rPr lang="en-US" altLang="zh-CN" dirty="0" smtClean="0"/>
              <a:t>PE</a:t>
            </a:r>
            <a:r>
              <a:rPr lang="zh-CN" altLang="en-US" dirty="0" smtClean="0"/>
              <a:t>为低电平），计数器要等待下一个时钟有效沿（上升沿）到来后</a:t>
            </a:r>
            <a:r>
              <a:rPr lang="en-US" altLang="zh-CN" dirty="0" smtClean="0"/>
              <a:t>Q3~Q0</a:t>
            </a:r>
            <a:r>
              <a:rPr lang="zh-CN" altLang="en-US" dirty="0" smtClean="0"/>
              <a:t>才输出</a:t>
            </a:r>
            <a:r>
              <a:rPr lang="en-US" altLang="zh-CN" dirty="0" smtClean="0"/>
              <a:t>P3~P0</a:t>
            </a:r>
            <a:r>
              <a:rPr lang="zh-CN" altLang="en-US" dirty="0" smtClean="0"/>
              <a:t>的预置数字。</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3</a:t>
            </a:r>
            <a:r>
              <a:rPr lang="zh-CN" altLang="en-US" dirty="0" smtClean="0"/>
              <a:t>）异步清零是指只要清零条件满足（</a:t>
            </a:r>
            <a:r>
              <a:rPr lang="en-US" altLang="zh-CN" dirty="0" smtClean="0"/>
              <a:t>R</a:t>
            </a:r>
            <a:r>
              <a:rPr lang="zh-CN" altLang="en-US" dirty="0" smtClean="0"/>
              <a:t>为低电平），计数器不用等待时钟</a:t>
            </a:r>
            <a:r>
              <a:rPr lang="zh-CN" altLang="en-US" dirty="0"/>
              <a:t>有效沿（上升沿</a:t>
            </a:r>
            <a:r>
              <a:rPr lang="zh-CN" altLang="en-US" dirty="0" smtClean="0"/>
              <a:t>），</a:t>
            </a:r>
            <a:r>
              <a:rPr lang="en-US" altLang="zh-CN" dirty="0"/>
              <a:t> </a:t>
            </a:r>
            <a:r>
              <a:rPr lang="en-US" altLang="zh-CN" dirty="0" smtClean="0"/>
              <a:t>Q3~Q0</a:t>
            </a:r>
            <a:r>
              <a:rPr lang="zh-CN" altLang="en-US" dirty="0" smtClean="0"/>
              <a:t>输出清零。</a:t>
            </a:r>
            <a:endParaRPr lang="zh-CN" altLang="en-US" dirty="0"/>
          </a:p>
        </p:txBody>
      </p:sp>
      <p:sp>
        <p:nvSpPr>
          <p:cNvPr id="5" name="Line 41"/>
          <p:cNvSpPr>
            <a:spLocks noChangeShapeType="1"/>
          </p:cNvSpPr>
          <p:nvPr/>
        </p:nvSpPr>
        <p:spPr bwMode="auto">
          <a:xfrm>
            <a:off x="5387238" y="4534828"/>
            <a:ext cx="2889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 name="Line 41"/>
          <p:cNvSpPr>
            <a:spLocks noChangeShapeType="1"/>
          </p:cNvSpPr>
          <p:nvPr/>
        </p:nvSpPr>
        <p:spPr bwMode="auto">
          <a:xfrm>
            <a:off x="5364088" y="5877272"/>
            <a:ext cx="2889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 Box 5"/>
          <p:cNvSpPr txBox="1">
            <a:spLocks noChangeArrowheads="1"/>
          </p:cNvSpPr>
          <p:nvPr/>
        </p:nvSpPr>
        <p:spPr bwMode="auto">
          <a:xfrm>
            <a:off x="1258888" y="4724400"/>
            <a:ext cx="2376487" cy="1320800"/>
          </a:xfrm>
          <a:prstGeom prst="rect">
            <a:avLst/>
          </a:prstGeom>
          <a:solidFill>
            <a:schemeClr val="bg1"/>
          </a:solidFill>
          <a:ln w="9525">
            <a:solidFill>
              <a:schemeClr val="tx1"/>
            </a:solid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dirty="0"/>
              <a:t>  </a:t>
            </a:r>
            <a:r>
              <a:rPr lang="en-US" altLang="zh-CN" sz="2000" dirty="0" smtClean="0"/>
              <a:t>Q</a:t>
            </a:r>
            <a:r>
              <a:rPr lang="en-US" altLang="zh-CN" sz="2000" baseline="-25000" dirty="0"/>
              <a:t>0</a:t>
            </a:r>
            <a:r>
              <a:rPr lang="en-US" altLang="zh-CN" sz="2000" dirty="0" smtClean="0"/>
              <a:t>  Q</a:t>
            </a:r>
            <a:r>
              <a:rPr lang="en-US" altLang="zh-CN" sz="2000" baseline="-25000" dirty="0"/>
              <a:t>1</a:t>
            </a:r>
            <a:r>
              <a:rPr lang="en-US" altLang="zh-CN" sz="2000" dirty="0" smtClean="0"/>
              <a:t>  Q</a:t>
            </a:r>
            <a:r>
              <a:rPr lang="en-US" altLang="zh-CN" sz="2000" baseline="-25000" dirty="0"/>
              <a:t>2</a:t>
            </a:r>
            <a:r>
              <a:rPr lang="en-US" altLang="zh-CN" sz="2000" dirty="0" smtClean="0"/>
              <a:t>  Q</a:t>
            </a:r>
            <a:r>
              <a:rPr lang="en-US" altLang="zh-CN" sz="2000" baseline="-25000" dirty="0"/>
              <a:t>3</a:t>
            </a:r>
          </a:p>
          <a:p>
            <a:pPr algn="ctr" eaLnBrk="1" hangingPunct="1">
              <a:spcBef>
                <a:spcPct val="50000"/>
              </a:spcBef>
              <a:buFontTx/>
              <a:buNone/>
            </a:pPr>
            <a:r>
              <a:rPr lang="en-US" altLang="zh-CN" sz="2000" dirty="0"/>
              <a:t>74LS160</a:t>
            </a:r>
            <a:r>
              <a:rPr lang="zh-CN" altLang="en-US" sz="2000" dirty="0"/>
              <a:t>（</a:t>
            </a:r>
            <a:r>
              <a:rPr lang="en-US" altLang="zh-CN" sz="2000" dirty="0"/>
              <a:t>2</a:t>
            </a:r>
            <a:r>
              <a:rPr lang="zh-CN" altLang="en-US" sz="2000" dirty="0"/>
              <a:t>）</a:t>
            </a:r>
          </a:p>
          <a:p>
            <a:pPr eaLnBrk="1" hangingPunct="1">
              <a:spcBef>
                <a:spcPct val="50000"/>
              </a:spcBef>
              <a:buFontTx/>
              <a:buNone/>
            </a:pPr>
            <a:r>
              <a:rPr lang="en-US" altLang="zh-CN" sz="2000" dirty="0"/>
              <a:t>CP    </a:t>
            </a:r>
            <a:r>
              <a:rPr lang="en-US" altLang="zh-CN" sz="1600" dirty="0" smtClean="0"/>
              <a:t>P0 P1 P2 P3</a:t>
            </a:r>
            <a:endParaRPr lang="en-US" altLang="zh-CN" sz="2000" dirty="0"/>
          </a:p>
        </p:txBody>
      </p:sp>
      <p:sp>
        <p:nvSpPr>
          <p:cNvPr id="55300" name="Text Box 7"/>
          <p:cNvSpPr txBox="1">
            <a:spLocks noChangeArrowheads="1"/>
          </p:cNvSpPr>
          <p:nvPr/>
        </p:nvSpPr>
        <p:spPr bwMode="auto">
          <a:xfrm>
            <a:off x="4787900" y="4652963"/>
            <a:ext cx="2376488" cy="1320800"/>
          </a:xfrm>
          <a:prstGeom prst="rect">
            <a:avLst/>
          </a:prstGeom>
          <a:solidFill>
            <a:schemeClr val="bg1"/>
          </a:solidFill>
          <a:ln w="9525">
            <a:solidFill>
              <a:schemeClr val="tx1"/>
            </a:solid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dirty="0"/>
              <a:t>   </a:t>
            </a:r>
            <a:r>
              <a:rPr lang="en-US" altLang="zh-CN" sz="2000" dirty="0" smtClean="0"/>
              <a:t>Q</a:t>
            </a:r>
            <a:r>
              <a:rPr lang="en-US" altLang="zh-CN" sz="2000" baseline="-25000" dirty="0"/>
              <a:t>0</a:t>
            </a:r>
            <a:r>
              <a:rPr lang="en-US" altLang="zh-CN" sz="2000" dirty="0" smtClean="0"/>
              <a:t>  Q</a:t>
            </a:r>
            <a:r>
              <a:rPr lang="en-US" altLang="zh-CN" sz="2000" baseline="-25000" dirty="0"/>
              <a:t>1</a:t>
            </a:r>
            <a:r>
              <a:rPr lang="en-US" altLang="zh-CN" sz="2000" dirty="0" smtClean="0"/>
              <a:t>  Q</a:t>
            </a:r>
            <a:r>
              <a:rPr lang="en-US" altLang="zh-CN" sz="2000" baseline="-25000" dirty="0"/>
              <a:t>2</a:t>
            </a:r>
            <a:r>
              <a:rPr lang="en-US" altLang="zh-CN" sz="2000" dirty="0" smtClean="0"/>
              <a:t>  Q</a:t>
            </a:r>
            <a:r>
              <a:rPr lang="en-US" altLang="zh-CN" sz="2000" baseline="-25000" dirty="0"/>
              <a:t>3</a:t>
            </a:r>
          </a:p>
          <a:p>
            <a:pPr algn="ctr" eaLnBrk="1" hangingPunct="1">
              <a:spcBef>
                <a:spcPct val="50000"/>
              </a:spcBef>
              <a:buFontTx/>
              <a:buNone/>
            </a:pPr>
            <a:r>
              <a:rPr lang="en-US" altLang="zh-CN" sz="2000" dirty="0"/>
              <a:t>     74LS160</a:t>
            </a:r>
            <a:r>
              <a:rPr lang="zh-CN" altLang="en-US" sz="2000" dirty="0"/>
              <a:t>（</a:t>
            </a:r>
            <a:r>
              <a:rPr lang="en-US" altLang="zh-CN" sz="2000" dirty="0"/>
              <a:t>1</a:t>
            </a:r>
            <a:r>
              <a:rPr lang="zh-CN" altLang="en-US" sz="2000" dirty="0"/>
              <a:t>）</a:t>
            </a:r>
          </a:p>
          <a:p>
            <a:pPr eaLnBrk="1" hangingPunct="1">
              <a:spcBef>
                <a:spcPct val="50000"/>
              </a:spcBef>
              <a:buFontTx/>
              <a:buNone/>
            </a:pPr>
            <a:r>
              <a:rPr lang="en-US" altLang="zh-CN" sz="2000" dirty="0"/>
              <a:t>CP  </a:t>
            </a:r>
            <a:r>
              <a:rPr lang="en-US" altLang="zh-CN" sz="1600" dirty="0" smtClean="0"/>
              <a:t>P0 P1 P2 P3</a:t>
            </a:r>
            <a:endParaRPr lang="en-US" altLang="zh-CN" sz="2000" dirty="0"/>
          </a:p>
        </p:txBody>
      </p:sp>
      <p:grpSp>
        <p:nvGrpSpPr>
          <p:cNvPr id="55301" name="Group 8"/>
          <p:cNvGrpSpPr/>
          <p:nvPr/>
        </p:nvGrpSpPr>
        <p:grpSpPr bwMode="auto">
          <a:xfrm>
            <a:off x="3132138" y="835025"/>
            <a:ext cx="360362" cy="576263"/>
            <a:chOff x="1338" y="391"/>
            <a:chExt cx="409" cy="726"/>
          </a:xfrm>
        </p:grpSpPr>
        <p:sp>
          <p:nvSpPr>
            <p:cNvPr id="55445" name="Line 9"/>
            <p:cNvSpPr>
              <a:spLocks noChangeShapeType="1"/>
            </p:cNvSpPr>
            <p:nvPr/>
          </p:nvSpPr>
          <p:spPr bwMode="auto">
            <a:xfrm>
              <a:off x="1338" y="391"/>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46" name="Line 10"/>
            <p:cNvSpPr>
              <a:spLocks noChangeShapeType="1"/>
            </p:cNvSpPr>
            <p:nvPr/>
          </p:nvSpPr>
          <p:spPr bwMode="auto">
            <a:xfrm>
              <a:off x="1338"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47" name="Line 11"/>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48" name="Line 12"/>
            <p:cNvSpPr>
              <a:spLocks noChangeShapeType="1"/>
            </p:cNvSpPr>
            <p:nvPr/>
          </p:nvSpPr>
          <p:spPr bwMode="auto">
            <a:xfrm>
              <a:off x="1747"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49" name="Line 13"/>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50" name="Line 14"/>
            <p:cNvSpPr>
              <a:spLocks noChangeShapeType="1"/>
            </p:cNvSpPr>
            <p:nvPr/>
          </p:nvSpPr>
          <p:spPr bwMode="auto">
            <a:xfrm>
              <a:off x="1338"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51" name="Line 15"/>
            <p:cNvSpPr>
              <a:spLocks noChangeShapeType="1"/>
            </p:cNvSpPr>
            <p:nvPr/>
          </p:nvSpPr>
          <p:spPr bwMode="auto">
            <a:xfrm>
              <a:off x="1338" y="1117"/>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52" name="Line 16"/>
            <p:cNvSpPr>
              <a:spLocks noChangeShapeType="1"/>
            </p:cNvSpPr>
            <p:nvPr/>
          </p:nvSpPr>
          <p:spPr bwMode="auto">
            <a:xfrm>
              <a:off x="1747"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5302" name="Group 17"/>
          <p:cNvGrpSpPr/>
          <p:nvPr/>
        </p:nvGrpSpPr>
        <p:grpSpPr bwMode="auto">
          <a:xfrm>
            <a:off x="4140200" y="836613"/>
            <a:ext cx="360363" cy="576262"/>
            <a:chOff x="1338" y="391"/>
            <a:chExt cx="409" cy="726"/>
          </a:xfrm>
        </p:grpSpPr>
        <p:sp>
          <p:nvSpPr>
            <p:cNvPr id="55437" name="Line 18"/>
            <p:cNvSpPr>
              <a:spLocks noChangeShapeType="1"/>
            </p:cNvSpPr>
            <p:nvPr/>
          </p:nvSpPr>
          <p:spPr bwMode="auto">
            <a:xfrm>
              <a:off x="1338" y="391"/>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38" name="Line 19"/>
            <p:cNvSpPr>
              <a:spLocks noChangeShapeType="1"/>
            </p:cNvSpPr>
            <p:nvPr/>
          </p:nvSpPr>
          <p:spPr bwMode="auto">
            <a:xfrm>
              <a:off x="1338"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39" name="Line 20"/>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40" name="Line 21"/>
            <p:cNvSpPr>
              <a:spLocks noChangeShapeType="1"/>
            </p:cNvSpPr>
            <p:nvPr/>
          </p:nvSpPr>
          <p:spPr bwMode="auto">
            <a:xfrm>
              <a:off x="1747" y="391"/>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41" name="Line 22"/>
            <p:cNvSpPr>
              <a:spLocks noChangeShapeType="1"/>
            </p:cNvSpPr>
            <p:nvPr/>
          </p:nvSpPr>
          <p:spPr bwMode="auto">
            <a:xfrm>
              <a:off x="1338" y="754"/>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42" name="Line 23"/>
            <p:cNvSpPr>
              <a:spLocks noChangeShapeType="1"/>
            </p:cNvSpPr>
            <p:nvPr/>
          </p:nvSpPr>
          <p:spPr bwMode="auto">
            <a:xfrm>
              <a:off x="1338"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43" name="Line 24"/>
            <p:cNvSpPr>
              <a:spLocks noChangeShapeType="1"/>
            </p:cNvSpPr>
            <p:nvPr/>
          </p:nvSpPr>
          <p:spPr bwMode="auto">
            <a:xfrm>
              <a:off x="1338" y="1117"/>
              <a:ext cx="40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44" name="Line 25"/>
            <p:cNvSpPr>
              <a:spLocks noChangeShapeType="1"/>
            </p:cNvSpPr>
            <p:nvPr/>
          </p:nvSpPr>
          <p:spPr bwMode="auto">
            <a:xfrm>
              <a:off x="1747" y="754"/>
              <a:ext cx="0" cy="363"/>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5303" name="Text Box 26"/>
          <p:cNvSpPr txBox="1">
            <a:spLocks noChangeArrowheads="1"/>
          </p:cNvSpPr>
          <p:nvPr/>
        </p:nvSpPr>
        <p:spPr bwMode="auto">
          <a:xfrm>
            <a:off x="1187450" y="2205038"/>
            <a:ext cx="2376488" cy="1320800"/>
          </a:xfrm>
          <a:prstGeom prst="rect">
            <a:avLst/>
          </a:prstGeom>
          <a:solidFill>
            <a:schemeClr val="bg1"/>
          </a:solidFill>
          <a:ln w="9525">
            <a:solidFill>
              <a:schemeClr val="tx1"/>
            </a:solid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   a b c d e f g   </a:t>
            </a:r>
            <a:endParaRPr lang="en-US" altLang="zh-CN" sz="1400"/>
          </a:p>
          <a:p>
            <a:pPr algn="ctr" eaLnBrk="1" hangingPunct="1">
              <a:spcBef>
                <a:spcPct val="50000"/>
              </a:spcBef>
              <a:buFontTx/>
              <a:buNone/>
            </a:pPr>
            <a:r>
              <a:rPr lang="en-US" altLang="zh-CN" sz="2000"/>
              <a:t>74LS48</a:t>
            </a:r>
            <a:r>
              <a:rPr lang="zh-CN" altLang="en-US" sz="2000"/>
              <a:t>（</a:t>
            </a:r>
            <a:r>
              <a:rPr lang="en-US" altLang="zh-CN" sz="2000"/>
              <a:t>2</a:t>
            </a:r>
            <a:r>
              <a:rPr lang="zh-CN" altLang="en-US" sz="2000"/>
              <a:t>）</a:t>
            </a:r>
          </a:p>
          <a:p>
            <a:pPr eaLnBrk="1" hangingPunct="1">
              <a:spcBef>
                <a:spcPct val="50000"/>
              </a:spcBef>
              <a:buFontTx/>
              <a:buNone/>
            </a:pPr>
            <a:r>
              <a:rPr lang="zh-CN" altLang="en-US" sz="2000"/>
              <a:t>    </a:t>
            </a:r>
            <a:r>
              <a:rPr lang="en-US" altLang="zh-CN" sz="2000"/>
              <a:t>A</a:t>
            </a:r>
            <a:r>
              <a:rPr lang="en-US" altLang="zh-CN" sz="2000" baseline="-25000"/>
              <a:t>0</a:t>
            </a:r>
            <a:r>
              <a:rPr lang="en-US" altLang="zh-CN" sz="2000"/>
              <a:t>  A</a:t>
            </a:r>
            <a:r>
              <a:rPr lang="en-US" altLang="zh-CN" sz="2000" baseline="-25000"/>
              <a:t>1</a:t>
            </a:r>
            <a:r>
              <a:rPr lang="en-US" altLang="zh-CN" sz="2000"/>
              <a:t>  A</a:t>
            </a:r>
            <a:r>
              <a:rPr lang="en-US" altLang="zh-CN" sz="2000" baseline="-25000"/>
              <a:t>2</a:t>
            </a:r>
            <a:r>
              <a:rPr lang="en-US" altLang="zh-CN" sz="2000"/>
              <a:t>  A</a:t>
            </a:r>
            <a:r>
              <a:rPr lang="en-US" altLang="zh-CN" sz="2000" baseline="-25000"/>
              <a:t>3</a:t>
            </a:r>
          </a:p>
        </p:txBody>
      </p:sp>
      <p:sp>
        <p:nvSpPr>
          <p:cNvPr id="55304" name="Text Box 27"/>
          <p:cNvSpPr txBox="1">
            <a:spLocks noChangeArrowheads="1"/>
          </p:cNvSpPr>
          <p:nvPr/>
        </p:nvSpPr>
        <p:spPr bwMode="auto">
          <a:xfrm>
            <a:off x="4643438" y="2205038"/>
            <a:ext cx="2376487" cy="1411287"/>
          </a:xfrm>
          <a:prstGeom prst="rect">
            <a:avLst/>
          </a:prstGeom>
          <a:solidFill>
            <a:schemeClr val="bg1"/>
          </a:solidFill>
          <a:ln w="9525">
            <a:solidFill>
              <a:schemeClr val="tx1"/>
            </a:solid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  a b c d e f g</a:t>
            </a:r>
          </a:p>
          <a:p>
            <a:pPr algn="ctr" eaLnBrk="1" hangingPunct="1">
              <a:spcBef>
                <a:spcPct val="50000"/>
              </a:spcBef>
              <a:buFontTx/>
              <a:buNone/>
            </a:pPr>
            <a:r>
              <a:rPr lang="en-US" altLang="zh-CN" sz="2000"/>
              <a:t>74LS48</a:t>
            </a:r>
            <a:r>
              <a:rPr lang="zh-CN" altLang="en-US" sz="2000"/>
              <a:t>（</a:t>
            </a:r>
            <a:r>
              <a:rPr lang="en-US" altLang="zh-CN" sz="2000"/>
              <a:t>1</a:t>
            </a:r>
            <a:r>
              <a:rPr lang="zh-CN" altLang="en-US" sz="2000"/>
              <a:t>）</a:t>
            </a:r>
          </a:p>
          <a:p>
            <a:pPr eaLnBrk="1" hangingPunct="1">
              <a:spcBef>
                <a:spcPct val="50000"/>
              </a:spcBef>
              <a:buFontTx/>
              <a:buNone/>
            </a:pPr>
            <a:r>
              <a:rPr lang="zh-CN" altLang="en-US" sz="2400"/>
              <a:t>   </a:t>
            </a:r>
            <a:r>
              <a:rPr lang="en-US" altLang="zh-CN" sz="2400"/>
              <a:t>A</a:t>
            </a:r>
            <a:r>
              <a:rPr lang="en-US" altLang="zh-CN" sz="2400" baseline="-25000"/>
              <a:t>0</a:t>
            </a:r>
            <a:r>
              <a:rPr lang="en-US" altLang="zh-CN" sz="2400"/>
              <a:t>  A</a:t>
            </a:r>
            <a:r>
              <a:rPr lang="en-US" altLang="zh-CN" sz="2400" baseline="-25000"/>
              <a:t>1</a:t>
            </a:r>
            <a:r>
              <a:rPr lang="en-US" altLang="zh-CN" sz="2400"/>
              <a:t> A</a:t>
            </a:r>
            <a:r>
              <a:rPr lang="en-US" altLang="zh-CN" sz="2400" baseline="-25000"/>
              <a:t>2</a:t>
            </a:r>
            <a:r>
              <a:rPr lang="en-US" altLang="zh-CN" sz="2400"/>
              <a:t> A</a:t>
            </a:r>
            <a:r>
              <a:rPr lang="en-US" altLang="zh-CN" sz="2400" baseline="-25000"/>
              <a:t>3</a:t>
            </a:r>
          </a:p>
        </p:txBody>
      </p:sp>
      <p:sp>
        <p:nvSpPr>
          <p:cNvPr id="55305" name="Text Box 28"/>
          <p:cNvSpPr txBox="1">
            <a:spLocks noChangeArrowheads="1"/>
          </p:cNvSpPr>
          <p:nvPr/>
        </p:nvSpPr>
        <p:spPr bwMode="auto">
          <a:xfrm>
            <a:off x="4859338" y="5084763"/>
            <a:ext cx="431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smtClean="0"/>
              <a:t>TC</a:t>
            </a:r>
            <a:endParaRPr lang="en-US" altLang="zh-CN" sz="1800" baseline="-25000" dirty="0"/>
          </a:p>
        </p:txBody>
      </p:sp>
      <p:sp>
        <p:nvSpPr>
          <p:cNvPr id="55306" name="Text Box 29"/>
          <p:cNvSpPr txBox="1">
            <a:spLocks noChangeArrowheads="1"/>
          </p:cNvSpPr>
          <p:nvPr/>
        </p:nvSpPr>
        <p:spPr bwMode="auto">
          <a:xfrm>
            <a:off x="3203848" y="5050631"/>
            <a:ext cx="431800"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dirty="0" smtClean="0"/>
              <a:t>CEP</a:t>
            </a:r>
            <a:endParaRPr lang="en-US" altLang="zh-CN" sz="1400" baseline="-25000" dirty="0"/>
          </a:p>
          <a:p>
            <a:pPr eaLnBrk="1" hangingPunct="1">
              <a:spcBef>
                <a:spcPct val="50000"/>
              </a:spcBef>
              <a:buFontTx/>
              <a:buNone/>
            </a:pPr>
            <a:r>
              <a:rPr lang="en-US" altLang="zh-CN" sz="1400" dirty="0"/>
              <a:t>CET</a:t>
            </a:r>
            <a:endParaRPr lang="en-US" altLang="zh-CN" sz="1400" baseline="-25000" dirty="0"/>
          </a:p>
        </p:txBody>
      </p:sp>
      <p:sp>
        <p:nvSpPr>
          <p:cNvPr id="55307" name="Line 30"/>
          <p:cNvSpPr>
            <a:spLocks noChangeShapeType="1"/>
          </p:cNvSpPr>
          <p:nvPr/>
        </p:nvSpPr>
        <p:spPr bwMode="auto">
          <a:xfrm>
            <a:off x="3635375" y="5157788"/>
            <a:ext cx="11525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08" name="Line 31"/>
          <p:cNvSpPr>
            <a:spLocks noChangeShapeType="1"/>
          </p:cNvSpPr>
          <p:nvPr/>
        </p:nvSpPr>
        <p:spPr bwMode="auto">
          <a:xfrm>
            <a:off x="4067175" y="5157788"/>
            <a:ext cx="0" cy="2873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09" name="Line 32"/>
          <p:cNvSpPr>
            <a:spLocks noChangeShapeType="1"/>
          </p:cNvSpPr>
          <p:nvPr/>
        </p:nvSpPr>
        <p:spPr bwMode="auto">
          <a:xfrm>
            <a:off x="3635375" y="5445125"/>
            <a:ext cx="431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0" name="Line 34"/>
          <p:cNvSpPr>
            <a:spLocks noChangeShapeType="1"/>
          </p:cNvSpPr>
          <p:nvPr/>
        </p:nvSpPr>
        <p:spPr bwMode="auto">
          <a:xfrm>
            <a:off x="2051050" y="6021388"/>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1" name="Line 35"/>
          <p:cNvSpPr>
            <a:spLocks noChangeShapeType="1"/>
          </p:cNvSpPr>
          <p:nvPr/>
        </p:nvSpPr>
        <p:spPr bwMode="auto">
          <a:xfrm>
            <a:off x="2339975" y="6021388"/>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2" name="Line 36"/>
          <p:cNvSpPr>
            <a:spLocks noChangeShapeType="1"/>
          </p:cNvSpPr>
          <p:nvPr/>
        </p:nvSpPr>
        <p:spPr bwMode="auto">
          <a:xfrm>
            <a:off x="2627313" y="6021388"/>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3" name="Line 37"/>
          <p:cNvSpPr>
            <a:spLocks noChangeShapeType="1"/>
          </p:cNvSpPr>
          <p:nvPr/>
        </p:nvSpPr>
        <p:spPr bwMode="auto">
          <a:xfrm>
            <a:off x="2916238" y="6021388"/>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4" name="Line 38"/>
          <p:cNvSpPr>
            <a:spLocks noChangeShapeType="1"/>
          </p:cNvSpPr>
          <p:nvPr/>
        </p:nvSpPr>
        <p:spPr bwMode="auto">
          <a:xfrm>
            <a:off x="2051050" y="6237288"/>
            <a:ext cx="12255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5" name="Text Box 39"/>
          <p:cNvSpPr txBox="1">
            <a:spLocks noChangeArrowheads="1"/>
          </p:cNvSpPr>
          <p:nvPr/>
        </p:nvSpPr>
        <p:spPr bwMode="auto">
          <a:xfrm>
            <a:off x="3348038" y="6092825"/>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a:t>
            </a:r>
          </a:p>
        </p:txBody>
      </p:sp>
      <p:grpSp>
        <p:nvGrpSpPr>
          <p:cNvPr id="55316" name="Group 42"/>
          <p:cNvGrpSpPr/>
          <p:nvPr/>
        </p:nvGrpSpPr>
        <p:grpSpPr bwMode="auto">
          <a:xfrm>
            <a:off x="1187450" y="5084763"/>
            <a:ext cx="504825" cy="366712"/>
            <a:chOff x="113" y="2296"/>
            <a:chExt cx="318" cy="231"/>
          </a:xfrm>
        </p:grpSpPr>
        <p:sp>
          <p:nvSpPr>
            <p:cNvPr id="55435" name="Text Box 40"/>
            <p:cNvSpPr txBox="1">
              <a:spLocks noChangeArrowheads="1"/>
            </p:cNvSpPr>
            <p:nvPr/>
          </p:nvSpPr>
          <p:spPr bwMode="auto">
            <a:xfrm>
              <a:off x="113" y="2296"/>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smtClean="0"/>
                <a:t>PE</a:t>
              </a:r>
              <a:endParaRPr lang="en-US" altLang="zh-CN" sz="1800" dirty="0"/>
            </a:p>
          </p:txBody>
        </p:sp>
        <p:sp>
          <p:nvSpPr>
            <p:cNvPr id="55436" name="Line 41"/>
            <p:cNvSpPr>
              <a:spLocks noChangeShapeType="1"/>
            </p:cNvSpPr>
            <p:nvPr/>
          </p:nvSpPr>
          <p:spPr bwMode="auto">
            <a:xfrm>
              <a:off x="158" y="2296"/>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5317" name="Line 43"/>
          <p:cNvSpPr>
            <a:spLocks noChangeShapeType="1"/>
          </p:cNvSpPr>
          <p:nvPr/>
        </p:nvSpPr>
        <p:spPr bwMode="auto">
          <a:xfrm flipH="1">
            <a:off x="179388" y="5157788"/>
            <a:ext cx="9366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8" name="Line 44"/>
          <p:cNvSpPr>
            <a:spLocks noChangeShapeType="1"/>
          </p:cNvSpPr>
          <p:nvPr/>
        </p:nvSpPr>
        <p:spPr bwMode="auto">
          <a:xfrm>
            <a:off x="1547813" y="3500438"/>
            <a:ext cx="0" cy="12239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9" name="Line 45"/>
          <p:cNvSpPr>
            <a:spLocks noChangeShapeType="1"/>
          </p:cNvSpPr>
          <p:nvPr/>
        </p:nvSpPr>
        <p:spPr bwMode="auto">
          <a:xfrm>
            <a:off x="1979613" y="3500438"/>
            <a:ext cx="0" cy="12239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0" name="Line 46"/>
          <p:cNvSpPr>
            <a:spLocks noChangeShapeType="1"/>
          </p:cNvSpPr>
          <p:nvPr/>
        </p:nvSpPr>
        <p:spPr bwMode="auto">
          <a:xfrm>
            <a:off x="2484438" y="3500438"/>
            <a:ext cx="0" cy="12239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1" name="Line 47"/>
          <p:cNvSpPr>
            <a:spLocks noChangeShapeType="1"/>
          </p:cNvSpPr>
          <p:nvPr/>
        </p:nvSpPr>
        <p:spPr bwMode="auto">
          <a:xfrm>
            <a:off x="2916238" y="3500438"/>
            <a:ext cx="0" cy="12239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2" name="Line 48"/>
          <p:cNvSpPr>
            <a:spLocks noChangeShapeType="1"/>
          </p:cNvSpPr>
          <p:nvPr/>
        </p:nvSpPr>
        <p:spPr bwMode="auto">
          <a:xfrm>
            <a:off x="5148263" y="3644900"/>
            <a:ext cx="0" cy="10080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3" name="Line 49"/>
          <p:cNvSpPr>
            <a:spLocks noChangeShapeType="1"/>
          </p:cNvSpPr>
          <p:nvPr/>
        </p:nvSpPr>
        <p:spPr bwMode="auto">
          <a:xfrm>
            <a:off x="5580063" y="3644900"/>
            <a:ext cx="0" cy="10080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4" name="Line 50"/>
          <p:cNvSpPr>
            <a:spLocks noChangeShapeType="1"/>
          </p:cNvSpPr>
          <p:nvPr/>
        </p:nvSpPr>
        <p:spPr bwMode="auto">
          <a:xfrm>
            <a:off x="6084888" y="3644900"/>
            <a:ext cx="0" cy="10080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5" name="Line 51"/>
          <p:cNvSpPr>
            <a:spLocks noChangeShapeType="1"/>
          </p:cNvSpPr>
          <p:nvPr/>
        </p:nvSpPr>
        <p:spPr bwMode="auto">
          <a:xfrm flipH="1">
            <a:off x="6516688" y="3573463"/>
            <a:ext cx="0" cy="10795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6" name="Oval 52"/>
          <p:cNvSpPr>
            <a:spLocks noChangeArrowheads="1"/>
          </p:cNvSpPr>
          <p:nvPr/>
        </p:nvSpPr>
        <p:spPr bwMode="auto">
          <a:xfrm>
            <a:off x="1116013" y="5084763"/>
            <a:ext cx="142875" cy="144462"/>
          </a:xfrm>
          <a:prstGeom prst="ellipse">
            <a:avLst/>
          </a:prstGeom>
          <a:solidFill>
            <a:schemeClr val="accent1"/>
          </a:solidFill>
          <a:ln w="9525">
            <a:solidFill>
              <a:schemeClr val="tx1"/>
            </a:solidFill>
            <a:rou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5327" name="Rectangle 53"/>
          <p:cNvSpPr>
            <a:spLocks noChangeArrowheads="1"/>
          </p:cNvSpPr>
          <p:nvPr/>
        </p:nvSpPr>
        <p:spPr bwMode="auto">
          <a:xfrm>
            <a:off x="539750" y="3789363"/>
            <a:ext cx="431800" cy="792162"/>
          </a:xfrm>
          <a:prstGeom prst="rect">
            <a:avLst/>
          </a:prstGeom>
          <a:solidFill>
            <a:schemeClr val="bg1"/>
          </a:solidFill>
          <a:ln w="9525">
            <a:solidFill>
              <a:schemeClr val="tx1"/>
            </a:solidFill>
            <a:miter lim="800000"/>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5328" name="Text Box 54"/>
          <p:cNvSpPr txBox="1">
            <a:spLocks noChangeArrowheads="1"/>
          </p:cNvSpPr>
          <p:nvPr/>
        </p:nvSpPr>
        <p:spPr bwMode="auto">
          <a:xfrm>
            <a:off x="611188" y="40052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&amp;</a:t>
            </a:r>
          </a:p>
        </p:txBody>
      </p:sp>
      <p:sp>
        <p:nvSpPr>
          <p:cNvPr id="55329" name="Oval 55"/>
          <p:cNvSpPr>
            <a:spLocks noChangeArrowheads="1"/>
          </p:cNvSpPr>
          <p:nvPr/>
        </p:nvSpPr>
        <p:spPr bwMode="auto">
          <a:xfrm>
            <a:off x="395288" y="4149725"/>
            <a:ext cx="142875" cy="144463"/>
          </a:xfrm>
          <a:prstGeom prst="ellipse">
            <a:avLst/>
          </a:prstGeom>
          <a:solidFill>
            <a:schemeClr val="accent1"/>
          </a:solidFill>
          <a:ln w="9525">
            <a:solidFill>
              <a:schemeClr val="tx1"/>
            </a:solidFill>
            <a:rou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5330" name="Line 56"/>
          <p:cNvSpPr>
            <a:spLocks noChangeShapeType="1"/>
          </p:cNvSpPr>
          <p:nvPr/>
        </p:nvSpPr>
        <p:spPr bwMode="auto">
          <a:xfrm>
            <a:off x="971550" y="4437063"/>
            <a:ext cx="576263" cy="0"/>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5331" name="Line 57"/>
          <p:cNvSpPr>
            <a:spLocks noChangeShapeType="1"/>
          </p:cNvSpPr>
          <p:nvPr/>
        </p:nvSpPr>
        <p:spPr bwMode="auto">
          <a:xfrm>
            <a:off x="971550" y="4292600"/>
            <a:ext cx="1512888" cy="0"/>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5332" name="Line 58"/>
          <p:cNvSpPr>
            <a:spLocks noChangeShapeType="1"/>
          </p:cNvSpPr>
          <p:nvPr/>
        </p:nvSpPr>
        <p:spPr bwMode="auto">
          <a:xfrm>
            <a:off x="971550" y="4149725"/>
            <a:ext cx="4176713" cy="0"/>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5333" name="Line 59"/>
          <p:cNvSpPr>
            <a:spLocks noChangeShapeType="1"/>
          </p:cNvSpPr>
          <p:nvPr/>
        </p:nvSpPr>
        <p:spPr bwMode="auto">
          <a:xfrm flipV="1">
            <a:off x="971550" y="3933825"/>
            <a:ext cx="5545138" cy="71438"/>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5334" name="Line 60"/>
          <p:cNvSpPr>
            <a:spLocks noChangeShapeType="1"/>
          </p:cNvSpPr>
          <p:nvPr/>
        </p:nvSpPr>
        <p:spPr bwMode="auto">
          <a:xfrm>
            <a:off x="179388" y="4221163"/>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35" name="Line 61"/>
          <p:cNvSpPr>
            <a:spLocks noChangeShapeType="1"/>
          </p:cNvSpPr>
          <p:nvPr/>
        </p:nvSpPr>
        <p:spPr bwMode="auto">
          <a:xfrm>
            <a:off x="179388" y="4221163"/>
            <a:ext cx="0" cy="9366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36" name="Line 62"/>
          <p:cNvSpPr>
            <a:spLocks noChangeShapeType="1"/>
          </p:cNvSpPr>
          <p:nvPr/>
        </p:nvSpPr>
        <p:spPr bwMode="auto">
          <a:xfrm>
            <a:off x="5435600" y="5949950"/>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37" name="Line 63"/>
          <p:cNvSpPr>
            <a:spLocks noChangeShapeType="1"/>
          </p:cNvSpPr>
          <p:nvPr/>
        </p:nvSpPr>
        <p:spPr bwMode="auto">
          <a:xfrm>
            <a:off x="5724525" y="5949950"/>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38" name="Line 64"/>
          <p:cNvSpPr>
            <a:spLocks noChangeShapeType="1"/>
          </p:cNvSpPr>
          <p:nvPr/>
        </p:nvSpPr>
        <p:spPr bwMode="auto">
          <a:xfrm>
            <a:off x="6011863" y="5949950"/>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39" name="Line 65"/>
          <p:cNvSpPr>
            <a:spLocks noChangeShapeType="1"/>
          </p:cNvSpPr>
          <p:nvPr/>
        </p:nvSpPr>
        <p:spPr bwMode="auto">
          <a:xfrm>
            <a:off x="6300788" y="5949950"/>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40" name="Line 66"/>
          <p:cNvSpPr>
            <a:spLocks noChangeShapeType="1"/>
          </p:cNvSpPr>
          <p:nvPr/>
        </p:nvSpPr>
        <p:spPr bwMode="auto">
          <a:xfrm>
            <a:off x="1547813" y="6021388"/>
            <a:ext cx="0" cy="5032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41" name="Line 67"/>
          <p:cNvSpPr>
            <a:spLocks noChangeShapeType="1"/>
          </p:cNvSpPr>
          <p:nvPr/>
        </p:nvSpPr>
        <p:spPr bwMode="auto">
          <a:xfrm>
            <a:off x="1547813" y="6524625"/>
            <a:ext cx="6553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42" name="Line 68"/>
          <p:cNvSpPr>
            <a:spLocks noChangeShapeType="1"/>
          </p:cNvSpPr>
          <p:nvPr/>
        </p:nvSpPr>
        <p:spPr bwMode="auto">
          <a:xfrm>
            <a:off x="5076825" y="5949950"/>
            <a:ext cx="0" cy="5746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43" name="Text Box 69"/>
          <p:cNvSpPr txBox="1">
            <a:spLocks noChangeArrowheads="1"/>
          </p:cNvSpPr>
          <p:nvPr/>
        </p:nvSpPr>
        <p:spPr bwMode="auto">
          <a:xfrm>
            <a:off x="8027988" y="6165850"/>
            <a:ext cx="865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CP</a:t>
            </a:r>
          </a:p>
        </p:txBody>
      </p:sp>
      <p:sp>
        <p:nvSpPr>
          <p:cNvPr id="55344" name="Text Box 70"/>
          <p:cNvSpPr txBox="1">
            <a:spLocks noChangeArrowheads="1"/>
          </p:cNvSpPr>
          <p:nvPr/>
        </p:nvSpPr>
        <p:spPr bwMode="auto">
          <a:xfrm>
            <a:off x="6804496" y="5013176"/>
            <a:ext cx="431800"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dirty="0" smtClean="0"/>
              <a:t>CEP</a:t>
            </a:r>
            <a:endParaRPr lang="en-US" altLang="zh-CN" sz="1400" baseline="-25000" dirty="0"/>
          </a:p>
          <a:p>
            <a:pPr eaLnBrk="1" hangingPunct="1">
              <a:spcBef>
                <a:spcPct val="50000"/>
              </a:spcBef>
              <a:buFontTx/>
              <a:buNone/>
            </a:pPr>
            <a:r>
              <a:rPr lang="en-US" altLang="zh-CN" sz="1400" dirty="0" smtClean="0"/>
              <a:t>CET</a:t>
            </a:r>
            <a:endParaRPr lang="en-US" altLang="zh-CN" sz="1400" baseline="-25000" dirty="0"/>
          </a:p>
        </p:txBody>
      </p:sp>
      <p:sp>
        <p:nvSpPr>
          <p:cNvPr id="55345" name="Line 71"/>
          <p:cNvSpPr>
            <a:spLocks noChangeShapeType="1"/>
          </p:cNvSpPr>
          <p:nvPr/>
        </p:nvSpPr>
        <p:spPr bwMode="auto">
          <a:xfrm>
            <a:off x="7164388" y="5084763"/>
            <a:ext cx="5032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46" name="Line 72"/>
          <p:cNvSpPr>
            <a:spLocks noChangeShapeType="1"/>
          </p:cNvSpPr>
          <p:nvPr/>
        </p:nvSpPr>
        <p:spPr bwMode="auto">
          <a:xfrm>
            <a:off x="7164388" y="5516563"/>
            <a:ext cx="3603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47" name="Line 73"/>
          <p:cNvSpPr>
            <a:spLocks noChangeShapeType="1"/>
          </p:cNvSpPr>
          <p:nvPr/>
        </p:nvSpPr>
        <p:spPr bwMode="auto">
          <a:xfrm>
            <a:off x="7524750" y="5084763"/>
            <a:ext cx="0" cy="720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48" name="Text Box 74"/>
          <p:cNvSpPr txBox="1">
            <a:spLocks noChangeArrowheads="1"/>
          </p:cNvSpPr>
          <p:nvPr/>
        </p:nvSpPr>
        <p:spPr bwMode="auto">
          <a:xfrm>
            <a:off x="7596188" y="4941888"/>
            <a:ext cx="28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a:t>
            </a:r>
          </a:p>
        </p:txBody>
      </p:sp>
      <p:grpSp>
        <p:nvGrpSpPr>
          <p:cNvPr id="55349" name="Group 79"/>
          <p:cNvGrpSpPr/>
          <p:nvPr/>
        </p:nvGrpSpPr>
        <p:grpSpPr bwMode="auto">
          <a:xfrm>
            <a:off x="4859338" y="4797437"/>
            <a:ext cx="215900" cy="184151"/>
            <a:chOff x="4967" y="2840"/>
            <a:chExt cx="136" cy="116"/>
          </a:xfrm>
        </p:grpSpPr>
        <p:sp>
          <p:nvSpPr>
            <p:cNvPr id="55433" name="Text Box 76"/>
            <p:cNvSpPr txBox="1">
              <a:spLocks noChangeArrowheads="1"/>
            </p:cNvSpPr>
            <p:nvPr/>
          </p:nvSpPr>
          <p:spPr bwMode="auto">
            <a:xfrm>
              <a:off x="4967" y="2840"/>
              <a:ext cx="1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200" dirty="0" smtClean="0"/>
                <a:t>PE</a:t>
              </a:r>
              <a:endParaRPr lang="en-US" altLang="zh-CN" sz="1200" dirty="0"/>
            </a:p>
          </p:txBody>
        </p:sp>
        <p:sp>
          <p:nvSpPr>
            <p:cNvPr id="55434" name="Line 77"/>
            <p:cNvSpPr>
              <a:spLocks noChangeShapeType="1"/>
            </p:cNvSpPr>
            <p:nvPr/>
          </p:nvSpPr>
          <p:spPr bwMode="auto">
            <a:xfrm>
              <a:off x="4967" y="2840"/>
              <a:ext cx="9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5350" name="Line 80"/>
          <p:cNvSpPr>
            <a:spLocks noChangeShapeType="1"/>
          </p:cNvSpPr>
          <p:nvPr/>
        </p:nvSpPr>
        <p:spPr bwMode="auto">
          <a:xfrm flipH="1">
            <a:off x="4500563" y="4868863"/>
            <a:ext cx="2873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51" name="Text Box 81"/>
          <p:cNvSpPr txBox="1">
            <a:spLocks noChangeArrowheads="1"/>
          </p:cNvSpPr>
          <p:nvPr/>
        </p:nvSpPr>
        <p:spPr bwMode="auto">
          <a:xfrm>
            <a:off x="4140200" y="4724400"/>
            <a:ext cx="287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a:t>
            </a:r>
          </a:p>
        </p:txBody>
      </p:sp>
      <p:grpSp>
        <p:nvGrpSpPr>
          <p:cNvPr id="55352" name="Group 84"/>
          <p:cNvGrpSpPr/>
          <p:nvPr/>
        </p:nvGrpSpPr>
        <p:grpSpPr bwMode="auto">
          <a:xfrm>
            <a:off x="6732588" y="5661025"/>
            <a:ext cx="360362" cy="244475"/>
            <a:chOff x="5012" y="2069"/>
            <a:chExt cx="227" cy="154"/>
          </a:xfrm>
        </p:grpSpPr>
        <p:sp>
          <p:nvSpPr>
            <p:cNvPr id="55431" name="Text Box 82"/>
            <p:cNvSpPr txBox="1">
              <a:spLocks noChangeArrowheads="1"/>
            </p:cNvSpPr>
            <p:nvPr/>
          </p:nvSpPr>
          <p:spPr bwMode="auto">
            <a:xfrm>
              <a:off x="5012" y="2069"/>
              <a:ext cx="22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dirty="0"/>
                <a:t>R</a:t>
              </a:r>
            </a:p>
          </p:txBody>
        </p:sp>
        <p:sp>
          <p:nvSpPr>
            <p:cNvPr id="55432" name="Line 83"/>
            <p:cNvSpPr>
              <a:spLocks noChangeShapeType="1"/>
            </p:cNvSpPr>
            <p:nvPr/>
          </p:nvSpPr>
          <p:spPr bwMode="auto">
            <a:xfrm>
              <a:off x="5012" y="206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5353" name="Line 85"/>
          <p:cNvSpPr>
            <a:spLocks noChangeShapeType="1"/>
          </p:cNvSpPr>
          <p:nvPr/>
        </p:nvSpPr>
        <p:spPr bwMode="auto">
          <a:xfrm>
            <a:off x="7164388" y="5805488"/>
            <a:ext cx="35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5354" name="Group 86"/>
          <p:cNvGrpSpPr/>
          <p:nvPr/>
        </p:nvGrpSpPr>
        <p:grpSpPr bwMode="auto">
          <a:xfrm>
            <a:off x="3203575" y="5734050"/>
            <a:ext cx="360363" cy="244475"/>
            <a:chOff x="5012" y="2069"/>
            <a:chExt cx="227" cy="154"/>
          </a:xfrm>
        </p:grpSpPr>
        <p:sp>
          <p:nvSpPr>
            <p:cNvPr id="55429" name="Text Box 87"/>
            <p:cNvSpPr txBox="1">
              <a:spLocks noChangeArrowheads="1"/>
            </p:cNvSpPr>
            <p:nvPr/>
          </p:nvSpPr>
          <p:spPr bwMode="auto">
            <a:xfrm>
              <a:off x="5012" y="2069"/>
              <a:ext cx="22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dirty="0"/>
                <a:t>R</a:t>
              </a:r>
            </a:p>
          </p:txBody>
        </p:sp>
        <p:sp>
          <p:nvSpPr>
            <p:cNvPr id="55430" name="Line 88"/>
            <p:cNvSpPr>
              <a:spLocks noChangeShapeType="1"/>
            </p:cNvSpPr>
            <p:nvPr/>
          </p:nvSpPr>
          <p:spPr bwMode="auto">
            <a:xfrm>
              <a:off x="5012" y="206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5355" name="Line 89"/>
          <p:cNvSpPr>
            <a:spLocks noChangeShapeType="1"/>
          </p:cNvSpPr>
          <p:nvPr/>
        </p:nvSpPr>
        <p:spPr bwMode="auto">
          <a:xfrm>
            <a:off x="3635375" y="5805488"/>
            <a:ext cx="3603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56" name="Oval 90"/>
          <p:cNvSpPr>
            <a:spLocks noChangeArrowheads="1"/>
          </p:cNvSpPr>
          <p:nvPr/>
        </p:nvSpPr>
        <p:spPr bwMode="auto">
          <a:xfrm>
            <a:off x="4643438" y="4797425"/>
            <a:ext cx="142875" cy="144463"/>
          </a:xfrm>
          <a:prstGeom prst="ellipse">
            <a:avLst/>
          </a:prstGeom>
          <a:solidFill>
            <a:schemeClr val="accent1"/>
          </a:solidFill>
          <a:ln w="9525">
            <a:solidFill>
              <a:schemeClr val="tx1"/>
            </a:solidFill>
            <a:rou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5357" name="Oval 91"/>
          <p:cNvSpPr>
            <a:spLocks noChangeArrowheads="1"/>
          </p:cNvSpPr>
          <p:nvPr/>
        </p:nvSpPr>
        <p:spPr bwMode="auto">
          <a:xfrm>
            <a:off x="3635375" y="5734050"/>
            <a:ext cx="142875" cy="144463"/>
          </a:xfrm>
          <a:prstGeom prst="ellipse">
            <a:avLst/>
          </a:prstGeom>
          <a:solidFill>
            <a:schemeClr val="accent1"/>
          </a:solidFill>
          <a:ln w="9525">
            <a:solidFill>
              <a:schemeClr val="tx1"/>
            </a:solidFill>
            <a:rou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5358" name="Oval 92"/>
          <p:cNvSpPr>
            <a:spLocks noChangeArrowheads="1"/>
          </p:cNvSpPr>
          <p:nvPr/>
        </p:nvSpPr>
        <p:spPr bwMode="auto">
          <a:xfrm>
            <a:off x="7164388" y="5734050"/>
            <a:ext cx="142875" cy="144463"/>
          </a:xfrm>
          <a:prstGeom prst="ellipse">
            <a:avLst/>
          </a:prstGeom>
          <a:solidFill>
            <a:schemeClr val="accent1"/>
          </a:solidFill>
          <a:ln w="9525">
            <a:solidFill>
              <a:schemeClr val="tx1"/>
            </a:solidFill>
            <a:rou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5359" name="Text Box 93"/>
          <p:cNvSpPr txBox="1">
            <a:spLocks noChangeArrowheads="1"/>
          </p:cNvSpPr>
          <p:nvPr/>
        </p:nvSpPr>
        <p:spPr bwMode="auto">
          <a:xfrm>
            <a:off x="4067175" y="5661025"/>
            <a:ext cx="287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a:t>
            </a:r>
          </a:p>
        </p:txBody>
      </p:sp>
      <p:sp>
        <p:nvSpPr>
          <p:cNvPr id="55360" name="Rectangle 95"/>
          <p:cNvSpPr>
            <a:spLocks noChangeArrowheads="1"/>
          </p:cNvSpPr>
          <p:nvPr/>
        </p:nvSpPr>
        <p:spPr bwMode="auto">
          <a:xfrm>
            <a:off x="2771775" y="692150"/>
            <a:ext cx="1081088" cy="7921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5361" name="Rectangle 96"/>
          <p:cNvSpPr>
            <a:spLocks noChangeArrowheads="1"/>
          </p:cNvSpPr>
          <p:nvPr/>
        </p:nvSpPr>
        <p:spPr bwMode="auto">
          <a:xfrm>
            <a:off x="3851275" y="692150"/>
            <a:ext cx="1081088" cy="7921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55362" name="Group 119"/>
          <p:cNvGrpSpPr/>
          <p:nvPr/>
        </p:nvGrpSpPr>
        <p:grpSpPr bwMode="auto">
          <a:xfrm>
            <a:off x="1547813" y="1484313"/>
            <a:ext cx="2232025" cy="720725"/>
            <a:chOff x="975" y="935"/>
            <a:chExt cx="1406" cy="454"/>
          </a:xfrm>
        </p:grpSpPr>
        <p:sp>
          <p:nvSpPr>
            <p:cNvPr id="55408" name="Line 97"/>
            <p:cNvSpPr>
              <a:spLocks noChangeShapeType="1"/>
            </p:cNvSpPr>
            <p:nvPr/>
          </p:nvSpPr>
          <p:spPr bwMode="auto">
            <a:xfrm flipV="1">
              <a:off x="975" y="981"/>
              <a:ext cx="0" cy="40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09" name="Line 98"/>
            <p:cNvSpPr>
              <a:spLocks noChangeShapeType="1"/>
            </p:cNvSpPr>
            <p:nvPr/>
          </p:nvSpPr>
          <p:spPr bwMode="auto">
            <a:xfrm flipV="1">
              <a:off x="1111" y="1026"/>
              <a:ext cx="0" cy="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10" name="Line 99"/>
            <p:cNvSpPr>
              <a:spLocks noChangeShapeType="1"/>
            </p:cNvSpPr>
            <p:nvPr/>
          </p:nvSpPr>
          <p:spPr bwMode="auto">
            <a:xfrm flipV="1">
              <a:off x="1247" y="1071"/>
              <a:ext cx="0" cy="31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11" name="Line 100"/>
            <p:cNvSpPr>
              <a:spLocks noChangeShapeType="1"/>
            </p:cNvSpPr>
            <p:nvPr/>
          </p:nvSpPr>
          <p:spPr bwMode="auto">
            <a:xfrm>
              <a:off x="975" y="981"/>
              <a:ext cx="8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12" name="Line 101"/>
            <p:cNvSpPr>
              <a:spLocks noChangeShapeType="1"/>
            </p:cNvSpPr>
            <p:nvPr/>
          </p:nvSpPr>
          <p:spPr bwMode="auto">
            <a:xfrm flipV="1">
              <a:off x="1837" y="935"/>
              <a:ext cx="0" cy="4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13" name="Line 102"/>
            <p:cNvSpPr>
              <a:spLocks noChangeShapeType="1"/>
            </p:cNvSpPr>
            <p:nvPr/>
          </p:nvSpPr>
          <p:spPr bwMode="auto">
            <a:xfrm flipV="1">
              <a:off x="1383" y="1117"/>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14" name="Line 103"/>
            <p:cNvSpPr>
              <a:spLocks noChangeShapeType="1"/>
            </p:cNvSpPr>
            <p:nvPr/>
          </p:nvSpPr>
          <p:spPr bwMode="auto">
            <a:xfrm flipV="1">
              <a:off x="1474" y="1162"/>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15" name="Line 104"/>
            <p:cNvSpPr>
              <a:spLocks noChangeShapeType="1"/>
            </p:cNvSpPr>
            <p:nvPr/>
          </p:nvSpPr>
          <p:spPr bwMode="auto">
            <a:xfrm flipV="1">
              <a:off x="1610" y="1207"/>
              <a:ext cx="0" cy="1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16" name="Line 105"/>
            <p:cNvSpPr>
              <a:spLocks noChangeShapeType="1"/>
            </p:cNvSpPr>
            <p:nvPr/>
          </p:nvSpPr>
          <p:spPr bwMode="auto">
            <a:xfrm flipV="1">
              <a:off x="1746" y="1253"/>
              <a:ext cx="0" cy="1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17" name="Line 106"/>
            <p:cNvSpPr>
              <a:spLocks noChangeShapeType="1"/>
            </p:cNvSpPr>
            <p:nvPr/>
          </p:nvSpPr>
          <p:spPr bwMode="auto">
            <a:xfrm>
              <a:off x="1111" y="1026"/>
              <a:ext cx="81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18" name="Line 107"/>
            <p:cNvSpPr>
              <a:spLocks noChangeShapeType="1"/>
            </p:cNvSpPr>
            <p:nvPr/>
          </p:nvSpPr>
          <p:spPr bwMode="auto">
            <a:xfrm>
              <a:off x="1927" y="935"/>
              <a:ext cx="0" cy="9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19" name="Line 108"/>
            <p:cNvSpPr>
              <a:spLocks noChangeShapeType="1"/>
            </p:cNvSpPr>
            <p:nvPr/>
          </p:nvSpPr>
          <p:spPr bwMode="auto">
            <a:xfrm flipV="1">
              <a:off x="1247" y="1071"/>
              <a:ext cx="771"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20" name="Line 109"/>
            <p:cNvSpPr>
              <a:spLocks noChangeShapeType="1"/>
            </p:cNvSpPr>
            <p:nvPr/>
          </p:nvSpPr>
          <p:spPr bwMode="auto">
            <a:xfrm>
              <a:off x="2018" y="935"/>
              <a:ext cx="0" cy="1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21" name="Line 111"/>
            <p:cNvSpPr>
              <a:spLocks noChangeShapeType="1"/>
            </p:cNvSpPr>
            <p:nvPr/>
          </p:nvSpPr>
          <p:spPr bwMode="auto">
            <a:xfrm>
              <a:off x="1383" y="1117"/>
              <a:ext cx="72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22" name="Line 112"/>
            <p:cNvSpPr>
              <a:spLocks noChangeShapeType="1"/>
            </p:cNvSpPr>
            <p:nvPr/>
          </p:nvSpPr>
          <p:spPr bwMode="auto">
            <a:xfrm>
              <a:off x="2109" y="935"/>
              <a:ext cx="0" cy="1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23" name="Line 113"/>
            <p:cNvSpPr>
              <a:spLocks noChangeShapeType="1"/>
            </p:cNvSpPr>
            <p:nvPr/>
          </p:nvSpPr>
          <p:spPr bwMode="auto">
            <a:xfrm>
              <a:off x="1474" y="1162"/>
              <a:ext cx="72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24" name="Line 114"/>
            <p:cNvSpPr>
              <a:spLocks noChangeShapeType="1"/>
            </p:cNvSpPr>
            <p:nvPr/>
          </p:nvSpPr>
          <p:spPr bwMode="auto">
            <a:xfrm>
              <a:off x="2200" y="935"/>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25" name="Line 115"/>
            <p:cNvSpPr>
              <a:spLocks noChangeShapeType="1"/>
            </p:cNvSpPr>
            <p:nvPr/>
          </p:nvSpPr>
          <p:spPr bwMode="auto">
            <a:xfrm>
              <a:off x="1610" y="1207"/>
              <a:ext cx="68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26" name="Line 116"/>
            <p:cNvSpPr>
              <a:spLocks noChangeShapeType="1"/>
            </p:cNvSpPr>
            <p:nvPr/>
          </p:nvSpPr>
          <p:spPr bwMode="auto">
            <a:xfrm>
              <a:off x="2290" y="935"/>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27" name="Line 117"/>
            <p:cNvSpPr>
              <a:spLocks noChangeShapeType="1"/>
            </p:cNvSpPr>
            <p:nvPr/>
          </p:nvSpPr>
          <p:spPr bwMode="auto">
            <a:xfrm>
              <a:off x="1746" y="1253"/>
              <a:ext cx="63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28" name="Line 118"/>
            <p:cNvSpPr>
              <a:spLocks noChangeShapeType="1"/>
            </p:cNvSpPr>
            <p:nvPr/>
          </p:nvSpPr>
          <p:spPr bwMode="auto">
            <a:xfrm>
              <a:off x="2381" y="935"/>
              <a:ext cx="0" cy="31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5363" name="Group 141"/>
          <p:cNvGrpSpPr/>
          <p:nvPr/>
        </p:nvGrpSpPr>
        <p:grpSpPr bwMode="auto">
          <a:xfrm flipH="1">
            <a:off x="3924300" y="1484313"/>
            <a:ext cx="2232025" cy="720725"/>
            <a:chOff x="3742" y="663"/>
            <a:chExt cx="1406" cy="454"/>
          </a:xfrm>
        </p:grpSpPr>
        <p:sp>
          <p:nvSpPr>
            <p:cNvPr id="55387" name="Line 120"/>
            <p:cNvSpPr>
              <a:spLocks noChangeShapeType="1"/>
            </p:cNvSpPr>
            <p:nvPr/>
          </p:nvSpPr>
          <p:spPr bwMode="auto">
            <a:xfrm flipV="1">
              <a:off x="3742" y="709"/>
              <a:ext cx="0" cy="40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88" name="Line 121"/>
            <p:cNvSpPr>
              <a:spLocks noChangeShapeType="1"/>
            </p:cNvSpPr>
            <p:nvPr/>
          </p:nvSpPr>
          <p:spPr bwMode="auto">
            <a:xfrm flipV="1">
              <a:off x="3878" y="754"/>
              <a:ext cx="0" cy="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89" name="Line 122"/>
            <p:cNvSpPr>
              <a:spLocks noChangeShapeType="1"/>
            </p:cNvSpPr>
            <p:nvPr/>
          </p:nvSpPr>
          <p:spPr bwMode="auto">
            <a:xfrm flipV="1">
              <a:off x="4014" y="799"/>
              <a:ext cx="0" cy="31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0" name="Line 123"/>
            <p:cNvSpPr>
              <a:spLocks noChangeShapeType="1"/>
            </p:cNvSpPr>
            <p:nvPr/>
          </p:nvSpPr>
          <p:spPr bwMode="auto">
            <a:xfrm>
              <a:off x="3742" y="709"/>
              <a:ext cx="8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1" name="Line 124"/>
            <p:cNvSpPr>
              <a:spLocks noChangeShapeType="1"/>
            </p:cNvSpPr>
            <p:nvPr/>
          </p:nvSpPr>
          <p:spPr bwMode="auto">
            <a:xfrm flipV="1">
              <a:off x="4604" y="663"/>
              <a:ext cx="0" cy="4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2" name="Line 125"/>
            <p:cNvSpPr>
              <a:spLocks noChangeShapeType="1"/>
            </p:cNvSpPr>
            <p:nvPr/>
          </p:nvSpPr>
          <p:spPr bwMode="auto">
            <a:xfrm flipV="1">
              <a:off x="4150" y="845"/>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3" name="Line 126"/>
            <p:cNvSpPr>
              <a:spLocks noChangeShapeType="1"/>
            </p:cNvSpPr>
            <p:nvPr/>
          </p:nvSpPr>
          <p:spPr bwMode="auto">
            <a:xfrm flipV="1">
              <a:off x="4241" y="890"/>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4" name="Line 127"/>
            <p:cNvSpPr>
              <a:spLocks noChangeShapeType="1"/>
            </p:cNvSpPr>
            <p:nvPr/>
          </p:nvSpPr>
          <p:spPr bwMode="auto">
            <a:xfrm flipV="1">
              <a:off x="4377" y="935"/>
              <a:ext cx="0" cy="1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5" name="Line 128"/>
            <p:cNvSpPr>
              <a:spLocks noChangeShapeType="1"/>
            </p:cNvSpPr>
            <p:nvPr/>
          </p:nvSpPr>
          <p:spPr bwMode="auto">
            <a:xfrm flipV="1">
              <a:off x="4513" y="981"/>
              <a:ext cx="0" cy="1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6" name="Line 129"/>
            <p:cNvSpPr>
              <a:spLocks noChangeShapeType="1"/>
            </p:cNvSpPr>
            <p:nvPr/>
          </p:nvSpPr>
          <p:spPr bwMode="auto">
            <a:xfrm>
              <a:off x="3878" y="754"/>
              <a:ext cx="81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7" name="Line 130"/>
            <p:cNvSpPr>
              <a:spLocks noChangeShapeType="1"/>
            </p:cNvSpPr>
            <p:nvPr/>
          </p:nvSpPr>
          <p:spPr bwMode="auto">
            <a:xfrm>
              <a:off x="4694" y="663"/>
              <a:ext cx="0" cy="9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8" name="Line 131"/>
            <p:cNvSpPr>
              <a:spLocks noChangeShapeType="1"/>
            </p:cNvSpPr>
            <p:nvPr/>
          </p:nvSpPr>
          <p:spPr bwMode="auto">
            <a:xfrm flipV="1">
              <a:off x="4014" y="799"/>
              <a:ext cx="771"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9" name="Line 132"/>
            <p:cNvSpPr>
              <a:spLocks noChangeShapeType="1"/>
            </p:cNvSpPr>
            <p:nvPr/>
          </p:nvSpPr>
          <p:spPr bwMode="auto">
            <a:xfrm>
              <a:off x="4785" y="663"/>
              <a:ext cx="0" cy="1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00" name="Line 133"/>
            <p:cNvSpPr>
              <a:spLocks noChangeShapeType="1"/>
            </p:cNvSpPr>
            <p:nvPr/>
          </p:nvSpPr>
          <p:spPr bwMode="auto">
            <a:xfrm>
              <a:off x="4150" y="845"/>
              <a:ext cx="72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01" name="Line 134"/>
            <p:cNvSpPr>
              <a:spLocks noChangeShapeType="1"/>
            </p:cNvSpPr>
            <p:nvPr/>
          </p:nvSpPr>
          <p:spPr bwMode="auto">
            <a:xfrm>
              <a:off x="4876" y="663"/>
              <a:ext cx="0" cy="1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02" name="Line 135"/>
            <p:cNvSpPr>
              <a:spLocks noChangeShapeType="1"/>
            </p:cNvSpPr>
            <p:nvPr/>
          </p:nvSpPr>
          <p:spPr bwMode="auto">
            <a:xfrm>
              <a:off x="4241" y="890"/>
              <a:ext cx="72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03" name="Line 136"/>
            <p:cNvSpPr>
              <a:spLocks noChangeShapeType="1"/>
            </p:cNvSpPr>
            <p:nvPr/>
          </p:nvSpPr>
          <p:spPr bwMode="auto">
            <a:xfrm>
              <a:off x="4967" y="663"/>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04" name="Line 137"/>
            <p:cNvSpPr>
              <a:spLocks noChangeShapeType="1"/>
            </p:cNvSpPr>
            <p:nvPr/>
          </p:nvSpPr>
          <p:spPr bwMode="auto">
            <a:xfrm flipH="1">
              <a:off x="4377" y="935"/>
              <a:ext cx="68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05" name="Line 138"/>
            <p:cNvSpPr>
              <a:spLocks noChangeShapeType="1"/>
            </p:cNvSpPr>
            <p:nvPr/>
          </p:nvSpPr>
          <p:spPr bwMode="auto">
            <a:xfrm>
              <a:off x="5057" y="663"/>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06" name="Line 139"/>
            <p:cNvSpPr>
              <a:spLocks noChangeShapeType="1"/>
            </p:cNvSpPr>
            <p:nvPr/>
          </p:nvSpPr>
          <p:spPr bwMode="auto">
            <a:xfrm>
              <a:off x="4513" y="981"/>
              <a:ext cx="63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07" name="Line 140"/>
            <p:cNvSpPr>
              <a:spLocks noChangeShapeType="1"/>
            </p:cNvSpPr>
            <p:nvPr/>
          </p:nvSpPr>
          <p:spPr bwMode="auto">
            <a:xfrm>
              <a:off x="5148" y="663"/>
              <a:ext cx="0" cy="31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5364" name="Group 148"/>
          <p:cNvGrpSpPr/>
          <p:nvPr/>
        </p:nvGrpSpPr>
        <p:grpSpPr bwMode="auto">
          <a:xfrm>
            <a:off x="3059113" y="2349500"/>
            <a:ext cx="647700" cy="977900"/>
            <a:chOff x="4740" y="890"/>
            <a:chExt cx="408" cy="616"/>
          </a:xfrm>
        </p:grpSpPr>
        <p:sp>
          <p:nvSpPr>
            <p:cNvPr id="55382" name="Text Box 143"/>
            <p:cNvSpPr txBox="1">
              <a:spLocks noChangeArrowheads="1"/>
            </p:cNvSpPr>
            <p:nvPr/>
          </p:nvSpPr>
          <p:spPr bwMode="auto">
            <a:xfrm>
              <a:off x="4785" y="890"/>
              <a:ext cx="363"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t>LT</a:t>
              </a:r>
            </a:p>
            <a:p>
              <a:pPr eaLnBrk="1" hangingPunct="1">
                <a:spcBef>
                  <a:spcPct val="50000"/>
                </a:spcBef>
                <a:buFontTx/>
                <a:buNone/>
              </a:pPr>
              <a:r>
                <a:rPr lang="en-US" altLang="zh-CN" sz="1600"/>
                <a:t>I</a:t>
              </a:r>
              <a:r>
                <a:rPr lang="en-US" altLang="zh-CN" sz="1600" baseline="-25000"/>
                <a:t>B</a:t>
              </a:r>
              <a:r>
                <a:rPr lang="en-US" altLang="zh-CN" sz="1600"/>
                <a:t>/Y</a:t>
              </a:r>
              <a:r>
                <a:rPr lang="en-US" altLang="zh-CN" sz="1600" baseline="-25000"/>
                <a:t>BR</a:t>
              </a:r>
            </a:p>
            <a:p>
              <a:pPr eaLnBrk="1" hangingPunct="1">
                <a:spcBef>
                  <a:spcPct val="50000"/>
                </a:spcBef>
                <a:buFontTx/>
                <a:buNone/>
              </a:pPr>
              <a:r>
                <a:rPr lang="en-US" altLang="zh-CN" sz="1600"/>
                <a:t>I</a:t>
              </a:r>
              <a:r>
                <a:rPr lang="en-US" altLang="zh-CN" sz="1600" baseline="-25000"/>
                <a:t>BR</a:t>
              </a:r>
            </a:p>
          </p:txBody>
        </p:sp>
        <p:sp>
          <p:nvSpPr>
            <p:cNvPr id="55383" name="Line 144"/>
            <p:cNvSpPr>
              <a:spLocks noChangeShapeType="1"/>
            </p:cNvSpPr>
            <p:nvPr/>
          </p:nvSpPr>
          <p:spPr bwMode="auto">
            <a:xfrm>
              <a:off x="4740" y="890"/>
              <a:ext cx="22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84" name="Line 145"/>
            <p:cNvSpPr>
              <a:spLocks noChangeShapeType="1"/>
            </p:cNvSpPr>
            <p:nvPr/>
          </p:nvSpPr>
          <p:spPr bwMode="auto">
            <a:xfrm>
              <a:off x="4740" y="1117"/>
              <a:ext cx="9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85" name="Line 146"/>
            <p:cNvSpPr>
              <a:spLocks noChangeShapeType="1"/>
            </p:cNvSpPr>
            <p:nvPr/>
          </p:nvSpPr>
          <p:spPr bwMode="auto">
            <a:xfrm>
              <a:off x="4876" y="111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86" name="Line 147"/>
            <p:cNvSpPr>
              <a:spLocks noChangeShapeType="1"/>
            </p:cNvSpPr>
            <p:nvPr/>
          </p:nvSpPr>
          <p:spPr bwMode="auto">
            <a:xfrm>
              <a:off x="4740" y="134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5365" name="Group 149"/>
          <p:cNvGrpSpPr/>
          <p:nvPr/>
        </p:nvGrpSpPr>
        <p:grpSpPr bwMode="auto">
          <a:xfrm>
            <a:off x="6516688" y="2276475"/>
            <a:ext cx="647700" cy="977900"/>
            <a:chOff x="4740" y="890"/>
            <a:chExt cx="408" cy="616"/>
          </a:xfrm>
        </p:grpSpPr>
        <p:sp>
          <p:nvSpPr>
            <p:cNvPr id="55377" name="Text Box 150"/>
            <p:cNvSpPr txBox="1">
              <a:spLocks noChangeArrowheads="1"/>
            </p:cNvSpPr>
            <p:nvPr/>
          </p:nvSpPr>
          <p:spPr bwMode="auto">
            <a:xfrm>
              <a:off x="4785" y="890"/>
              <a:ext cx="363"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t>LT</a:t>
              </a:r>
            </a:p>
            <a:p>
              <a:pPr eaLnBrk="1" hangingPunct="1">
                <a:spcBef>
                  <a:spcPct val="50000"/>
                </a:spcBef>
                <a:buFontTx/>
                <a:buNone/>
              </a:pPr>
              <a:r>
                <a:rPr lang="en-US" altLang="zh-CN" sz="1600"/>
                <a:t>I</a:t>
              </a:r>
              <a:r>
                <a:rPr lang="en-US" altLang="zh-CN" sz="1600" baseline="-25000"/>
                <a:t>B</a:t>
              </a:r>
              <a:r>
                <a:rPr lang="en-US" altLang="zh-CN" sz="1600"/>
                <a:t>/Y</a:t>
              </a:r>
              <a:r>
                <a:rPr lang="en-US" altLang="zh-CN" sz="1600" baseline="-25000"/>
                <a:t>BR</a:t>
              </a:r>
            </a:p>
            <a:p>
              <a:pPr eaLnBrk="1" hangingPunct="1">
                <a:spcBef>
                  <a:spcPct val="50000"/>
                </a:spcBef>
                <a:buFontTx/>
                <a:buNone/>
              </a:pPr>
              <a:r>
                <a:rPr lang="en-US" altLang="zh-CN" sz="1600"/>
                <a:t>I</a:t>
              </a:r>
              <a:r>
                <a:rPr lang="en-US" altLang="zh-CN" sz="1600" baseline="-25000"/>
                <a:t>BR</a:t>
              </a:r>
            </a:p>
          </p:txBody>
        </p:sp>
        <p:sp>
          <p:nvSpPr>
            <p:cNvPr id="55378" name="Line 151"/>
            <p:cNvSpPr>
              <a:spLocks noChangeShapeType="1"/>
            </p:cNvSpPr>
            <p:nvPr/>
          </p:nvSpPr>
          <p:spPr bwMode="auto">
            <a:xfrm>
              <a:off x="4740" y="890"/>
              <a:ext cx="22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79" name="Line 152"/>
            <p:cNvSpPr>
              <a:spLocks noChangeShapeType="1"/>
            </p:cNvSpPr>
            <p:nvPr/>
          </p:nvSpPr>
          <p:spPr bwMode="auto">
            <a:xfrm>
              <a:off x="4740" y="1117"/>
              <a:ext cx="9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80" name="Line 153"/>
            <p:cNvSpPr>
              <a:spLocks noChangeShapeType="1"/>
            </p:cNvSpPr>
            <p:nvPr/>
          </p:nvSpPr>
          <p:spPr bwMode="auto">
            <a:xfrm>
              <a:off x="4876" y="111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81" name="Line 154"/>
            <p:cNvSpPr>
              <a:spLocks noChangeShapeType="1"/>
            </p:cNvSpPr>
            <p:nvPr/>
          </p:nvSpPr>
          <p:spPr bwMode="auto">
            <a:xfrm>
              <a:off x="4740" y="134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5366" name="Line 155"/>
          <p:cNvSpPr>
            <a:spLocks noChangeShapeType="1"/>
          </p:cNvSpPr>
          <p:nvPr/>
        </p:nvSpPr>
        <p:spPr bwMode="auto">
          <a:xfrm>
            <a:off x="3563938" y="2420938"/>
            <a:ext cx="2873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67" name="Line 156"/>
          <p:cNvSpPr>
            <a:spLocks noChangeShapeType="1"/>
          </p:cNvSpPr>
          <p:nvPr/>
        </p:nvSpPr>
        <p:spPr bwMode="auto">
          <a:xfrm>
            <a:off x="3563938" y="2781300"/>
            <a:ext cx="5762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68" name="Line 157"/>
          <p:cNvSpPr>
            <a:spLocks noChangeShapeType="1"/>
          </p:cNvSpPr>
          <p:nvPr/>
        </p:nvSpPr>
        <p:spPr bwMode="auto">
          <a:xfrm>
            <a:off x="3563938" y="3213100"/>
            <a:ext cx="2873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69" name="Line 158"/>
          <p:cNvSpPr>
            <a:spLocks noChangeShapeType="1"/>
          </p:cNvSpPr>
          <p:nvPr/>
        </p:nvSpPr>
        <p:spPr bwMode="auto">
          <a:xfrm>
            <a:off x="3851275" y="2420938"/>
            <a:ext cx="0" cy="7921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70" name="Text Box 159"/>
          <p:cNvSpPr txBox="1">
            <a:spLocks noChangeArrowheads="1"/>
          </p:cNvSpPr>
          <p:nvPr/>
        </p:nvSpPr>
        <p:spPr bwMode="auto">
          <a:xfrm>
            <a:off x="11053763" y="4870450"/>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a:t>
            </a:r>
          </a:p>
        </p:txBody>
      </p:sp>
      <p:sp>
        <p:nvSpPr>
          <p:cNvPr id="55371" name="Line 160"/>
          <p:cNvSpPr>
            <a:spLocks noChangeShapeType="1"/>
          </p:cNvSpPr>
          <p:nvPr/>
        </p:nvSpPr>
        <p:spPr bwMode="auto">
          <a:xfrm>
            <a:off x="7021513" y="2349500"/>
            <a:ext cx="2873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72" name="Line 161"/>
          <p:cNvSpPr>
            <a:spLocks noChangeShapeType="1"/>
          </p:cNvSpPr>
          <p:nvPr/>
        </p:nvSpPr>
        <p:spPr bwMode="auto">
          <a:xfrm>
            <a:off x="7021513" y="2709863"/>
            <a:ext cx="5762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73" name="Line 162"/>
          <p:cNvSpPr>
            <a:spLocks noChangeShapeType="1"/>
          </p:cNvSpPr>
          <p:nvPr/>
        </p:nvSpPr>
        <p:spPr bwMode="auto">
          <a:xfrm>
            <a:off x="7021513" y="3141663"/>
            <a:ext cx="2873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74" name="Line 163"/>
          <p:cNvSpPr>
            <a:spLocks noChangeShapeType="1"/>
          </p:cNvSpPr>
          <p:nvPr/>
        </p:nvSpPr>
        <p:spPr bwMode="auto">
          <a:xfrm>
            <a:off x="7308850" y="2349500"/>
            <a:ext cx="0" cy="7921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75" name="Text Box 164"/>
          <p:cNvSpPr txBox="1">
            <a:spLocks noChangeArrowheads="1"/>
          </p:cNvSpPr>
          <p:nvPr/>
        </p:nvSpPr>
        <p:spPr bwMode="auto">
          <a:xfrm>
            <a:off x="4211638" y="2565400"/>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a:t>
            </a:r>
          </a:p>
        </p:txBody>
      </p:sp>
      <p:sp>
        <p:nvSpPr>
          <p:cNvPr id="55376" name="Text Box 165"/>
          <p:cNvSpPr txBox="1">
            <a:spLocks noChangeArrowheads="1"/>
          </p:cNvSpPr>
          <p:nvPr/>
        </p:nvSpPr>
        <p:spPr bwMode="auto">
          <a:xfrm>
            <a:off x="7667625" y="2565400"/>
            <a:ext cx="287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76672"/>
            <a:ext cx="8229600" cy="1143000"/>
          </a:xfrm>
        </p:spPr>
        <p:txBody>
          <a:bodyPr anchor="ctr"/>
          <a:lstStyle/>
          <a:p>
            <a:pPr eaLnBrk="1" hangingPunct="1"/>
            <a:r>
              <a:rPr lang="zh-CN" altLang="en-US" dirty="0" smtClean="0"/>
              <a:t>下周</a:t>
            </a:r>
            <a:r>
              <a:rPr lang="zh-CN" altLang="en-US" dirty="0"/>
              <a:t>课</a:t>
            </a:r>
            <a:r>
              <a:rPr lang="zh-CN" altLang="en-US" dirty="0" smtClean="0"/>
              <a:t>前准备</a:t>
            </a:r>
          </a:p>
        </p:txBody>
      </p:sp>
      <p:sp>
        <p:nvSpPr>
          <p:cNvPr id="27651" name="Rectangle 3"/>
          <p:cNvSpPr>
            <a:spLocks noGrp="1" noChangeArrowheads="1"/>
          </p:cNvSpPr>
          <p:nvPr>
            <p:ph idx="1"/>
          </p:nvPr>
        </p:nvSpPr>
        <p:spPr>
          <a:xfrm>
            <a:off x="457200" y="1600200"/>
            <a:ext cx="8229600" cy="4205064"/>
          </a:xfrm>
        </p:spPr>
        <p:txBody>
          <a:bodyPr/>
          <a:lstStyle/>
          <a:p>
            <a:pPr>
              <a:buNone/>
            </a:pPr>
            <a:r>
              <a:rPr lang="zh-CN" altLang="zh-CN" sz="2800" dirty="0" smtClean="0"/>
              <a:t>实验二十</a:t>
            </a:r>
            <a:r>
              <a:rPr lang="en-US" altLang="zh-CN" sz="2800" dirty="0" smtClean="0"/>
              <a:t>  </a:t>
            </a:r>
            <a:r>
              <a:rPr lang="zh-CN" altLang="zh-CN" sz="2800" dirty="0" smtClean="0"/>
              <a:t>利用</a:t>
            </a:r>
            <a:r>
              <a:rPr lang="en-US" altLang="zh-CN" sz="2800" dirty="0" smtClean="0"/>
              <a:t>MSI</a:t>
            </a:r>
            <a:r>
              <a:rPr lang="zh-CN" altLang="zh-CN" sz="2800" dirty="0" smtClean="0"/>
              <a:t>设计时序逻辑电路（</a:t>
            </a:r>
            <a:r>
              <a:rPr lang="en-US" altLang="zh-CN" sz="2800" dirty="0" smtClean="0"/>
              <a:t>2</a:t>
            </a:r>
            <a:r>
              <a:rPr lang="zh-CN" altLang="zh-CN" sz="2800" dirty="0" smtClean="0"/>
              <a:t>）</a:t>
            </a:r>
            <a:br>
              <a:rPr lang="zh-CN" altLang="zh-CN" sz="2800" dirty="0" smtClean="0"/>
            </a:br>
            <a:r>
              <a:rPr lang="zh-CN" altLang="zh-CN" sz="2800" dirty="0" smtClean="0"/>
              <a:t>——时钟的实现</a:t>
            </a:r>
            <a:endParaRPr lang="zh-CN" altLang="en-US" dirty="0" smtClean="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544" y="332656"/>
            <a:ext cx="8229600" cy="1143000"/>
          </a:xfrm>
        </p:spPr>
        <p:txBody>
          <a:bodyPr>
            <a:noAutofit/>
          </a:bodyPr>
          <a:lstStyle/>
          <a:p>
            <a:pPr algn="ctr"/>
            <a:r>
              <a:rPr lang="zh-CN" altLang="zh-CN" sz="3600" b="1" dirty="0" smtClean="0"/>
              <a:t>实验二十</a:t>
            </a:r>
            <a:r>
              <a:rPr lang="en-US" altLang="zh-CN" sz="3600" b="1" dirty="0" smtClean="0"/>
              <a:t>  </a:t>
            </a:r>
            <a:r>
              <a:rPr lang="zh-CN" altLang="zh-CN" sz="3600" b="1" dirty="0" smtClean="0"/>
              <a:t>利用</a:t>
            </a:r>
            <a:r>
              <a:rPr lang="en-US" altLang="zh-CN" sz="3600" b="1" dirty="0" smtClean="0"/>
              <a:t>MSI</a:t>
            </a:r>
            <a:r>
              <a:rPr lang="zh-CN" altLang="zh-CN" sz="3600" b="1" dirty="0" smtClean="0"/>
              <a:t>设计时序逻辑电路（</a:t>
            </a:r>
            <a:r>
              <a:rPr lang="en-US" altLang="zh-CN" sz="3600" b="1" dirty="0" smtClean="0"/>
              <a:t>2</a:t>
            </a:r>
            <a:r>
              <a:rPr lang="zh-CN" altLang="zh-CN" sz="3600" b="1" dirty="0" smtClean="0"/>
              <a:t>）</a:t>
            </a:r>
            <a:br>
              <a:rPr lang="zh-CN" altLang="zh-CN" sz="3600" b="1" dirty="0" smtClean="0"/>
            </a:br>
            <a:r>
              <a:rPr lang="zh-CN" altLang="zh-CN" sz="3600" b="1" dirty="0" smtClean="0"/>
              <a:t>——时钟的实现</a:t>
            </a:r>
            <a:endParaRPr lang="zh-CN" altLang="en-US" sz="3600" dirty="0"/>
          </a:p>
        </p:txBody>
      </p:sp>
      <p:sp>
        <p:nvSpPr>
          <p:cNvPr id="3" name="内容占位符 2"/>
          <p:cNvSpPr>
            <a:spLocks noGrp="1"/>
          </p:cNvSpPr>
          <p:nvPr>
            <p:ph idx="1"/>
          </p:nvPr>
        </p:nvSpPr>
        <p:spPr>
          <a:xfrm>
            <a:off x="457200" y="1772816"/>
            <a:ext cx="8229600" cy="4551784"/>
          </a:xfrm>
        </p:spPr>
        <p:txBody>
          <a:bodyPr>
            <a:normAutofit fontScale="92500" lnSpcReduction="10000"/>
          </a:bodyPr>
          <a:lstStyle/>
          <a:p>
            <a:pPr>
              <a:buNone/>
            </a:pPr>
            <a:r>
              <a:rPr lang="zh-CN" altLang="en-US" b="1" dirty="0" smtClean="0"/>
              <a:t>一、实验内容：</a:t>
            </a:r>
            <a:endParaRPr lang="en-US" altLang="zh-CN" b="1" dirty="0" smtClean="0"/>
          </a:p>
          <a:p>
            <a:r>
              <a:rPr lang="en-US" altLang="zh-CN" dirty="0" smtClean="0"/>
              <a:t>1</a:t>
            </a:r>
            <a:r>
              <a:rPr lang="zh-CN" altLang="en-US" dirty="0" smtClean="0"/>
              <a:t>、使用</a:t>
            </a:r>
            <a:r>
              <a:rPr lang="en-US" altLang="zh-CN" dirty="0" err="1" smtClean="0"/>
              <a:t>Protues</a:t>
            </a:r>
            <a:r>
              <a:rPr lang="zh-CN" altLang="en-US" dirty="0" smtClean="0"/>
              <a:t>和</a:t>
            </a:r>
            <a:r>
              <a:rPr lang="en-US" altLang="zh-CN" dirty="0" smtClean="0"/>
              <a:t>Basys3</a:t>
            </a:r>
            <a:r>
              <a:rPr lang="zh-CN" altLang="en-US" dirty="0" smtClean="0"/>
              <a:t>实验板实现具有分、秒计时的计数器，计数结果要求在</a:t>
            </a:r>
            <a:r>
              <a:rPr lang="en-US" altLang="zh-CN" dirty="0" smtClean="0"/>
              <a:t>7</a:t>
            </a:r>
            <a:r>
              <a:rPr lang="zh-CN" altLang="en-US" dirty="0" smtClean="0"/>
              <a:t>段数码管（</a:t>
            </a:r>
            <a:r>
              <a:rPr lang="en-US" altLang="zh-CN" dirty="0" smtClean="0"/>
              <a:t>7SEG-MPX4-CC-BLUE</a:t>
            </a:r>
            <a:r>
              <a:rPr lang="zh-CN" altLang="en-US" dirty="0" smtClean="0"/>
              <a:t>）上显示，并检查结果</a:t>
            </a:r>
            <a:endParaRPr lang="en-US" altLang="zh-CN" dirty="0" smtClean="0"/>
          </a:p>
          <a:p>
            <a:endParaRPr lang="en-US" altLang="zh-CN" dirty="0" smtClean="0"/>
          </a:p>
          <a:p>
            <a:r>
              <a:rPr lang="en-US" altLang="zh-CN" dirty="0" smtClean="0"/>
              <a:t>2</a:t>
            </a:r>
            <a:r>
              <a:rPr lang="zh-CN" altLang="en-US" dirty="0" smtClean="0"/>
              <a:t>、在</a:t>
            </a:r>
            <a:r>
              <a:rPr lang="en-US" altLang="zh-CN" dirty="0" err="1" smtClean="0"/>
              <a:t>Protues</a:t>
            </a:r>
            <a:r>
              <a:rPr lang="zh-CN" altLang="en-US" dirty="0" smtClean="0"/>
              <a:t>设计上给计时器添加调整当前时间功能，即添加进入调整计时模式（</a:t>
            </a:r>
            <a:r>
              <a:rPr lang="en-US" altLang="zh-CN" dirty="0" smtClean="0"/>
              <a:t>MOD</a:t>
            </a:r>
            <a:r>
              <a:rPr lang="zh-CN" altLang="en-US" dirty="0" smtClean="0"/>
              <a:t>）按键和分</a:t>
            </a:r>
            <a:r>
              <a:rPr lang="en-US" altLang="zh-CN" dirty="0" smtClean="0"/>
              <a:t>/</a:t>
            </a:r>
            <a:r>
              <a:rPr lang="zh-CN" altLang="en-US" dirty="0" smtClean="0"/>
              <a:t>秒计数循环加一（</a:t>
            </a:r>
            <a:r>
              <a:rPr lang="en-US" altLang="zh-CN" dirty="0" smtClean="0"/>
              <a:t>ADJ</a:t>
            </a:r>
            <a:r>
              <a:rPr lang="zh-CN" altLang="en-US" dirty="0" smtClean="0"/>
              <a:t>）按键。</a:t>
            </a:r>
            <a:endParaRPr lang="en-US" altLang="zh-CN" dirty="0" smtClean="0"/>
          </a:p>
          <a:p>
            <a:endParaRPr lang="en-US" altLang="zh-CN" dirty="0" smtClean="0"/>
          </a:p>
          <a:p>
            <a:r>
              <a:rPr lang="en-US" altLang="zh-CN" dirty="0" smtClean="0"/>
              <a:t>3</a:t>
            </a:r>
            <a:r>
              <a:rPr lang="zh-CN" altLang="en-US" dirty="0" smtClean="0"/>
              <a:t>、使用</a:t>
            </a:r>
            <a:r>
              <a:rPr lang="en-US" altLang="zh-CN" dirty="0" err="1" smtClean="0"/>
              <a:t>Protues</a:t>
            </a:r>
            <a:r>
              <a:rPr lang="zh-CN" altLang="en-US" dirty="0" smtClean="0"/>
              <a:t>实现具有年、月、日、时、分、秒计时的计时器，计时结果要求显示在</a:t>
            </a:r>
            <a:r>
              <a:rPr lang="en-US" altLang="zh-CN" dirty="0" smtClean="0"/>
              <a:t>7</a:t>
            </a:r>
            <a:r>
              <a:rPr lang="zh-CN" altLang="en-US" dirty="0" smtClean="0"/>
              <a:t>段数码管上，要求年、月、日、时、分、秒均可调节。</a:t>
            </a:r>
          </a:p>
          <a:p>
            <a:endParaRPr lang="zh-CN" altLang="en-US" dirty="0" smtClean="0"/>
          </a:p>
          <a:p>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904656"/>
          </a:xfrm>
        </p:spPr>
        <p:txBody>
          <a:bodyPr>
            <a:normAutofit/>
          </a:bodyPr>
          <a:lstStyle/>
          <a:p>
            <a:pPr marL="0" indent="0">
              <a:buNone/>
            </a:pPr>
            <a:r>
              <a:rPr lang="zh-CN" altLang="en-US" dirty="0" smtClean="0"/>
              <a:t>二、设计提示：</a:t>
            </a:r>
            <a:endParaRPr lang="en-US" altLang="zh-CN" dirty="0" smtClean="0"/>
          </a:p>
          <a:p>
            <a:pPr marL="514350" indent="-514350">
              <a:buNone/>
            </a:pPr>
            <a:r>
              <a:rPr lang="en-US" altLang="zh-CN" dirty="0" smtClean="0"/>
              <a:t>1</a:t>
            </a:r>
            <a:r>
              <a:rPr lang="zh-CN" altLang="en-US" dirty="0" smtClean="0"/>
              <a:t>、具有分秒计时的计数器的模块划分</a:t>
            </a:r>
            <a:endParaRPr lang="en-US" altLang="zh-CN" dirty="0"/>
          </a:p>
          <a:p>
            <a:pPr marL="514350" indent="-514350">
              <a:buFont typeface="+mj-ea"/>
              <a:buAutoNum type="circleNumDbPlain"/>
            </a:pPr>
            <a:endParaRPr lang="en-US" altLang="zh-CN" dirty="0" smtClean="0"/>
          </a:p>
          <a:p>
            <a:pPr marL="514350" indent="-514350">
              <a:buFont typeface="+mj-ea"/>
              <a:buAutoNum type="circleNumDbPlain"/>
            </a:pPr>
            <a:endParaRPr lang="en-US" altLang="zh-CN" dirty="0"/>
          </a:p>
          <a:p>
            <a:pPr marL="514350" indent="-514350">
              <a:buFont typeface="+mj-ea"/>
              <a:buAutoNum type="circleNumDbPlain"/>
            </a:pPr>
            <a:endParaRPr lang="en-US" altLang="zh-CN" dirty="0" smtClean="0"/>
          </a:p>
          <a:p>
            <a:pPr marL="514350" indent="-514350">
              <a:buFont typeface="+mj-ea"/>
              <a:buAutoNum type="circleNumDbPlain"/>
            </a:pPr>
            <a:endParaRPr lang="en-US" altLang="zh-CN" dirty="0"/>
          </a:p>
          <a:p>
            <a:pPr marL="514350" indent="-514350">
              <a:buFont typeface="+mj-ea"/>
              <a:buAutoNum type="circleNumDbPlain"/>
            </a:pPr>
            <a:endParaRPr lang="en-US" altLang="zh-CN" dirty="0" smtClean="0"/>
          </a:p>
          <a:p>
            <a:pPr marL="514350" indent="-514350">
              <a:buFont typeface="+mj-ea"/>
              <a:buAutoNum type="circleNumDbPlain"/>
            </a:pPr>
            <a:endParaRPr lang="en-US" altLang="zh-CN" dirty="0"/>
          </a:p>
          <a:p>
            <a:pPr marL="514350" indent="-514350">
              <a:buFont typeface="+mj-ea"/>
              <a:buAutoNum type="circleNumDbPlain"/>
            </a:pPr>
            <a:endParaRPr lang="en-US" altLang="zh-CN" dirty="0" smtClean="0"/>
          </a:p>
          <a:p>
            <a:pPr marL="514350" indent="-514350">
              <a:buFont typeface="+mj-ea"/>
              <a:buAutoNum type="circleNumDbPlain"/>
            </a:pPr>
            <a:endParaRPr lang="en-US" altLang="zh-CN" dirty="0" smtClean="0"/>
          </a:p>
          <a:p>
            <a:pPr marL="514350" indent="-514350">
              <a:buNone/>
            </a:pPr>
            <a:r>
              <a:rPr lang="en-US" altLang="zh-CN" dirty="0" smtClean="0"/>
              <a:t>2</a:t>
            </a:r>
            <a:r>
              <a:rPr lang="zh-CN" altLang="en-US" dirty="0" smtClean="0"/>
              <a:t>、</a:t>
            </a:r>
            <a:r>
              <a:rPr lang="en-US" altLang="zh-CN" dirty="0" smtClean="0"/>
              <a:t>Basys3</a:t>
            </a:r>
            <a:r>
              <a:rPr lang="zh-CN" altLang="en-US" dirty="0"/>
              <a:t>实验板</a:t>
            </a:r>
            <a:r>
              <a:rPr lang="en-US" altLang="zh-CN" dirty="0"/>
              <a:t>7</a:t>
            </a:r>
            <a:r>
              <a:rPr lang="zh-CN" altLang="en-US" dirty="0"/>
              <a:t>段数码管译码显示模块详见</a:t>
            </a:r>
            <a:r>
              <a:rPr lang="en-US" altLang="zh-CN" dirty="0"/>
              <a:t>《</a:t>
            </a:r>
            <a:r>
              <a:rPr lang="en-US" altLang="zh-CN" dirty="0" err="1"/>
              <a:t>Basys</a:t>
            </a:r>
            <a:r>
              <a:rPr lang="en-US" altLang="zh-CN" dirty="0"/>
              <a:t> 3 Artix-7 FPGA</a:t>
            </a:r>
            <a:r>
              <a:rPr lang="zh-CN" altLang="en-US" dirty="0"/>
              <a:t>训练板 用户手册</a:t>
            </a:r>
            <a:r>
              <a:rPr lang="en-US" altLang="zh-CN" dirty="0"/>
              <a:t>》</a:t>
            </a:r>
            <a:r>
              <a:rPr lang="en-US" altLang="zh-CN" dirty="0" smtClean="0"/>
              <a:t>P16</a:t>
            </a:r>
            <a:r>
              <a:rPr lang="zh-CN" altLang="en-US" dirty="0" smtClean="0"/>
              <a:t>。</a:t>
            </a:r>
            <a:endParaRPr lang="en-US" altLang="zh-CN" dirty="0"/>
          </a:p>
          <a:p>
            <a:pPr marL="514350" indent="-514350">
              <a:buFont typeface="+mj-ea"/>
              <a:buAutoNum type="circleNumDbPlain"/>
            </a:pPr>
            <a:endParaRPr lang="en-US" altLang="zh-CN" dirty="0"/>
          </a:p>
          <a:p>
            <a:pPr marL="514350" indent="-514350">
              <a:buFont typeface="+mj-ea"/>
              <a:buAutoNum type="circleNumDbPlain"/>
            </a:pPr>
            <a:endParaRPr lang="en-US" altLang="zh-CN" dirty="0" smtClean="0"/>
          </a:p>
          <a:p>
            <a:pPr marL="514350" indent="-514350">
              <a:buFont typeface="+mj-ea"/>
              <a:buAutoNum type="circleNumDbPlain"/>
            </a:pPr>
            <a:endParaRPr lang="en-US" altLang="zh-CN" dirty="0"/>
          </a:p>
          <a:p>
            <a:pPr marL="514350" indent="-514350">
              <a:buFont typeface="+mj-ea"/>
              <a:buAutoNum type="circleNumDbPlain"/>
            </a:pPr>
            <a:endParaRPr lang="en-US" altLang="zh-CN" dirty="0" smtClean="0"/>
          </a:p>
          <a:p>
            <a:pPr marL="514350" indent="-514350">
              <a:buFont typeface="+mj-ea"/>
              <a:buAutoNum type="circleNumDbPlain"/>
            </a:pPr>
            <a:endParaRPr lang="en-US" altLang="zh-CN" dirty="0"/>
          </a:p>
        </p:txBody>
      </p:sp>
      <p:sp>
        <p:nvSpPr>
          <p:cNvPr id="4" name="矩形 3"/>
          <p:cNvSpPr/>
          <p:nvPr/>
        </p:nvSpPr>
        <p:spPr>
          <a:xfrm>
            <a:off x="2267744" y="1916832"/>
            <a:ext cx="4032448"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smtClean="0"/>
              <a:t>count_top</a:t>
            </a:r>
            <a:r>
              <a:rPr lang="zh-CN" altLang="en-US" dirty="0" smtClean="0"/>
              <a:t>模块（</a:t>
            </a:r>
            <a:r>
              <a:rPr lang="en-US" altLang="zh-CN" dirty="0" smtClean="0"/>
              <a:t>_</a:t>
            </a:r>
            <a:r>
              <a:rPr lang="en-US" altLang="zh-CN" dirty="0" err="1" smtClean="0"/>
              <a:t>top.v</a:t>
            </a:r>
            <a:r>
              <a:rPr lang="zh-CN" altLang="en-US" dirty="0"/>
              <a:t>文件</a:t>
            </a:r>
            <a:r>
              <a:rPr lang="zh-CN" altLang="en-US" dirty="0" smtClean="0"/>
              <a:t>）</a:t>
            </a:r>
            <a:endParaRPr lang="zh-CN" altLang="en-US" dirty="0"/>
          </a:p>
        </p:txBody>
      </p:sp>
      <p:sp>
        <p:nvSpPr>
          <p:cNvPr id="5" name="矩形 4"/>
          <p:cNvSpPr/>
          <p:nvPr/>
        </p:nvSpPr>
        <p:spPr>
          <a:xfrm>
            <a:off x="1979712" y="3029819"/>
            <a:ext cx="1463700"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clk_1s</a:t>
            </a:r>
            <a:r>
              <a:rPr lang="zh-CN" altLang="en-US" dirty="0" smtClean="0"/>
              <a:t>模块</a:t>
            </a:r>
            <a:endParaRPr lang="zh-CN" altLang="en-US" dirty="0"/>
          </a:p>
        </p:txBody>
      </p:sp>
      <p:sp>
        <p:nvSpPr>
          <p:cNvPr id="6" name="矩形 5"/>
          <p:cNvSpPr/>
          <p:nvPr/>
        </p:nvSpPr>
        <p:spPr>
          <a:xfrm>
            <a:off x="3707904" y="3029819"/>
            <a:ext cx="1512168"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smtClean="0"/>
              <a:t>bcd_counter</a:t>
            </a:r>
            <a:r>
              <a:rPr lang="zh-CN" altLang="en-US" dirty="0" smtClean="0"/>
              <a:t>模块</a:t>
            </a:r>
            <a:endParaRPr lang="zh-CN" altLang="en-US" dirty="0"/>
          </a:p>
        </p:txBody>
      </p:sp>
      <p:sp>
        <p:nvSpPr>
          <p:cNvPr id="7" name="矩形 6"/>
          <p:cNvSpPr/>
          <p:nvPr/>
        </p:nvSpPr>
        <p:spPr>
          <a:xfrm>
            <a:off x="5436096" y="3029819"/>
            <a:ext cx="2232248" cy="4747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display</a:t>
            </a:r>
            <a:r>
              <a:rPr lang="zh-CN" altLang="en-US" dirty="0" smtClean="0"/>
              <a:t>模块</a:t>
            </a:r>
            <a:endParaRPr lang="zh-CN" altLang="en-US" dirty="0"/>
          </a:p>
        </p:txBody>
      </p:sp>
      <p:cxnSp>
        <p:nvCxnSpPr>
          <p:cNvPr id="8" name="直接连接符 7"/>
          <p:cNvCxnSpPr>
            <a:stCxn id="5" idx="0"/>
            <a:endCxn id="4" idx="2"/>
          </p:cNvCxnSpPr>
          <p:nvPr/>
        </p:nvCxnSpPr>
        <p:spPr>
          <a:xfrm flipV="1">
            <a:off x="2711562" y="2348880"/>
            <a:ext cx="1572406" cy="68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6" idx="0"/>
            <a:endCxn id="4" idx="2"/>
          </p:cNvCxnSpPr>
          <p:nvPr/>
        </p:nvCxnSpPr>
        <p:spPr>
          <a:xfrm flipH="1" flipV="1">
            <a:off x="4283968" y="2348880"/>
            <a:ext cx="180020" cy="68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7" idx="0"/>
            <a:endCxn id="4" idx="2"/>
          </p:cNvCxnSpPr>
          <p:nvPr/>
        </p:nvCxnSpPr>
        <p:spPr>
          <a:xfrm flipH="1" flipV="1">
            <a:off x="4283968" y="2348880"/>
            <a:ext cx="2268252" cy="68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861810" y="4221088"/>
            <a:ext cx="1512168"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counter</a:t>
            </a:r>
            <a:r>
              <a:rPr lang="zh-CN" altLang="en-US" dirty="0" smtClean="0"/>
              <a:t>模块</a:t>
            </a:r>
            <a:endParaRPr lang="zh-CN" altLang="en-US" dirty="0"/>
          </a:p>
        </p:txBody>
      </p:sp>
      <p:cxnSp>
        <p:nvCxnSpPr>
          <p:cNvPr id="14" name="直接连接符 13"/>
          <p:cNvCxnSpPr>
            <a:stCxn id="13" idx="0"/>
          </p:cNvCxnSpPr>
          <p:nvPr/>
        </p:nvCxnSpPr>
        <p:spPr>
          <a:xfrm flipV="1">
            <a:off x="3617894" y="3540149"/>
            <a:ext cx="756084" cy="68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490275" y="4221088"/>
            <a:ext cx="1512168"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binbcd8</a:t>
            </a:r>
            <a:r>
              <a:rPr lang="zh-CN" altLang="en-US" dirty="0" smtClean="0"/>
              <a:t>模块</a:t>
            </a:r>
            <a:endParaRPr lang="zh-CN" altLang="en-US" dirty="0"/>
          </a:p>
        </p:txBody>
      </p:sp>
      <p:cxnSp>
        <p:nvCxnSpPr>
          <p:cNvPr id="15" name="直接连接符 14"/>
          <p:cNvCxnSpPr>
            <a:stCxn id="12" idx="0"/>
            <a:endCxn id="6" idx="2"/>
          </p:cNvCxnSpPr>
          <p:nvPr/>
        </p:nvCxnSpPr>
        <p:spPr>
          <a:xfrm flipH="1" flipV="1">
            <a:off x="4463988" y="3533875"/>
            <a:ext cx="782371" cy="687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300192" y="4221088"/>
            <a:ext cx="1512168"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seg7</a:t>
            </a:r>
            <a:r>
              <a:rPr lang="zh-CN" altLang="en-US" dirty="0" smtClean="0"/>
              <a:t>模块</a:t>
            </a:r>
            <a:endParaRPr lang="zh-CN" altLang="en-US" dirty="0"/>
          </a:p>
        </p:txBody>
      </p:sp>
      <p:cxnSp>
        <p:nvCxnSpPr>
          <p:cNvPr id="18" name="直接连接符 17"/>
          <p:cNvCxnSpPr>
            <a:stCxn id="17" idx="0"/>
          </p:cNvCxnSpPr>
          <p:nvPr/>
        </p:nvCxnSpPr>
        <p:spPr>
          <a:xfrm flipH="1" flipV="1">
            <a:off x="6444208" y="3504587"/>
            <a:ext cx="612068" cy="716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0648"/>
            <a:ext cx="8229600" cy="5865515"/>
          </a:xfrm>
        </p:spPr>
        <p:txBody>
          <a:bodyPr/>
          <a:lstStyle/>
          <a:p>
            <a:pPr marL="514350" indent="-514350">
              <a:buNone/>
            </a:pPr>
            <a:r>
              <a:rPr lang="en-US" altLang="zh-CN" dirty="0" smtClean="0"/>
              <a:t>3</a:t>
            </a:r>
            <a:r>
              <a:rPr lang="zh-CN" altLang="en-US" dirty="0" smtClean="0"/>
              <a:t>、分</a:t>
            </a:r>
            <a:r>
              <a:rPr lang="zh-CN" altLang="en-US" dirty="0"/>
              <a:t>频器</a:t>
            </a:r>
            <a:r>
              <a:rPr lang="en-US" altLang="zh-CN" dirty="0" smtClean="0"/>
              <a:t>clk_1s</a:t>
            </a:r>
            <a:r>
              <a:rPr lang="zh-CN" altLang="en-US" dirty="0" smtClean="0"/>
              <a:t>模块，每秒提供一个时钟上升沿，用于</a:t>
            </a:r>
            <a:r>
              <a:rPr lang="en-US" altLang="zh-CN" dirty="0" smtClean="0"/>
              <a:t>counter</a:t>
            </a:r>
            <a:r>
              <a:rPr lang="zh-CN" altLang="en-US" dirty="0" smtClean="0"/>
              <a:t>模块计数。</a:t>
            </a:r>
            <a:endParaRPr lang="en-US" altLang="zh-CN" dirty="0" smtClean="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7" y="1340768"/>
            <a:ext cx="7130974" cy="5472608"/>
          </a:xfrm>
          <a:prstGeom prst="rect">
            <a:avLst/>
          </a:prstGeom>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0648"/>
            <a:ext cx="8229600" cy="5865515"/>
          </a:xfrm>
        </p:spPr>
        <p:txBody>
          <a:bodyPr/>
          <a:lstStyle/>
          <a:p>
            <a:pPr marL="514350" indent="-514350">
              <a:buNone/>
            </a:pPr>
            <a:r>
              <a:rPr lang="en-US" altLang="zh-CN" dirty="0" smtClean="0"/>
              <a:t>4</a:t>
            </a:r>
            <a:r>
              <a:rPr lang="zh-CN" altLang="en-US" dirty="0" smtClean="0"/>
              <a:t>、</a:t>
            </a:r>
            <a:r>
              <a:rPr lang="en-US" altLang="zh-CN" dirty="0" smtClean="0"/>
              <a:t>display</a:t>
            </a:r>
            <a:r>
              <a:rPr lang="zh-CN" altLang="en-US" dirty="0" smtClean="0"/>
              <a:t>模块仍需使用</a:t>
            </a:r>
            <a:r>
              <a:rPr lang="en-US" altLang="zh-CN" dirty="0" smtClean="0"/>
              <a:t>100Hz</a:t>
            </a:r>
            <a:r>
              <a:rPr lang="zh-CN" altLang="en-US" dirty="0" smtClean="0"/>
              <a:t>左右的时钟扫描显示</a:t>
            </a:r>
            <a:r>
              <a:rPr lang="en-US" altLang="zh-CN" dirty="0" smtClean="0"/>
              <a:t>4</a:t>
            </a:r>
            <a:r>
              <a:rPr lang="zh-CN" altLang="en-US" dirty="0" smtClean="0"/>
              <a:t>位小时和分钟信息。</a:t>
            </a:r>
            <a:endParaRPr lang="en-US" altLang="zh-CN" dirty="0" smtClean="0"/>
          </a:p>
          <a:p>
            <a:pPr marL="514350" indent="-514350">
              <a:buFont typeface="+mj-ea"/>
              <a:buAutoNum type="circleNumDbPlain" startAt="4"/>
            </a:pPr>
            <a:endParaRPr lang="en-US" altLang="zh-CN" dirty="0"/>
          </a:p>
          <a:p>
            <a:pPr marL="514350" indent="-514350">
              <a:buNone/>
            </a:pPr>
            <a:r>
              <a:rPr lang="en-US" altLang="zh-CN" dirty="0" smtClean="0"/>
              <a:t>5</a:t>
            </a:r>
            <a:r>
              <a:rPr lang="zh-CN" altLang="en-US" dirty="0" smtClean="0"/>
              <a:t>、</a:t>
            </a:r>
            <a:r>
              <a:rPr lang="en-US" altLang="zh-CN" dirty="0" smtClean="0"/>
              <a:t>binbcd8</a:t>
            </a:r>
            <a:r>
              <a:rPr lang="zh-CN" altLang="en-US" dirty="0" smtClean="0"/>
              <a:t>模块负责</a:t>
            </a:r>
            <a:r>
              <a:rPr lang="en-US" altLang="zh-CN" dirty="0" smtClean="0"/>
              <a:t>8</a:t>
            </a:r>
            <a:r>
              <a:rPr lang="zh-CN" altLang="en-US" dirty="0" smtClean="0"/>
              <a:t>位二级制计数结果转化为</a:t>
            </a:r>
            <a:r>
              <a:rPr lang="en-US" altLang="zh-CN" dirty="0" smtClean="0"/>
              <a:t>8</a:t>
            </a:r>
            <a:r>
              <a:rPr lang="zh-CN" altLang="en-US" dirty="0" smtClean="0"/>
              <a:t>位</a:t>
            </a:r>
            <a:r>
              <a:rPr lang="en-US" altLang="zh-CN" dirty="0" smtClean="0"/>
              <a:t>BCD</a:t>
            </a:r>
            <a:r>
              <a:rPr lang="zh-CN" altLang="en-US" dirty="0" smtClean="0"/>
              <a:t>码，高</a:t>
            </a:r>
            <a:r>
              <a:rPr lang="en-US" altLang="zh-CN" dirty="0" smtClean="0"/>
              <a:t>4</a:t>
            </a:r>
            <a:r>
              <a:rPr lang="zh-CN" altLang="en-US" dirty="0" smtClean="0"/>
              <a:t>位是十位，低</a:t>
            </a:r>
            <a:r>
              <a:rPr lang="en-US" altLang="zh-CN" dirty="0" smtClean="0"/>
              <a:t>4</a:t>
            </a:r>
            <a:r>
              <a:rPr lang="zh-CN" altLang="en-US" dirty="0" smtClean="0"/>
              <a:t>位是个位。</a:t>
            </a:r>
            <a:endParaRPr lang="zh-CN" alt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657" y="30832"/>
            <a:ext cx="9110343" cy="6669360"/>
          </a:xfr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dirty="0" smtClean="0"/>
              <a:t>下周实验</a:t>
            </a:r>
          </a:p>
        </p:txBody>
      </p:sp>
      <p:sp>
        <p:nvSpPr>
          <p:cNvPr id="27651" name="Rectangle 3"/>
          <p:cNvSpPr>
            <a:spLocks noGrp="1" noChangeArrowheads="1"/>
          </p:cNvSpPr>
          <p:nvPr>
            <p:ph idx="1"/>
          </p:nvPr>
        </p:nvSpPr>
        <p:spPr>
          <a:xfrm>
            <a:off x="323528" y="1916832"/>
            <a:ext cx="8229600" cy="604838"/>
          </a:xfrm>
        </p:spPr>
        <p:txBody>
          <a:bodyPr/>
          <a:lstStyle/>
          <a:p>
            <a:pPr>
              <a:buNone/>
            </a:pPr>
            <a:r>
              <a:rPr lang="zh-CN" altLang="zh-CN" dirty="0" smtClean="0"/>
              <a:t>实验二十一</a:t>
            </a:r>
            <a:r>
              <a:rPr lang="en-US" altLang="zh-CN" dirty="0" smtClean="0"/>
              <a:t>  8421</a:t>
            </a:r>
            <a:r>
              <a:rPr lang="zh-CN" altLang="zh-CN" dirty="0" smtClean="0"/>
              <a:t>码检测电路的设计</a:t>
            </a:r>
            <a:endParaRPr lang="zh-CN" altLang="zh-CN"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23850" y="188913"/>
            <a:ext cx="8229600" cy="706437"/>
          </a:xfrm>
        </p:spPr>
        <p:txBody>
          <a:bodyPr/>
          <a:lstStyle/>
          <a:p>
            <a:pPr eaLnBrk="1" hangingPunct="1"/>
            <a:r>
              <a:rPr lang="zh-CN" altLang="en-US" sz="4000" dirty="0" smtClean="0"/>
              <a:t>实验</a:t>
            </a:r>
            <a:r>
              <a:rPr lang="zh-CN" altLang="en-US" sz="4000" dirty="0"/>
              <a:t>十一</a:t>
            </a:r>
            <a:r>
              <a:rPr lang="zh-CN" altLang="en-US" sz="4000" dirty="0" smtClean="0"/>
              <a:t> </a:t>
            </a:r>
            <a:r>
              <a:rPr lang="en-US" altLang="zh-CN" sz="4000" dirty="0" smtClean="0"/>
              <a:t>8421</a:t>
            </a:r>
            <a:r>
              <a:rPr lang="zh-CN" altLang="en-US" sz="4000" dirty="0" smtClean="0"/>
              <a:t>码检测电路的设计</a:t>
            </a:r>
          </a:p>
        </p:txBody>
      </p:sp>
      <p:sp>
        <p:nvSpPr>
          <p:cNvPr id="56323" name="Rectangle 3"/>
          <p:cNvSpPr>
            <a:spLocks noGrp="1" noChangeArrowheads="1"/>
          </p:cNvSpPr>
          <p:nvPr>
            <p:ph idx="1"/>
          </p:nvPr>
        </p:nvSpPr>
        <p:spPr>
          <a:xfrm>
            <a:off x="250825" y="1268413"/>
            <a:ext cx="8642350" cy="5400675"/>
          </a:xfrm>
        </p:spPr>
        <p:txBody>
          <a:bodyPr/>
          <a:lstStyle/>
          <a:p>
            <a:pPr eaLnBrk="1" hangingPunct="1">
              <a:lnSpc>
                <a:spcPct val="90000"/>
              </a:lnSpc>
              <a:buFontTx/>
              <a:buNone/>
            </a:pPr>
            <a:r>
              <a:rPr lang="zh-CN" altLang="en-US" smtClean="0"/>
              <a:t>一、设计</a:t>
            </a:r>
          </a:p>
          <a:p>
            <a:pPr eaLnBrk="1" hangingPunct="1">
              <a:lnSpc>
                <a:spcPct val="90000"/>
              </a:lnSpc>
              <a:buFontTx/>
              <a:buNone/>
            </a:pPr>
            <a:r>
              <a:rPr lang="zh-CN" altLang="en-US" smtClean="0"/>
              <a:t> </a:t>
            </a:r>
            <a:r>
              <a:rPr lang="en-US" altLang="zh-CN" smtClean="0"/>
              <a:t>1</a:t>
            </a:r>
            <a:r>
              <a:rPr lang="zh-CN" altLang="en-US" smtClean="0"/>
              <a:t>、求原始状态转换图</a:t>
            </a:r>
          </a:p>
          <a:p>
            <a:pPr eaLnBrk="1" hangingPunct="1">
              <a:lnSpc>
                <a:spcPct val="90000"/>
              </a:lnSpc>
              <a:buFontTx/>
              <a:buNone/>
            </a:pPr>
            <a:r>
              <a:rPr lang="zh-CN" altLang="en-US" smtClean="0"/>
              <a:t>设电路输入为</a:t>
            </a:r>
            <a:r>
              <a:rPr lang="en-US" altLang="zh-CN" smtClean="0"/>
              <a:t>x</a:t>
            </a:r>
            <a:r>
              <a:rPr lang="zh-CN" altLang="en-US" smtClean="0"/>
              <a:t>，电路输出为</a:t>
            </a:r>
            <a:r>
              <a:rPr lang="en-US" altLang="zh-CN" smtClean="0"/>
              <a:t>F</a:t>
            </a:r>
            <a:r>
              <a:rPr lang="zh-CN" altLang="en-US" smtClean="0"/>
              <a:t>，当输入为非法码时输出为</a:t>
            </a:r>
            <a:r>
              <a:rPr lang="en-US" altLang="zh-CN" smtClean="0"/>
              <a:t>1</a:t>
            </a:r>
            <a:r>
              <a:rPr lang="zh-CN" altLang="en-US" smtClean="0"/>
              <a:t>，否则输出为</a:t>
            </a:r>
            <a:r>
              <a:rPr lang="en-US" altLang="zh-CN" smtClean="0"/>
              <a:t>0</a:t>
            </a:r>
            <a:r>
              <a:rPr lang="zh-CN" altLang="en-US" smtClean="0"/>
              <a:t>。假设起始状态</a:t>
            </a:r>
            <a:r>
              <a:rPr lang="en-US" altLang="zh-CN" smtClean="0"/>
              <a:t>S0</a:t>
            </a:r>
            <a:r>
              <a:rPr lang="zh-CN" altLang="en-US" smtClean="0"/>
              <a:t>，从该状态开始根据输入是</a:t>
            </a:r>
            <a:r>
              <a:rPr lang="en-US" altLang="zh-CN" smtClean="0"/>
              <a:t>0</a:t>
            </a:r>
            <a:r>
              <a:rPr lang="zh-CN" altLang="en-US" smtClean="0"/>
              <a:t>还是</a:t>
            </a:r>
            <a:r>
              <a:rPr lang="en-US" altLang="zh-CN" smtClean="0"/>
              <a:t>1</a:t>
            </a:r>
            <a:r>
              <a:rPr lang="zh-CN" altLang="en-US" smtClean="0"/>
              <a:t>，将分别转换到两个不同的状态</a:t>
            </a:r>
            <a:r>
              <a:rPr lang="en-US" altLang="zh-CN" smtClean="0"/>
              <a:t>S1</a:t>
            </a:r>
            <a:r>
              <a:rPr lang="zh-CN" altLang="en-US" smtClean="0"/>
              <a:t>和</a:t>
            </a:r>
            <a:r>
              <a:rPr lang="en-US" altLang="zh-CN" smtClean="0"/>
              <a:t>S2</a:t>
            </a:r>
            <a:r>
              <a:rPr lang="zh-CN" altLang="en-US" smtClean="0"/>
              <a:t>，从</a:t>
            </a:r>
            <a:r>
              <a:rPr lang="en-US" altLang="zh-CN" smtClean="0"/>
              <a:t>S1</a:t>
            </a:r>
            <a:r>
              <a:rPr lang="zh-CN" altLang="en-US" smtClean="0"/>
              <a:t>和</a:t>
            </a:r>
            <a:r>
              <a:rPr lang="en-US" altLang="zh-CN" smtClean="0"/>
              <a:t>S2</a:t>
            </a:r>
          </a:p>
          <a:p>
            <a:pPr eaLnBrk="1" hangingPunct="1">
              <a:lnSpc>
                <a:spcPct val="90000"/>
              </a:lnSpc>
              <a:buFontTx/>
              <a:buNone/>
            </a:pPr>
            <a:r>
              <a:rPr lang="zh-CN" altLang="en-US" smtClean="0"/>
              <a:t>接收第二个码元，又根据是</a:t>
            </a:r>
            <a:r>
              <a:rPr lang="en-US" altLang="zh-CN" smtClean="0"/>
              <a:t>0</a:t>
            </a:r>
            <a:r>
              <a:rPr lang="zh-CN" altLang="en-US" smtClean="0"/>
              <a:t>还是</a:t>
            </a:r>
            <a:r>
              <a:rPr lang="en-US" altLang="zh-CN" smtClean="0"/>
              <a:t>1</a:t>
            </a:r>
            <a:r>
              <a:rPr lang="zh-CN" altLang="en-US" smtClean="0"/>
              <a:t>又各自转换到两个不同的新状态。然后再接收第三、第四码元。在接收第四个码元后，根据所接收的代码是否是非法码而确定其输出是否是</a:t>
            </a:r>
            <a:r>
              <a:rPr lang="en-US" altLang="zh-CN" smtClean="0"/>
              <a:t>1</a:t>
            </a:r>
            <a:r>
              <a:rPr lang="zh-CN" altLang="en-US" smtClean="0"/>
              <a:t>，并回到初始状态</a:t>
            </a:r>
            <a:r>
              <a:rPr lang="en-US" altLang="zh-CN" smtClean="0"/>
              <a:t>S0</a:t>
            </a:r>
            <a:r>
              <a:rPr lang="zh-CN" altLang="en-US" smtClean="0"/>
              <a:t>，准备接受新的一组码组。</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33774"/>
            <a:ext cx="3728545" cy="706398"/>
          </a:xfrm>
        </p:spPr>
        <p:txBody>
          <a:bodyPr>
            <a:normAutofit/>
          </a:bodyPr>
          <a:lstStyle/>
          <a:p>
            <a:r>
              <a:rPr lang="en-US" altLang="zh-CN" sz="4000" b="1" dirty="0" smtClean="0"/>
              <a:t>1.</a:t>
            </a:r>
            <a:r>
              <a:rPr lang="zh-CN" altLang="en-US" sz="4000" b="1" dirty="0" smtClean="0"/>
              <a:t>数电实验箱</a:t>
            </a:r>
            <a:endParaRPr lang="zh-CN" altLang="en-US" sz="4000" b="1"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9720" y="47330"/>
            <a:ext cx="4153760" cy="6810671"/>
          </a:xfrm>
        </p:spPr>
      </p:pic>
      <p:sp>
        <p:nvSpPr>
          <p:cNvPr id="8" name="圆角矩形 7"/>
          <p:cNvSpPr/>
          <p:nvPr/>
        </p:nvSpPr>
        <p:spPr>
          <a:xfrm>
            <a:off x="4884420" y="447040"/>
            <a:ext cx="195072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6979920" y="617974"/>
            <a:ext cx="156210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7103745" y="414774"/>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46367" y="160774"/>
            <a:ext cx="378111"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20" name="圆角矩形 19"/>
          <p:cNvSpPr/>
          <p:nvPr/>
        </p:nvSpPr>
        <p:spPr>
          <a:xfrm>
            <a:off x="6469380" y="1828800"/>
            <a:ext cx="205740"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a:off x="4415922" y="2367280"/>
            <a:ext cx="2011549" cy="16256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55771" y="2109708"/>
            <a:ext cx="472178"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sp>
        <p:nvSpPr>
          <p:cNvPr id="24" name="圆角矩形 23"/>
          <p:cNvSpPr/>
          <p:nvPr/>
        </p:nvSpPr>
        <p:spPr>
          <a:xfrm>
            <a:off x="6717030" y="1854200"/>
            <a:ext cx="170327"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a:off x="4572000" y="2660312"/>
            <a:ext cx="2167497" cy="5240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362151" y="2424946"/>
            <a:ext cx="472178"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28" name="圆角矩形 27"/>
          <p:cNvSpPr/>
          <p:nvPr/>
        </p:nvSpPr>
        <p:spPr>
          <a:xfrm>
            <a:off x="7324478" y="4114800"/>
            <a:ext cx="539362" cy="863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a:off x="4572000" y="4200267"/>
            <a:ext cx="2718618" cy="2278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335911" y="3999746"/>
            <a:ext cx="472178" cy="369332"/>
          </a:xfrm>
          <a:prstGeom prst="rect">
            <a:avLst/>
          </a:prstGeom>
          <a:noFill/>
        </p:spPr>
        <p:txBody>
          <a:bodyPr wrap="square" rtlCol="0">
            <a:spAutoFit/>
          </a:bodyPr>
          <a:lstStyle/>
          <a:p>
            <a:r>
              <a:rPr lang="en-US" altLang="zh-CN" dirty="0">
                <a:solidFill>
                  <a:srgbClr val="FF0000"/>
                </a:solidFill>
              </a:rPr>
              <a:t>5</a:t>
            </a:r>
            <a:endParaRPr lang="zh-CN" altLang="en-US" dirty="0">
              <a:solidFill>
                <a:srgbClr val="FF0000"/>
              </a:solidFill>
            </a:endParaRPr>
          </a:p>
        </p:txBody>
      </p:sp>
      <p:sp>
        <p:nvSpPr>
          <p:cNvPr id="32" name="圆角矩形 31"/>
          <p:cNvSpPr/>
          <p:nvPr/>
        </p:nvSpPr>
        <p:spPr>
          <a:xfrm>
            <a:off x="7978107" y="4114800"/>
            <a:ext cx="539362" cy="736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p:nvPr/>
        </p:nvCxnSpPr>
        <p:spPr>
          <a:xfrm flipV="1">
            <a:off x="4538141" y="4597042"/>
            <a:ext cx="3433213" cy="7227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331671" y="4519096"/>
            <a:ext cx="472178" cy="369332"/>
          </a:xfrm>
          <a:prstGeom prst="rect">
            <a:avLst/>
          </a:prstGeom>
          <a:noFill/>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36" name="圆角矩形 35"/>
          <p:cNvSpPr/>
          <p:nvPr/>
        </p:nvSpPr>
        <p:spPr>
          <a:xfrm>
            <a:off x="8416552" y="2173347"/>
            <a:ext cx="167247" cy="1872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a:off x="4491859" y="3320277"/>
            <a:ext cx="3971195" cy="15720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259711" y="3136146"/>
            <a:ext cx="472178" cy="369332"/>
          </a:xfrm>
          <a:prstGeom prst="rect">
            <a:avLst/>
          </a:prstGeom>
          <a:noFill/>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40" name="圆角矩形 39"/>
          <p:cNvSpPr/>
          <p:nvPr/>
        </p:nvSpPr>
        <p:spPr>
          <a:xfrm>
            <a:off x="5516880" y="1828800"/>
            <a:ext cx="138869" cy="4655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a:off x="4563257" y="1955087"/>
            <a:ext cx="949055" cy="1188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370033" y="1738273"/>
            <a:ext cx="472178" cy="369332"/>
          </a:xfrm>
          <a:prstGeom prst="rect">
            <a:avLst/>
          </a:prstGeom>
          <a:noFill/>
        </p:spPr>
        <p:txBody>
          <a:bodyPr wrap="square" rtlCol="0">
            <a:spAutoFit/>
          </a:bodyPr>
          <a:lstStyle/>
          <a:p>
            <a:r>
              <a:rPr lang="en-US" altLang="zh-CN" dirty="0">
                <a:solidFill>
                  <a:srgbClr val="FF0000"/>
                </a:solidFill>
              </a:rPr>
              <a:t>8</a:t>
            </a:r>
            <a:endParaRPr lang="zh-CN" altLang="en-US" dirty="0">
              <a:solidFill>
                <a:srgbClr val="FF0000"/>
              </a:solidFill>
            </a:endParaRPr>
          </a:p>
        </p:txBody>
      </p:sp>
      <p:graphicFrame>
        <p:nvGraphicFramePr>
          <p:cNvPr id="45" name="表格 44"/>
          <p:cNvGraphicFramePr>
            <a:graphicFrameLocks noGrp="1"/>
          </p:cNvGraphicFramePr>
          <p:nvPr>
            <p:extLst>
              <p:ext uri="{D42A27DB-BD31-4B8C-83A1-F6EECF244321}">
                <p14:modId xmlns:p14="http://schemas.microsoft.com/office/powerpoint/2010/main" val="1681424639"/>
              </p:ext>
            </p:extLst>
          </p:nvPr>
        </p:nvGraphicFramePr>
        <p:xfrm>
          <a:off x="29142" y="740172"/>
          <a:ext cx="4207579" cy="5767539"/>
        </p:xfrm>
        <a:graphic>
          <a:graphicData uri="http://schemas.openxmlformats.org/drawingml/2006/table">
            <a:tbl>
              <a:tblPr firstRow="1" bandRow="1">
                <a:tableStyleId>{5C22544A-7EE6-4342-B048-85BDC9FD1C3A}</a:tableStyleId>
              </a:tblPr>
              <a:tblGrid>
                <a:gridCol w="656659">
                  <a:extLst>
                    <a:ext uri="{9D8B030D-6E8A-4147-A177-3AD203B41FA5}">
                      <a16:colId xmlns:a16="http://schemas.microsoft.com/office/drawing/2014/main" val="20000"/>
                    </a:ext>
                  </a:extLst>
                </a:gridCol>
                <a:gridCol w="3550920">
                  <a:extLst>
                    <a:ext uri="{9D8B030D-6E8A-4147-A177-3AD203B41FA5}">
                      <a16:colId xmlns:a16="http://schemas.microsoft.com/office/drawing/2014/main" val="20001"/>
                    </a:ext>
                  </a:extLst>
                </a:gridCol>
              </a:tblGrid>
              <a:tr h="423118">
                <a:tc>
                  <a:txBody>
                    <a:bodyPr/>
                    <a:lstStyle/>
                    <a:p>
                      <a:pPr algn="ctr"/>
                      <a:r>
                        <a:rPr lang="zh-CN" altLang="en-US" sz="2000" dirty="0" smtClean="0">
                          <a:solidFill>
                            <a:schemeClr val="tx1"/>
                          </a:solidFill>
                        </a:rPr>
                        <a:t>编号</a:t>
                      </a:r>
                      <a:endParaRPr lang="zh-CN" altLang="en-US" sz="20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说明</a:t>
                      </a:r>
                      <a:endParaRPr lang="zh-CN" altLang="en-US" sz="20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919510">
                <a:tc>
                  <a:txBody>
                    <a:bodyPr/>
                    <a:lstStyle/>
                    <a:p>
                      <a:pPr algn="ctr"/>
                      <a:r>
                        <a:rPr lang="en-US" altLang="zh-CN" sz="1600" dirty="0" smtClean="0"/>
                        <a:t>1</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两组</a:t>
                      </a:r>
                      <a:r>
                        <a:rPr lang="en-US" altLang="zh-CN" sz="1600" dirty="0" smtClean="0"/>
                        <a:t>4</a:t>
                      </a:r>
                      <a:r>
                        <a:rPr lang="zh-CN" altLang="en-US" sz="1600" dirty="0" smtClean="0"/>
                        <a:t>联装</a:t>
                      </a:r>
                      <a:r>
                        <a:rPr lang="en-US" altLang="zh-CN" sz="1600" dirty="0" smtClean="0"/>
                        <a:t>7</a:t>
                      </a:r>
                      <a:r>
                        <a:rPr lang="zh-CN" altLang="en-US" sz="1600" dirty="0" smtClean="0"/>
                        <a:t>段共阴极数码管，低电平位选通，译码芯片已连，</a:t>
                      </a:r>
                      <a:r>
                        <a:rPr lang="en-US" altLang="zh-CN" sz="1600" dirty="0" smtClean="0"/>
                        <a:t>BCD</a:t>
                      </a:r>
                      <a:r>
                        <a:rPr lang="zh-CN" altLang="en-US" sz="1600" dirty="0" smtClean="0"/>
                        <a:t>码最高位输入端分别是</a:t>
                      </a:r>
                      <a:r>
                        <a:rPr lang="en-US" altLang="zh-CN" sz="1600" dirty="0" smtClean="0"/>
                        <a:t>P13</a:t>
                      </a:r>
                      <a:r>
                        <a:rPr lang="zh-CN" altLang="en-US" sz="1600" dirty="0" smtClean="0"/>
                        <a:t>和</a:t>
                      </a:r>
                      <a:r>
                        <a:rPr lang="en-US" altLang="zh-CN" sz="1600" dirty="0" smtClean="0"/>
                        <a:t>P23</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12792">
                <a:tc>
                  <a:txBody>
                    <a:bodyPr/>
                    <a:lstStyle/>
                    <a:p>
                      <a:pPr algn="ctr"/>
                      <a:r>
                        <a:rPr lang="en-US" altLang="zh-CN" sz="1600" dirty="0" smtClean="0"/>
                        <a:t>2</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LED</a:t>
                      </a:r>
                      <a:r>
                        <a:rPr lang="zh-CN" altLang="en-US" sz="1600" dirty="0" smtClean="0"/>
                        <a:t>“</a:t>
                      </a:r>
                      <a:r>
                        <a:rPr lang="en-US" altLang="zh-CN" sz="1600" dirty="0" smtClean="0"/>
                        <a:t>0-1</a:t>
                      </a:r>
                      <a:r>
                        <a:rPr lang="zh-CN" altLang="en-US" sz="1600" dirty="0" smtClean="0"/>
                        <a:t>”显示器，高电平亮灯</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12792">
                <a:tc>
                  <a:txBody>
                    <a:bodyPr/>
                    <a:lstStyle/>
                    <a:p>
                      <a:pPr algn="ctr"/>
                      <a:r>
                        <a:rPr lang="en-US" altLang="zh-CN" sz="1600" dirty="0" smtClean="0"/>
                        <a:t>3</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高低电平输出端，</a:t>
                      </a:r>
                      <a:r>
                        <a:rPr lang="en-US" altLang="zh-CN" sz="1600" dirty="0" smtClean="0"/>
                        <a:t>HIGH</a:t>
                      </a:r>
                      <a:r>
                        <a:rPr lang="zh-CN" altLang="en-US" sz="1600" dirty="0" smtClean="0"/>
                        <a:t>输出高电平，</a:t>
                      </a:r>
                      <a:r>
                        <a:rPr lang="en-US" altLang="zh-CN" sz="1600" dirty="0" smtClean="0"/>
                        <a:t>LOW</a:t>
                      </a:r>
                      <a:r>
                        <a:rPr lang="zh-CN" altLang="en-US" sz="1600" dirty="0" smtClean="0"/>
                        <a:t>输出低电平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75417">
                <a:tc>
                  <a:txBody>
                    <a:bodyPr/>
                    <a:lstStyle/>
                    <a:p>
                      <a:pPr algn="ctr"/>
                      <a:r>
                        <a:rPr lang="en-US" altLang="zh-CN" sz="1600" dirty="0" smtClean="0"/>
                        <a:t>4</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８组自由接线端，用于扩展接线口，每组可将１个接口扩展为４个接口</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12792">
                <a:tc>
                  <a:txBody>
                    <a:bodyPr/>
                    <a:lstStyle/>
                    <a:p>
                      <a:pPr algn="ctr"/>
                      <a:r>
                        <a:rPr lang="en-US" altLang="zh-CN" sz="1600" dirty="0" smtClean="0"/>
                        <a:t>5</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模拟开关，拨码开关控制输出高低电平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65719">
                <a:tc>
                  <a:txBody>
                    <a:bodyPr/>
                    <a:lstStyle/>
                    <a:p>
                      <a:pPr algn="ctr"/>
                      <a:r>
                        <a:rPr lang="en-US" altLang="zh-CN" sz="1600" dirty="0" smtClean="0"/>
                        <a:t>6</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1600" dirty="0" smtClean="0"/>
                        <a:t>脉冲输出，按键切换输出１</a:t>
                      </a:r>
                      <a:r>
                        <a:rPr lang="en-US" altLang="zh-CN" sz="1600" dirty="0" smtClean="0"/>
                        <a:t>Hz,10kHz,2MHz</a:t>
                      </a:r>
                      <a:r>
                        <a:rPr lang="zh-CN" altLang="en-US" sz="1600" dirty="0" smtClean="0"/>
                        <a:t>时钟信号，以及按键控制输出单个正脉冲或负脉冲</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3469">
                <a:tc>
                  <a:txBody>
                    <a:bodyPr/>
                    <a:lstStyle/>
                    <a:p>
                      <a:pPr algn="ctr"/>
                      <a:r>
                        <a:rPr lang="en-US" altLang="zh-CN" sz="1600" dirty="0" smtClean="0"/>
                        <a:t>7</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示波器接线端，夹子接</a:t>
                      </a:r>
                      <a:r>
                        <a:rPr lang="en-US" altLang="zh-CN" sz="1600" dirty="0" smtClean="0"/>
                        <a:t>GND</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81930">
                <a:tc>
                  <a:txBody>
                    <a:bodyPr/>
                    <a:lstStyle/>
                    <a:p>
                      <a:pPr algn="ctr"/>
                      <a:r>
                        <a:rPr lang="en-US" altLang="zh-CN" sz="1600" dirty="0" smtClean="0"/>
                        <a:t>8</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芯片切换开关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cxnSp>
        <p:nvCxnSpPr>
          <p:cNvPr id="10" name="直接箭头连接符 9"/>
          <p:cNvCxnSpPr/>
          <p:nvPr/>
        </p:nvCxnSpPr>
        <p:spPr>
          <a:xfrm>
            <a:off x="4366260" y="75184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179832" y="497840"/>
            <a:ext cx="472178" cy="369332"/>
          </a:xfrm>
          <a:prstGeom prst="rect">
            <a:avLst/>
          </a:prstGeom>
          <a:noFill/>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3924300" y="188913"/>
            <a:ext cx="5445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S0</a:t>
            </a:r>
          </a:p>
        </p:txBody>
      </p:sp>
      <p:sp>
        <p:nvSpPr>
          <p:cNvPr id="176131" name="Text Box 3"/>
          <p:cNvSpPr txBox="1">
            <a:spLocks noChangeArrowheads="1"/>
          </p:cNvSpPr>
          <p:nvPr/>
        </p:nvSpPr>
        <p:spPr bwMode="auto">
          <a:xfrm>
            <a:off x="2339975" y="1125538"/>
            <a:ext cx="5461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S1</a:t>
            </a:r>
          </a:p>
        </p:txBody>
      </p:sp>
      <p:sp>
        <p:nvSpPr>
          <p:cNvPr id="176132" name="Text Box 4"/>
          <p:cNvSpPr txBox="1">
            <a:spLocks noChangeArrowheads="1"/>
          </p:cNvSpPr>
          <p:nvPr/>
        </p:nvSpPr>
        <p:spPr bwMode="auto">
          <a:xfrm>
            <a:off x="6156325" y="1052513"/>
            <a:ext cx="5429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S2</a:t>
            </a:r>
          </a:p>
        </p:txBody>
      </p:sp>
      <p:sp>
        <p:nvSpPr>
          <p:cNvPr id="176133" name="Text Box 5"/>
          <p:cNvSpPr txBox="1">
            <a:spLocks noChangeArrowheads="1"/>
          </p:cNvSpPr>
          <p:nvPr/>
        </p:nvSpPr>
        <p:spPr bwMode="auto">
          <a:xfrm>
            <a:off x="900113" y="2276475"/>
            <a:ext cx="5429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S3</a:t>
            </a:r>
          </a:p>
        </p:txBody>
      </p:sp>
      <p:sp>
        <p:nvSpPr>
          <p:cNvPr id="176134" name="Text Box 6"/>
          <p:cNvSpPr txBox="1">
            <a:spLocks noChangeArrowheads="1"/>
          </p:cNvSpPr>
          <p:nvPr/>
        </p:nvSpPr>
        <p:spPr bwMode="auto">
          <a:xfrm>
            <a:off x="3132138" y="2349500"/>
            <a:ext cx="5397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S4</a:t>
            </a:r>
          </a:p>
        </p:txBody>
      </p:sp>
      <p:sp>
        <p:nvSpPr>
          <p:cNvPr id="176135" name="Text Box 7"/>
          <p:cNvSpPr txBox="1">
            <a:spLocks noChangeArrowheads="1"/>
          </p:cNvSpPr>
          <p:nvPr/>
        </p:nvSpPr>
        <p:spPr bwMode="auto">
          <a:xfrm>
            <a:off x="7667625" y="2205038"/>
            <a:ext cx="5429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S6</a:t>
            </a:r>
          </a:p>
        </p:txBody>
      </p:sp>
      <p:sp>
        <p:nvSpPr>
          <p:cNvPr id="176136" name="Text Box 8"/>
          <p:cNvSpPr txBox="1">
            <a:spLocks noChangeArrowheads="1"/>
          </p:cNvSpPr>
          <p:nvPr/>
        </p:nvSpPr>
        <p:spPr bwMode="auto">
          <a:xfrm>
            <a:off x="5435600" y="2205038"/>
            <a:ext cx="5429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S5</a:t>
            </a:r>
          </a:p>
        </p:txBody>
      </p:sp>
      <p:sp>
        <p:nvSpPr>
          <p:cNvPr id="176137" name="Text Box 9"/>
          <p:cNvSpPr txBox="1">
            <a:spLocks noChangeArrowheads="1"/>
          </p:cNvSpPr>
          <p:nvPr/>
        </p:nvSpPr>
        <p:spPr bwMode="auto">
          <a:xfrm>
            <a:off x="323850" y="3213100"/>
            <a:ext cx="5429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S7</a:t>
            </a:r>
          </a:p>
        </p:txBody>
      </p:sp>
      <p:sp>
        <p:nvSpPr>
          <p:cNvPr id="176138" name="Text Box 10"/>
          <p:cNvSpPr txBox="1">
            <a:spLocks noChangeArrowheads="1"/>
          </p:cNvSpPr>
          <p:nvPr/>
        </p:nvSpPr>
        <p:spPr bwMode="auto">
          <a:xfrm>
            <a:off x="1331913" y="3213100"/>
            <a:ext cx="5429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S8</a:t>
            </a:r>
          </a:p>
        </p:txBody>
      </p:sp>
      <p:sp>
        <p:nvSpPr>
          <p:cNvPr id="176139" name="Text Box 11"/>
          <p:cNvSpPr txBox="1">
            <a:spLocks noChangeArrowheads="1"/>
          </p:cNvSpPr>
          <p:nvPr/>
        </p:nvSpPr>
        <p:spPr bwMode="auto">
          <a:xfrm>
            <a:off x="2484438" y="3213100"/>
            <a:ext cx="5429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S9</a:t>
            </a:r>
          </a:p>
        </p:txBody>
      </p:sp>
      <p:sp>
        <p:nvSpPr>
          <p:cNvPr id="176140" name="Text Box 12"/>
          <p:cNvSpPr txBox="1">
            <a:spLocks noChangeArrowheads="1"/>
          </p:cNvSpPr>
          <p:nvPr/>
        </p:nvSpPr>
        <p:spPr bwMode="auto">
          <a:xfrm>
            <a:off x="3635375" y="3213100"/>
            <a:ext cx="6477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S10</a:t>
            </a:r>
          </a:p>
        </p:txBody>
      </p:sp>
      <p:sp>
        <p:nvSpPr>
          <p:cNvPr id="176141" name="Text Box 13"/>
          <p:cNvSpPr txBox="1">
            <a:spLocks noChangeArrowheads="1"/>
          </p:cNvSpPr>
          <p:nvPr/>
        </p:nvSpPr>
        <p:spPr bwMode="auto">
          <a:xfrm>
            <a:off x="4859338" y="3213100"/>
            <a:ext cx="71913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S11</a:t>
            </a:r>
          </a:p>
        </p:txBody>
      </p:sp>
      <p:sp>
        <p:nvSpPr>
          <p:cNvPr id="176142" name="Text Box 14"/>
          <p:cNvSpPr txBox="1">
            <a:spLocks noChangeArrowheads="1"/>
          </p:cNvSpPr>
          <p:nvPr/>
        </p:nvSpPr>
        <p:spPr bwMode="auto">
          <a:xfrm>
            <a:off x="6084888" y="3213100"/>
            <a:ext cx="64928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S12</a:t>
            </a:r>
          </a:p>
        </p:txBody>
      </p:sp>
      <p:sp>
        <p:nvSpPr>
          <p:cNvPr id="176143" name="Text Box 15"/>
          <p:cNvSpPr txBox="1">
            <a:spLocks noChangeArrowheads="1"/>
          </p:cNvSpPr>
          <p:nvPr/>
        </p:nvSpPr>
        <p:spPr bwMode="auto">
          <a:xfrm>
            <a:off x="7235825" y="3213100"/>
            <a:ext cx="6477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S13</a:t>
            </a:r>
          </a:p>
        </p:txBody>
      </p:sp>
      <p:sp>
        <p:nvSpPr>
          <p:cNvPr id="176144" name="Text Box 16"/>
          <p:cNvSpPr txBox="1">
            <a:spLocks noChangeArrowheads="1"/>
          </p:cNvSpPr>
          <p:nvPr/>
        </p:nvSpPr>
        <p:spPr bwMode="auto">
          <a:xfrm>
            <a:off x="8496300" y="3213100"/>
            <a:ext cx="6477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S14</a:t>
            </a:r>
          </a:p>
        </p:txBody>
      </p:sp>
      <p:sp>
        <p:nvSpPr>
          <p:cNvPr id="176145" name="Line 17"/>
          <p:cNvSpPr>
            <a:spLocks noChangeShapeType="1"/>
          </p:cNvSpPr>
          <p:nvPr/>
        </p:nvSpPr>
        <p:spPr bwMode="auto">
          <a:xfrm flipH="1">
            <a:off x="2771775" y="476250"/>
            <a:ext cx="1152525" cy="79216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6" name="Line 18"/>
          <p:cNvSpPr>
            <a:spLocks noChangeShapeType="1"/>
          </p:cNvSpPr>
          <p:nvPr/>
        </p:nvSpPr>
        <p:spPr bwMode="auto">
          <a:xfrm>
            <a:off x="4427538" y="476250"/>
            <a:ext cx="1584325" cy="79216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7" name="Line 19"/>
          <p:cNvSpPr>
            <a:spLocks noChangeShapeType="1"/>
          </p:cNvSpPr>
          <p:nvPr/>
        </p:nvSpPr>
        <p:spPr bwMode="auto">
          <a:xfrm>
            <a:off x="2627313" y="1484313"/>
            <a:ext cx="504825" cy="8651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8" name="Line 20"/>
          <p:cNvSpPr>
            <a:spLocks noChangeShapeType="1"/>
          </p:cNvSpPr>
          <p:nvPr/>
        </p:nvSpPr>
        <p:spPr bwMode="auto">
          <a:xfrm flipH="1">
            <a:off x="1331913" y="1484313"/>
            <a:ext cx="1008062" cy="8651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9" name="Line 21"/>
          <p:cNvSpPr>
            <a:spLocks noChangeShapeType="1"/>
          </p:cNvSpPr>
          <p:nvPr/>
        </p:nvSpPr>
        <p:spPr bwMode="auto">
          <a:xfrm flipH="1">
            <a:off x="611188" y="2636838"/>
            <a:ext cx="360362" cy="5762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0" name="Line 22"/>
          <p:cNvSpPr>
            <a:spLocks noChangeShapeType="1"/>
          </p:cNvSpPr>
          <p:nvPr/>
        </p:nvSpPr>
        <p:spPr bwMode="auto">
          <a:xfrm>
            <a:off x="1258888" y="2636838"/>
            <a:ext cx="360362" cy="6492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1" name="Line 23"/>
          <p:cNvSpPr>
            <a:spLocks noChangeShapeType="1"/>
          </p:cNvSpPr>
          <p:nvPr/>
        </p:nvSpPr>
        <p:spPr bwMode="auto">
          <a:xfrm flipH="1">
            <a:off x="2843213" y="2708275"/>
            <a:ext cx="433387" cy="57626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2" name="Line 24"/>
          <p:cNvSpPr>
            <a:spLocks noChangeShapeType="1"/>
          </p:cNvSpPr>
          <p:nvPr/>
        </p:nvSpPr>
        <p:spPr bwMode="auto">
          <a:xfrm>
            <a:off x="3419475" y="2708275"/>
            <a:ext cx="504825" cy="57626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3" name="Line 25"/>
          <p:cNvSpPr>
            <a:spLocks noChangeShapeType="1"/>
          </p:cNvSpPr>
          <p:nvPr/>
        </p:nvSpPr>
        <p:spPr bwMode="auto">
          <a:xfrm>
            <a:off x="6372225" y="1412875"/>
            <a:ext cx="1295400" cy="79216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4" name="Line 26"/>
          <p:cNvSpPr>
            <a:spLocks noChangeShapeType="1"/>
          </p:cNvSpPr>
          <p:nvPr/>
        </p:nvSpPr>
        <p:spPr bwMode="auto">
          <a:xfrm flipH="1">
            <a:off x="5724525" y="1484313"/>
            <a:ext cx="503238" cy="7207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5" name="Line 27"/>
          <p:cNvSpPr>
            <a:spLocks noChangeShapeType="1"/>
          </p:cNvSpPr>
          <p:nvPr/>
        </p:nvSpPr>
        <p:spPr bwMode="auto">
          <a:xfrm flipH="1">
            <a:off x="5219700" y="2636838"/>
            <a:ext cx="288925" cy="5762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6" name="Line 28"/>
          <p:cNvSpPr>
            <a:spLocks noChangeShapeType="1"/>
          </p:cNvSpPr>
          <p:nvPr/>
        </p:nvSpPr>
        <p:spPr bwMode="auto">
          <a:xfrm>
            <a:off x="5795963" y="2565400"/>
            <a:ext cx="576262" cy="6477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7" name="Line 29"/>
          <p:cNvSpPr>
            <a:spLocks noChangeShapeType="1"/>
          </p:cNvSpPr>
          <p:nvPr/>
        </p:nvSpPr>
        <p:spPr bwMode="auto">
          <a:xfrm>
            <a:off x="8101013" y="2636838"/>
            <a:ext cx="719137" cy="6477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8" name="Line 30"/>
          <p:cNvSpPr>
            <a:spLocks noChangeShapeType="1"/>
          </p:cNvSpPr>
          <p:nvPr/>
        </p:nvSpPr>
        <p:spPr bwMode="auto">
          <a:xfrm flipH="1">
            <a:off x="7524750" y="2636838"/>
            <a:ext cx="287338" cy="6477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9" name="Text Box 31"/>
          <p:cNvSpPr txBox="1">
            <a:spLocks noChangeArrowheads="1"/>
          </p:cNvSpPr>
          <p:nvPr/>
        </p:nvSpPr>
        <p:spPr bwMode="auto">
          <a:xfrm>
            <a:off x="0" y="4508500"/>
            <a:ext cx="5445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lang="en-US" altLang="zh-CN" sz="2800"/>
              <a:t>S0</a:t>
            </a:r>
          </a:p>
        </p:txBody>
      </p:sp>
      <p:sp>
        <p:nvSpPr>
          <p:cNvPr id="176160" name="Text Box 32"/>
          <p:cNvSpPr txBox="1">
            <a:spLocks noChangeArrowheads="1"/>
          </p:cNvSpPr>
          <p:nvPr/>
        </p:nvSpPr>
        <p:spPr bwMode="auto">
          <a:xfrm>
            <a:off x="3492500" y="4513263"/>
            <a:ext cx="5445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S0</a:t>
            </a:r>
          </a:p>
        </p:txBody>
      </p:sp>
      <p:sp>
        <p:nvSpPr>
          <p:cNvPr id="176161" name="Text Box 33"/>
          <p:cNvSpPr txBox="1">
            <a:spLocks noChangeArrowheads="1"/>
          </p:cNvSpPr>
          <p:nvPr/>
        </p:nvSpPr>
        <p:spPr bwMode="auto">
          <a:xfrm>
            <a:off x="1187450" y="4513263"/>
            <a:ext cx="5048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lang="en-US" altLang="zh-CN" sz="2800"/>
              <a:t>S0</a:t>
            </a:r>
          </a:p>
        </p:txBody>
      </p:sp>
      <p:sp>
        <p:nvSpPr>
          <p:cNvPr id="176162" name="Text Box 34"/>
          <p:cNvSpPr txBox="1">
            <a:spLocks noChangeArrowheads="1"/>
          </p:cNvSpPr>
          <p:nvPr/>
        </p:nvSpPr>
        <p:spPr bwMode="auto">
          <a:xfrm>
            <a:off x="611188" y="4513263"/>
            <a:ext cx="5445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lang="en-US" altLang="zh-CN" sz="2800"/>
              <a:t>S0</a:t>
            </a:r>
          </a:p>
        </p:txBody>
      </p:sp>
      <p:sp>
        <p:nvSpPr>
          <p:cNvPr id="176163" name="Text Box 35"/>
          <p:cNvSpPr txBox="1">
            <a:spLocks noChangeArrowheads="1"/>
          </p:cNvSpPr>
          <p:nvPr/>
        </p:nvSpPr>
        <p:spPr bwMode="auto">
          <a:xfrm>
            <a:off x="4716463" y="4513263"/>
            <a:ext cx="5445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lang="en-US" altLang="zh-CN" sz="2800"/>
              <a:t>S0</a:t>
            </a:r>
          </a:p>
        </p:txBody>
      </p:sp>
      <p:sp>
        <p:nvSpPr>
          <p:cNvPr id="176164" name="Text Box 36"/>
          <p:cNvSpPr txBox="1">
            <a:spLocks noChangeArrowheads="1"/>
          </p:cNvSpPr>
          <p:nvPr/>
        </p:nvSpPr>
        <p:spPr bwMode="auto">
          <a:xfrm>
            <a:off x="8027988" y="4508500"/>
            <a:ext cx="50323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S0</a:t>
            </a:r>
          </a:p>
        </p:txBody>
      </p:sp>
      <p:sp>
        <p:nvSpPr>
          <p:cNvPr id="176165" name="Text Box 37"/>
          <p:cNvSpPr txBox="1">
            <a:spLocks noChangeArrowheads="1"/>
          </p:cNvSpPr>
          <p:nvPr/>
        </p:nvSpPr>
        <p:spPr bwMode="auto">
          <a:xfrm>
            <a:off x="5940425" y="4513263"/>
            <a:ext cx="5445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lang="en-US" altLang="zh-CN" sz="2800"/>
              <a:t>S0</a:t>
            </a:r>
          </a:p>
        </p:txBody>
      </p:sp>
      <p:sp>
        <p:nvSpPr>
          <p:cNvPr id="176166" name="Text Box 38"/>
          <p:cNvSpPr txBox="1">
            <a:spLocks noChangeArrowheads="1"/>
          </p:cNvSpPr>
          <p:nvPr/>
        </p:nvSpPr>
        <p:spPr bwMode="auto">
          <a:xfrm>
            <a:off x="6948488" y="4508500"/>
            <a:ext cx="54451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lang="en-US" altLang="zh-CN" sz="2800"/>
              <a:t>S0</a:t>
            </a:r>
          </a:p>
        </p:txBody>
      </p:sp>
      <p:sp>
        <p:nvSpPr>
          <p:cNvPr id="176167" name="Line 39"/>
          <p:cNvSpPr>
            <a:spLocks noChangeShapeType="1"/>
          </p:cNvSpPr>
          <p:nvPr/>
        </p:nvSpPr>
        <p:spPr bwMode="auto">
          <a:xfrm flipH="1">
            <a:off x="250825" y="3500438"/>
            <a:ext cx="288925" cy="10080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40"/>
          <p:cNvSpPr>
            <a:spLocks noChangeShapeType="1"/>
          </p:cNvSpPr>
          <p:nvPr/>
        </p:nvSpPr>
        <p:spPr bwMode="auto">
          <a:xfrm>
            <a:off x="611188" y="3573463"/>
            <a:ext cx="215900" cy="93503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41"/>
          <p:cNvSpPr>
            <a:spLocks noChangeShapeType="1"/>
          </p:cNvSpPr>
          <p:nvPr/>
        </p:nvSpPr>
        <p:spPr bwMode="auto">
          <a:xfrm flipH="1">
            <a:off x="1403350" y="3573463"/>
            <a:ext cx="144463" cy="10080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42"/>
          <p:cNvSpPr>
            <a:spLocks noChangeShapeType="1"/>
          </p:cNvSpPr>
          <p:nvPr/>
        </p:nvSpPr>
        <p:spPr bwMode="auto">
          <a:xfrm flipH="1">
            <a:off x="2484438" y="3644900"/>
            <a:ext cx="287337" cy="863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43"/>
          <p:cNvSpPr>
            <a:spLocks noChangeShapeType="1"/>
          </p:cNvSpPr>
          <p:nvPr/>
        </p:nvSpPr>
        <p:spPr bwMode="auto">
          <a:xfrm>
            <a:off x="2771775" y="3644900"/>
            <a:ext cx="287338" cy="9366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2" name="Line 44"/>
          <p:cNvSpPr>
            <a:spLocks noChangeShapeType="1"/>
          </p:cNvSpPr>
          <p:nvPr/>
        </p:nvSpPr>
        <p:spPr bwMode="auto">
          <a:xfrm>
            <a:off x="7596188" y="3644900"/>
            <a:ext cx="217487" cy="863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3" name="Line 45"/>
          <p:cNvSpPr>
            <a:spLocks noChangeShapeType="1"/>
          </p:cNvSpPr>
          <p:nvPr/>
        </p:nvSpPr>
        <p:spPr bwMode="auto">
          <a:xfrm flipH="1">
            <a:off x="7308850" y="3644900"/>
            <a:ext cx="215900" cy="863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90" name="Text Box 46"/>
          <p:cNvSpPr txBox="1">
            <a:spLocks noChangeArrowheads="1"/>
          </p:cNvSpPr>
          <p:nvPr/>
        </p:nvSpPr>
        <p:spPr bwMode="auto">
          <a:xfrm>
            <a:off x="468313" y="260350"/>
            <a:ext cx="28733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a:t>
            </a:r>
          </a:p>
        </p:txBody>
      </p:sp>
      <p:sp>
        <p:nvSpPr>
          <p:cNvPr id="57391" name="Text Box 47"/>
          <p:cNvSpPr txBox="1">
            <a:spLocks noChangeArrowheads="1"/>
          </p:cNvSpPr>
          <p:nvPr/>
        </p:nvSpPr>
        <p:spPr bwMode="auto">
          <a:xfrm>
            <a:off x="827088" y="404813"/>
            <a:ext cx="5445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x/F</a:t>
            </a:r>
          </a:p>
        </p:txBody>
      </p:sp>
      <p:sp>
        <p:nvSpPr>
          <p:cNvPr id="176176" name="Text Box 48"/>
          <p:cNvSpPr txBox="1">
            <a:spLocks noChangeArrowheads="1"/>
          </p:cNvSpPr>
          <p:nvPr/>
        </p:nvSpPr>
        <p:spPr bwMode="auto">
          <a:xfrm>
            <a:off x="2843213" y="333375"/>
            <a:ext cx="433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177" name="Text Box 49"/>
          <p:cNvSpPr txBox="1">
            <a:spLocks noChangeArrowheads="1"/>
          </p:cNvSpPr>
          <p:nvPr/>
        </p:nvSpPr>
        <p:spPr bwMode="auto">
          <a:xfrm>
            <a:off x="5003800" y="260350"/>
            <a:ext cx="433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1/0</a:t>
            </a:r>
          </a:p>
        </p:txBody>
      </p:sp>
      <p:sp>
        <p:nvSpPr>
          <p:cNvPr id="176178" name="Text Box 50"/>
          <p:cNvSpPr txBox="1">
            <a:spLocks noChangeArrowheads="1"/>
          </p:cNvSpPr>
          <p:nvPr/>
        </p:nvSpPr>
        <p:spPr bwMode="auto">
          <a:xfrm>
            <a:off x="1331913" y="1268413"/>
            <a:ext cx="433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179" name="Text Box 51"/>
          <p:cNvSpPr txBox="1">
            <a:spLocks noChangeArrowheads="1"/>
          </p:cNvSpPr>
          <p:nvPr/>
        </p:nvSpPr>
        <p:spPr bwMode="auto">
          <a:xfrm>
            <a:off x="395288" y="2565400"/>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180" name="Text Box 52"/>
          <p:cNvSpPr txBox="1">
            <a:spLocks noChangeArrowheads="1"/>
          </p:cNvSpPr>
          <p:nvPr/>
        </p:nvSpPr>
        <p:spPr bwMode="auto">
          <a:xfrm>
            <a:off x="0" y="3860800"/>
            <a:ext cx="400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FontTx/>
              <a:buNone/>
            </a:pPr>
            <a:r>
              <a:rPr lang="en-US" altLang="zh-CN" sz="2000"/>
              <a:t>0/0</a:t>
            </a:r>
          </a:p>
        </p:txBody>
      </p:sp>
      <p:sp>
        <p:nvSpPr>
          <p:cNvPr id="176181" name="Text Box 53"/>
          <p:cNvSpPr txBox="1">
            <a:spLocks noChangeArrowheads="1"/>
          </p:cNvSpPr>
          <p:nvPr/>
        </p:nvSpPr>
        <p:spPr bwMode="auto">
          <a:xfrm>
            <a:off x="1476375" y="2565400"/>
            <a:ext cx="5445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1/0</a:t>
            </a:r>
          </a:p>
        </p:txBody>
      </p:sp>
      <p:sp>
        <p:nvSpPr>
          <p:cNvPr id="176182" name="Text Box 54"/>
          <p:cNvSpPr txBox="1">
            <a:spLocks noChangeArrowheads="1"/>
          </p:cNvSpPr>
          <p:nvPr/>
        </p:nvSpPr>
        <p:spPr bwMode="auto">
          <a:xfrm>
            <a:off x="1763713" y="4508500"/>
            <a:ext cx="54451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S0</a:t>
            </a:r>
          </a:p>
        </p:txBody>
      </p:sp>
      <p:sp>
        <p:nvSpPr>
          <p:cNvPr id="176183" name="Line 55"/>
          <p:cNvSpPr>
            <a:spLocks noChangeShapeType="1"/>
          </p:cNvSpPr>
          <p:nvPr/>
        </p:nvSpPr>
        <p:spPr bwMode="auto">
          <a:xfrm>
            <a:off x="1619250" y="3573463"/>
            <a:ext cx="288925" cy="10080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84" name="Text Box 56"/>
          <p:cNvSpPr txBox="1">
            <a:spLocks noChangeArrowheads="1"/>
          </p:cNvSpPr>
          <p:nvPr/>
        </p:nvSpPr>
        <p:spPr bwMode="auto">
          <a:xfrm>
            <a:off x="2339975" y="4513263"/>
            <a:ext cx="5048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lang="en-US" altLang="zh-CN" sz="2800"/>
              <a:t>S0</a:t>
            </a:r>
          </a:p>
        </p:txBody>
      </p:sp>
      <p:sp>
        <p:nvSpPr>
          <p:cNvPr id="176185" name="Text Box 57"/>
          <p:cNvSpPr txBox="1">
            <a:spLocks noChangeArrowheads="1"/>
          </p:cNvSpPr>
          <p:nvPr/>
        </p:nvSpPr>
        <p:spPr bwMode="auto">
          <a:xfrm>
            <a:off x="2916238" y="4513263"/>
            <a:ext cx="5445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S0</a:t>
            </a:r>
          </a:p>
        </p:txBody>
      </p:sp>
      <p:sp>
        <p:nvSpPr>
          <p:cNvPr id="176186" name="Text Box 58"/>
          <p:cNvSpPr txBox="1">
            <a:spLocks noChangeArrowheads="1"/>
          </p:cNvSpPr>
          <p:nvPr/>
        </p:nvSpPr>
        <p:spPr bwMode="auto">
          <a:xfrm>
            <a:off x="5292725" y="4513263"/>
            <a:ext cx="5048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lang="en-US" altLang="zh-CN" sz="2800"/>
              <a:t>S0</a:t>
            </a:r>
          </a:p>
        </p:txBody>
      </p:sp>
      <p:sp>
        <p:nvSpPr>
          <p:cNvPr id="176187" name="Text Box 59"/>
          <p:cNvSpPr txBox="1">
            <a:spLocks noChangeArrowheads="1"/>
          </p:cNvSpPr>
          <p:nvPr/>
        </p:nvSpPr>
        <p:spPr bwMode="auto">
          <a:xfrm>
            <a:off x="4067175" y="4513263"/>
            <a:ext cx="5445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S0</a:t>
            </a:r>
          </a:p>
        </p:txBody>
      </p:sp>
      <p:sp>
        <p:nvSpPr>
          <p:cNvPr id="176188" name="Text Box 60"/>
          <p:cNvSpPr txBox="1">
            <a:spLocks noChangeArrowheads="1"/>
          </p:cNvSpPr>
          <p:nvPr/>
        </p:nvSpPr>
        <p:spPr bwMode="auto">
          <a:xfrm>
            <a:off x="7524750" y="4508500"/>
            <a:ext cx="5048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lang="en-US" altLang="zh-CN" sz="2800"/>
              <a:t>S0</a:t>
            </a:r>
          </a:p>
        </p:txBody>
      </p:sp>
      <p:sp>
        <p:nvSpPr>
          <p:cNvPr id="176189" name="Text Box 61"/>
          <p:cNvSpPr txBox="1">
            <a:spLocks noChangeArrowheads="1"/>
          </p:cNvSpPr>
          <p:nvPr/>
        </p:nvSpPr>
        <p:spPr bwMode="auto">
          <a:xfrm>
            <a:off x="6443663" y="4513263"/>
            <a:ext cx="5445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S0</a:t>
            </a:r>
          </a:p>
        </p:txBody>
      </p:sp>
      <p:sp>
        <p:nvSpPr>
          <p:cNvPr id="176190" name="Line 62"/>
          <p:cNvSpPr>
            <a:spLocks noChangeShapeType="1"/>
          </p:cNvSpPr>
          <p:nvPr/>
        </p:nvSpPr>
        <p:spPr bwMode="auto">
          <a:xfrm flipH="1">
            <a:off x="3565525" y="3573463"/>
            <a:ext cx="285750" cy="93503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91" name="Line 63"/>
          <p:cNvSpPr>
            <a:spLocks noChangeShapeType="1"/>
          </p:cNvSpPr>
          <p:nvPr/>
        </p:nvSpPr>
        <p:spPr bwMode="auto">
          <a:xfrm>
            <a:off x="3851275" y="3573463"/>
            <a:ext cx="288925" cy="10080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92" name="Line 64"/>
          <p:cNvSpPr>
            <a:spLocks noChangeShapeType="1"/>
          </p:cNvSpPr>
          <p:nvPr/>
        </p:nvSpPr>
        <p:spPr bwMode="auto">
          <a:xfrm flipH="1">
            <a:off x="4860925" y="3573463"/>
            <a:ext cx="215900" cy="93503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93" name="Line 65"/>
          <p:cNvSpPr>
            <a:spLocks noChangeShapeType="1"/>
          </p:cNvSpPr>
          <p:nvPr/>
        </p:nvSpPr>
        <p:spPr bwMode="auto">
          <a:xfrm>
            <a:off x="5148263" y="3573463"/>
            <a:ext cx="287337" cy="93503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94" name="Line 66"/>
          <p:cNvSpPr>
            <a:spLocks noChangeShapeType="1"/>
          </p:cNvSpPr>
          <p:nvPr/>
        </p:nvSpPr>
        <p:spPr bwMode="auto">
          <a:xfrm flipH="1">
            <a:off x="6084888" y="3573463"/>
            <a:ext cx="215900" cy="93503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95" name="Line 67"/>
          <p:cNvSpPr>
            <a:spLocks noChangeShapeType="1"/>
          </p:cNvSpPr>
          <p:nvPr/>
        </p:nvSpPr>
        <p:spPr bwMode="auto">
          <a:xfrm>
            <a:off x="6372225" y="3573463"/>
            <a:ext cx="215900" cy="93503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96" name="Line 68"/>
          <p:cNvSpPr>
            <a:spLocks noChangeShapeType="1"/>
          </p:cNvSpPr>
          <p:nvPr/>
        </p:nvSpPr>
        <p:spPr bwMode="auto">
          <a:xfrm flipH="1">
            <a:off x="8316913" y="3644900"/>
            <a:ext cx="358775" cy="863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97" name="Line 69"/>
          <p:cNvSpPr>
            <a:spLocks noChangeShapeType="1"/>
          </p:cNvSpPr>
          <p:nvPr/>
        </p:nvSpPr>
        <p:spPr bwMode="auto">
          <a:xfrm>
            <a:off x="8748713" y="3644900"/>
            <a:ext cx="144462" cy="863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98" name="Text Box 70"/>
          <p:cNvSpPr txBox="1">
            <a:spLocks noChangeArrowheads="1"/>
          </p:cNvSpPr>
          <p:nvPr/>
        </p:nvSpPr>
        <p:spPr bwMode="auto">
          <a:xfrm>
            <a:off x="8639175" y="4514850"/>
            <a:ext cx="5048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t>S0</a:t>
            </a:r>
          </a:p>
        </p:txBody>
      </p:sp>
      <p:sp>
        <p:nvSpPr>
          <p:cNvPr id="176199" name="Text Box 71"/>
          <p:cNvSpPr txBox="1">
            <a:spLocks noChangeArrowheads="1"/>
          </p:cNvSpPr>
          <p:nvPr/>
        </p:nvSpPr>
        <p:spPr bwMode="auto">
          <a:xfrm>
            <a:off x="684213" y="3644900"/>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1/0</a:t>
            </a:r>
          </a:p>
        </p:txBody>
      </p:sp>
      <p:sp>
        <p:nvSpPr>
          <p:cNvPr id="176200" name="Text Box 72"/>
          <p:cNvSpPr txBox="1">
            <a:spLocks noChangeArrowheads="1"/>
          </p:cNvSpPr>
          <p:nvPr/>
        </p:nvSpPr>
        <p:spPr bwMode="auto">
          <a:xfrm>
            <a:off x="2916238" y="1557338"/>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1/0</a:t>
            </a:r>
          </a:p>
        </p:txBody>
      </p:sp>
      <p:sp>
        <p:nvSpPr>
          <p:cNvPr id="176201" name="Text Box 73"/>
          <p:cNvSpPr txBox="1">
            <a:spLocks noChangeArrowheads="1"/>
          </p:cNvSpPr>
          <p:nvPr/>
        </p:nvSpPr>
        <p:spPr bwMode="auto">
          <a:xfrm>
            <a:off x="2700338" y="2636838"/>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202" name="Text Box 74"/>
          <p:cNvSpPr txBox="1">
            <a:spLocks noChangeArrowheads="1"/>
          </p:cNvSpPr>
          <p:nvPr/>
        </p:nvSpPr>
        <p:spPr bwMode="auto">
          <a:xfrm>
            <a:off x="3708400" y="263683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1/0</a:t>
            </a:r>
          </a:p>
        </p:txBody>
      </p:sp>
      <p:sp>
        <p:nvSpPr>
          <p:cNvPr id="176203" name="Text Box 75"/>
          <p:cNvSpPr txBox="1">
            <a:spLocks noChangeArrowheads="1"/>
          </p:cNvSpPr>
          <p:nvPr/>
        </p:nvSpPr>
        <p:spPr bwMode="auto">
          <a:xfrm>
            <a:off x="5580063" y="1484313"/>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204" name="Text Box 76"/>
          <p:cNvSpPr txBox="1">
            <a:spLocks noChangeArrowheads="1"/>
          </p:cNvSpPr>
          <p:nvPr/>
        </p:nvSpPr>
        <p:spPr bwMode="auto">
          <a:xfrm>
            <a:off x="6948488" y="1341438"/>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1/0</a:t>
            </a:r>
          </a:p>
        </p:txBody>
      </p:sp>
      <p:sp>
        <p:nvSpPr>
          <p:cNvPr id="176205" name="Text Box 77"/>
          <p:cNvSpPr txBox="1">
            <a:spLocks noChangeArrowheads="1"/>
          </p:cNvSpPr>
          <p:nvPr/>
        </p:nvSpPr>
        <p:spPr bwMode="auto">
          <a:xfrm>
            <a:off x="5003800" y="2565400"/>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206" name="Text Box 78"/>
          <p:cNvSpPr txBox="1">
            <a:spLocks noChangeArrowheads="1"/>
          </p:cNvSpPr>
          <p:nvPr/>
        </p:nvSpPr>
        <p:spPr bwMode="auto">
          <a:xfrm>
            <a:off x="6011863" y="2565400"/>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1/0</a:t>
            </a:r>
          </a:p>
        </p:txBody>
      </p:sp>
      <p:sp>
        <p:nvSpPr>
          <p:cNvPr id="176207" name="Text Box 79"/>
          <p:cNvSpPr txBox="1">
            <a:spLocks noChangeArrowheads="1"/>
          </p:cNvSpPr>
          <p:nvPr/>
        </p:nvSpPr>
        <p:spPr bwMode="auto">
          <a:xfrm>
            <a:off x="7235825" y="2708275"/>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208" name="Text Box 80"/>
          <p:cNvSpPr txBox="1">
            <a:spLocks noChangeArrowheads="1"/>
          </p:cNvSpPr>
          <p:nvPr/>
        </p:nvSpPr>
        <p:spPr bwMode="auto">
          <a:xfrm>
            <a:off x="8388350" y="2492375"/>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1/0</a:t>
            </a:r>
          </a:p>
        </p:txBody>
      </p:sp>
      <p:sp>
        <p:nvSpPr>
          <p:cNvPr id="176209" name="Text Box 81"/>
          <p:cNvSpPr txBox="1">
            <a:spLocks noChangeArrowheads="1"/>
          </p:cNvSpPr>
          <p:nvPr/>
        </p:nvSpPr>
        <p:spPr bwMode="auto">
          <a:xfrm>
            <a:off x="1116013" y="3860800"/>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210" name="Text Box 82"/>
          <p:cNvSpPr txBox="1">
            <a:spLocks noChangeArrowheads="1"/>
          </p:cNvSpPr>
          <p:nvPr/>
        </p:nvSpPr>
        <p:spPr bwMode="auto">
          <a:xfrm>
            <a:off x="1763713" y="3644900"/>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1/1</a:t>
            </a:r>
          </a:p>
        </p:txBody>
      </p:sp>
      <p:sp>
        <p:nvSpPr>
          <p:cNvPr id="176211" name="Text Box 83"/>
          <p:cNvSpPr txBox="1">
            <a:spLocks noChangeArrowheads="1"/>
          </p:cNvSpPr>
          <p:nvPr/>
        </p:nvSpPr>
        <p:spPr bwMode="auto">
          <a:xfrm>
            <a:off x="2195513" y="4076700"/>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212" name="Text Box 84"/>
          <p:cNvSpPr txBox="1">
            <a:spLocks noChangeArrowheads="1"/>
          </p:cNvSpPr>
          <p:nvPr/>
        </p:nvSpPr>
        <p:spPr bwMode="auto">
          <a:xfrm>
            <a:off x="2843213" y="3716338"/>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1/1</a:t>
            </a:r>
          </a:p>
        </p:txBody>
      </p:sp>
      <p:sp>
        <p:nvSpPr>
          <p:cNvPr id="176213" name="Text Box 85"/>
          <p:cNvSpPr txBox="1">
            <a:spLocks noChangeArrowheads="1"/>
          </p:cNvSpPr>
          <p:nvPr/>
        </p:nvSpPr>
        <p:spPr bwMode="auto">
          <a:xfrm>
            <a:off x="3276600" y="4076700"/>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214" name="Text Box 86"/>
          <p:cNvSpPr txBox="1">
            <a:spLocks noChangeArrowheads="1"/>
          </p:cNvSpPr>
          <p:nvPr/>
        </p:nvSpPr>
        <p:spPr bwMode="auto">
          <a:xfrm>
            <a:off x="3995738" y="3716338"/>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1/1</a:t>
            </a:r>
          </a:p>
        </p:txBody>
      </p:sp>
      <p:sp>
        <p:nvSpPr>
          <p:cNvPr id="176215" name="Text Box 87"/>
          <p:cNvSpPr txBox="1">
            <a:spLocks noChangeArrowheads="1"/>
          </p:cNvSpPr>
          <p:nvPr/>
        </p:nvSpPr>
        <p:spPr bwMode="auto">
          <a:xfrm>
            <a:off x="4500563" y="4076700"/>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216" name="Text Box 88"/>
          <p:cNvSpPr txBox="1">
            <a:spLocks noChangeArrowheads="1"/>
          </p:cNvSpPr>
          <p:nvPr/>
        </p:nvSpPr>
        <p:spPr bwMode="auto">
          <a:xfrm>
            <a:off x="5292725" y="3933825"/>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1/0</a:t>
            </a:r>
          </a:p>
        </p:txBody>
      </p:sp>
      <p:sp>
        <p:nvSpPr>
          <p:cNvPr id="176217" name="Text Box 89"/>
          <p:cNvSpPr txBox="1">
            <a:spLocks noChangeArrowheads="1"/>
          </p:cNvSpPr>
          <p:nvPr/>
        </p:nvSpPr>
        <p:spPr bwMode="auto">
          <a:xfrm>
            <a:off x="5867400" y="371633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218" name="Text Box 90"/>
          <p:cNvSpPr txBox="1">
            <a:spLocks noChangeArrowheads="1"/>
          </p:cNvSpPr>
          <p:nvPr/>
        </p:nvSpPr>
        <p:spPr bwMode="auto">
          <a:xfrm>
            <a:off x="6516688" y="3789363"/>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1/1</a:t>
            </a:r>
          </a:p>
        </p:txBody>
      </p:sp>
      <p:sp>
        <p:nvSpPr>
          <p:cNvPr id="176219" name="Text Box 91"/>
          <p:cNvSpPr txBox="1">
            <a:spLocks noChangeArrowheads="1"/>
          </p:cNvSpPr>
          <p:nvPr/>
        </p:nvSpPr>
        <p:spPr bwMode="auto">
          <a:xfrm>
            <a:off x="7092950" y="371633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220" name="Text Box 92"/>
          <p:cNvSpPr txBox="1">
            <a:spLocks noChangeArrowheads="1"/>
          </p:cNvSpPr>
          <p:nvPr/>
        </p:nvSpPr>
        <p:spPr bwMode="auto">
          <a:xfrm>
            <a:off x="7667625" y="3644900"/>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1/1</a:t>
            </a:r>
          </a:p>
        </p:txBody>
      </p:sp>
      <p:sp>
        <p:nvSpPr>
          <p:cNvPr id="176221" name="Text Box 93"/>
          <p:cNvSpPr txBox="1">
            <a:spLocks noChangeArrowheads="1"/>
          </p:cNvSpPr>
          <p:nvPr/>
        </p:nvSpPr>
        <p:spPr bwMode="auto">
          <a:xfrm>
            <a:off x="8027988" y="4076700"/>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0/0</a:t>
            </a:r>
          </a:p>
        </p:txBody>
      </p:sp>
      <p:sp>
        <p:nvSpPr>
          <p:cNvPr id="176222" name="Text Box 94"/>
          <p:cNvSpPr txBox="1">
            <a:spLocks noChangeArrowheads="1"/>
          </p:cNvSpPr>
          <p:nvPr/>
        </p:nvSpPr>
        <p:spPr bwMode="auto">
          <a:xfrm>
            <a:off x="8783638" y="3860800"/>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1/1</a:t>
            </a:r>
          </a:p>
        </p:txBody>
      </p:sp>
      <p:sp>
        <p:nvSpPr>
          <p:cNvPr id="176223" name="Text Box 95"/>
          <p:cNvSpPr txBox="1">
            <a:spLocks noChangeArrowheads="1"/>
          </p:cNvSpPr>
          <p:nvPr/>
        </p:nvSpPr>
        <p:spPr bwMode="auto">
          <a:xfrm>
            <a:off x="1187450" y="5445125"/>
            <a:ext cx="6840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t>8421</a:t>
            </a:r>
            <a:r>
              <a:rPr lang="zh-CN" altLang="en-US" sz="2800" b="1"/>
              <a:t>码检测器原始状态图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6130"/>
                                        </p:tgtEl>
                                        <p:attrNameLst>
                                          <p:attrName>style.visibility</p:attrName>
                                        </p:attrNameLst>
                                      </p:cBhvr>
                                      <p:to>
                                        <p:strVal val="visible"/>
                                      </p:to>
                                    </p:set>
                                    <p:anim calcmode="lin" valueType="num">
                                      <p:cBhvr additive="base">
                                        <p:cTn id="7" dur="500" fill="hold"/>
                                        <p:tgtEl>
                                          <p:spTgt spid="176130"/>
                                        </p:tgtEl>
                                        <p:attrNameLst>
                                          <p:attrName>ppt_x</p:attrName>
                                        </p:attrNameLst>
                                      </p:cBhvr>
                                      <p:tavLst>
                                        <p:tav tm="0">
                                          <p:val>
                                            <p:strVal val="#ppt_x"/>
                                          </p:val>
                                        </p:tav>
                                        <p:tav tm="100000">
                                          <p:val>
                                            <p:strVal val="#ppt_x"/>
                                          </p:val>
                                        </p:tav>
                                      </p:tavLst>
                                    </p:anim>
                                    <p:anim calcmode="lin" valueType="num">
                                      <p:cBhvr additive="base">
                                        <p:cTn id="8" dur="500" fill="hold"/>
                                        <p:tgtEl>
                                          <p:spTgt spid="1761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6145"/>
                                        </p:tgtEl>
                                        <p:attrNameLst>
                                          <p:attrName>style.visibility</p:attrName>
                                        </p:attrNameLst>
                                      </p:cBhvr>
                                      <p:to>
                                        <p:strVal val="visible"/>
                                      </p:to>
                                    </p:set>
                                    <p:anim calcmode="lin" valueType="num">
                                      <p:cBhvr additive="base">
                                        <p:cTn id="13" dur="500" fill="hold"/>
                                        <p:tgtEl>
                                          <p:spTgt spid="176145"/>
                                        </p:tgtEl>
                                        <p:attrNameLst>
                                          <p:attrName>ppt_x</p:attrName>
                                        </p:attrNameLst>
                                      </p:cBhvr>
                                      <p:tavLst>
                                        <p:tav tm="0">
                                          <p:val>
                                            <p:strVal val="#ppt_x"/>
                                          </p:val>
                                        </p:tav>
                                        <p:tav tm="100000">
                                          <p:val>
                                            <p:strVal val="#ppt_x"/>
                                          </p:val>
                                        </p:tav>
                                      </p:tavLst>
                                    </p:anim>
                                    <p:anim calcmode="lin" valueType="num">
                                      <p:cBhvr additive="base">
                                        <p:cTn id="14" dur="500" fill="hold"/>
                                        <p:tgtEl>
                                          <p:spTgt spid="17614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6176"/>
                                        </p:tgtEl>
                                        <p:attrNameLst>
                                          <p:attrName>style.visibility</p:attrName>
                                        </p:attrNameLst>
                                      </p:cBhvr>
                                      <p:to>
                                        <p:strVal val="visible"/>
                                      </p:to>
                                    </p:set>
                                    <p:anim calcmode="lin" valueType="num">
                                      <p:cBhvr additive="base">
                                        <p:cTn id="17" dur="500" fill="hold"/>
                                        <p:tgtEl>
                                          <p:spTgt spid="176176"/>
                                        </p:tgtEl>
                                        <p:attrNameLst>
                                          <p:attrName>ppt_x</p:attrName>
                                        </p:attrNameLst>
                                      </p:cBhvr>
                                      <p:tavLst>
                                        <p:tav tm="0">
                                          <p:val>
                                            <p:strVal val="#ppt_x"/>
                                          </p:val>
                                        </p:tav>
                                        <p:tav tm="100000">
                                          <p:val>
                                            <p:strVal val="#ppt_x"/>
                                          </p:val>
                                        </p:tav>
                                      </p:tavLst>
                                    </p:anim>
                                    <p:anim calcmode="lin" valueType="num">
                                      <p:cBhvr additive="base">
                                        <p:cTn id="18" dur="500" fill="hold"/>
                                        <p:tgtEl>
                                          <p:spTgt spid="17617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6177"/>
                                        </p:tgtEl>
                                        <p:attrNameLst>
                                          <p:attrName>style.visibility</p:attrName>
                                        </p:attrNameLst>
                                      </p:cBhvr>
                                      <p:to>
                                        <p:strVal val="visible"/>
                                      </p:to>
                                    </p:set>
                                    <p:anim calcmode="lin" valueType="num">
                                      <p:cBhvr additive="base">
                                        <p:cTn id="21" dur="500" fill="hold"/>
                                        <p:tgtEl>
                                          <p:spTgt spid="176177"/>
                                        </p:tgtEl>
                                        <p:attrNameLst>
                                          <p:attrName>ppt_x</p:attrName>
                                        </p:attrNameLst>
                                      </p:cBhvr>
                                      <p:tavLst>
                                        <p:tav tm="0">
                                          <p:val>
                                            <p:strVal val="#ppt_x"/>
                                          </p:val>
                                        </p:tav>
                                        <p:tav tm="100000">
                                          <p:val>
                                            <p:strVal val="#ppt_x"/>
                                          </p:val>
                                        </p:tav>
                                      </p:tavLst>
                                    </p:anim>
                                    <p:anim calcmode="lin" valueType="num">
                                      <p:cBhvr additive="base">
                                        <p:cTn id="22" dur="500" fill="hold"/>
                                        <p:tgtEl>
                                          <p:spTgt spid="17617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6146"/>
                                        </p:tgtEl>
                                        <p:attrNameLst>
                                          <p:attrName>style.visibility</p:attrName>
                                        </p:attrNameLst>
                                      </p:cBhvr>
                                      <p:to>
                                        <p:strVal val="visible"/>
                                      </p:to>
                                    </p:set>
                                    <p:anim calcmode="lin" valueType="num">
                                      <p:cBhvr additive="base">
                                        <p:cTn id="25" dur="500" fill="hold"/>
                                        <p:tgtEl>
                                          <p:spTgt spid="176146"/>
                                        </p:tgtEl>
                                        <p:attrNameLst>
                                          <p:attrName>ppt_x</p:attrName>
                                        </p:attrNameLst>
                                      </p:cBhvr>
                                      <p:tavLst>
                                        <p:tav tm="0">
                                          <p:val>
                                            <p:strVal val="#ppt_x"/>
                                          </p:val>
                                        </p:tav>
                                        <p:tav tm="100000">
                                          <p:val>
                                            <p:strVal val="#ppt_x"/>
                                          </p:val>
                                        </p:tav>
                                      </p:tavLst>
                                    </p:anim>
                                    <p:anim calcmode="lin" valueType="num">
                                      <p:cBhvr additive="base">
                                        <p:cTn id="26" dur="500" fill="hold"/>
                                        <p:tgtEl>
                                          <p:spTgt spid="17614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6132"/>
                                        </p:tgtEl>
                                        <p:attrNameLst>
                                          <p:attrName>style.visibility</p:attrName>
                                        </p:attrNameLst>
                                      </p:cBhvr>
                                      <p:to>
                                        <p:strVal val="visible"/>
                                      </p:to>
                                    </p:set>
                                    <p:anim calcmode="lin" valueType="num">
                                      <p:cBhvr additive="base">
                                        <p:cTn id="29" dur="500" fill="hold"/>
                                        <p:tgtEl>
                                          <p:spTgt spid="176132"/>
                                        </p:tgtEl>
                                        <p:attrNameLst>
                                          <p:attrName>ppt_x</p:attrName>
                                        </p:attrNameLst>
                                      </p:cBhvr>
                                      <p:tavLst>
                                        <p:tav tm="0">
                                          <p:val>
                                            <p:strVal val="#ppt_x"/>
                                          </p:val>
                                        </p:tav>
                                        <p:tav tm="100000">
                                          <p:val>
                                            <p:strVal val="#ppt_x"/>
                                          </p:val>
                                        </p:tav>
                                      </p:tavLst>
                                    </p:anim>
                                    <p:anim calcmode="lin" valueType="num">
                                      <p:cBhvr additive="base">
                                        <p:cTn id="30" dur="500" fill="hold"/>
                                        <p:tgtEl>
                                          <p:spTgt spid="17613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6131"/>
                                        </p:tgtEl>
                                        <p:attrNameLst>
                                          <p:attrName>style.visibility</p:attrName>
                                        </p:attrNameLst>
                                      </p:cBhvr>
                                      <p:to>
                                        <p:strVal val="visible"/>
                                      </p:to>
                                    </p:set>
                                    <p:anim calcmode="lin" valueType="num">
                                      <p:cBhvr additive="base">
                                        <p:cTn id="33" dur="500" fill="hold"/>
                                        <p:tgtEl>
                                          <p:spTgt spid="176131"/>
                                        </p:tgtEl>
                                        <p:attrNameLst>
                                          <p:attrName>ppt_x</p:attrName>
                                        </p:attrNameLst>
                                      </p:cBhvr>
                                      <p:tavLst>
                                        <p:tav tm="0">
                                          <p:val>
                                            <p:strVal val="#ppt_x"/>
                                          </p:val>
                                        </p:tav>
                                        <p:tav tm="100000">
                                          <p:val>
                                            <p:strVal val="#ppt_x"/>
                                          </p:val>
                                        </p:tav>
                                      </p:tavLst>
                                    </p:anim>
                                    <p:anim calcmode="lin" valueType="num">
                                      <p:cBhvr additive="base">
                                        <p:cTn id="34" dur="500" fill="hold"/>
                                        <p:tgtEl>
                                          <p:spTgt spid="17613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6178"/>
                                        </p:tgtEl>
                                        <p:attrNameLst>
                                          <p:attrName>style.visibility</p:attrName>
                                        </p:attrNameLst>
                                      </p:cBhvr>
                                      <p:to>
                                        <p:strVal val="visible"/>
                                      </p:to>
                                    </p:set>
                                    <p:anim calcmode="lin" valueType="num">
                                      <p:cBhvr additive="base">
                                        <p:cTn id="39" dur="500" fill="hold"/>
                                        <p:tgtEl>
                                          <p:spTgt spid="176178"/>
                                        </p:tgtEl>
                                        <p:attrNameLst>
                                          <p:attrName>ppt_x</p:attrName>
                                        </p:attrNameLst>
                                      </p:cBhvr>
                                      <p:tavLst>
                                        <p:tav tm="0">
                                          <p:val>
                                            <p:strVal val="#ppt_x"/>
                                          </p:val>
                                        </p:tav>
                                        <p:tav tm="100000">
                                          <p:val>
                                            <p:strVal val="#ppt_x"/>
                                          </p:val>
                                        </p:tav>
                                      </p:tavLst>
                                    </p:anim>
                                    <p:anim calcmode="lin" valueType="num">
                                      <p:cBhvr additive="base">
                                        <p:cTn id="40" dur="500" fill="hold"/>
                                        <p:tgtEl>
                                          <p:spTgt spid="17617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6148"/>
                                        </p:tgtEl>
                                        <p:attrNameLst>
                                          <p:attrName>style.visibility</p:attrName>
                                        </p:attrNameLst>
                                      </p:cBhvr>
                                      <p:to>
                                        <p:strVal val="visible"/>
                                      </p:to>
                                    </p:set>
                                    <p:anim calcmode="lin" valueType="num">
                                      <p:cBhvr additive="base">
                                        <p:cTn id="43" dur="500" fill="hold"/>
                                        <p:tgtEl>
                                          <p:spTgt spid="176148"/>
                                        </p:tgtEl>
                                        <p:attrNameLst>
                                          <p:attrName>ppt_x</p:attrName>
                                        </p:attrNameLst>
                                      </p:cBhvr>
                                      <p:tavLst>
                                        <p:tav tm="0">
                                          <p:val>
                                            <p:strVal val="#ppt_x"/>
                                          </p:val>
                                        </p:tav>
                                        <p:tav tm="100000">
                                          <p:val>
                                            <p:strVal val="#ppt_x"/>
                                          </p:val>
                                        </p:tav>
                                      </p:tavLst>
                                    </p:anim>
                                    <p:anim calcmode="lin" valueType="num">
                                      <p:cBhvr additive="base">
                                        <p:cTn id="44" dur="500" fill="hold"/>
                                        <p:tgtEl>
                                          <p:spTgt spid="17614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6200"/>
                                        </p:tgtEl>
                                        <p:attrNameLst>
                                          <p:attrName>style.visibility</p:attrName>
                                        </p:attrNameLst>
                                      </p:cBhvr>
                                      <p:to>
                                        <p:strVal val="visible"/>
                                      </p:to>
                                    </p:set>
                                    <p:anim calcmode="lin" valueType="num">
                                      <p:cBhvr additive="base">
                                        <p:cTn id="47" dur="500" fill="hold"/>
                                        <p:tgtEl>
                                          <p:spTgt spid="176200"/>
                                        </p:tgtEl>
                                        <p:attrNameLst>
                                          <p:attrName>ppt_x</p:attrName>
                                        </p:attrNameLst>
                                      </p:cBhvr>
                                      <p:tavLst>
                                        <p:tav tm="0">
                                          <p:val>
                                            <p:strVal val="#ppt_x"/>
                                          </p:val>
                                        </p:tav>
                                        <p:tav tm="100000">
                                          <p:val>
                                            <p:strVal val="#ppt_x"/>
                                          </p:val>
                                        </p:tav>
                                      </p:tavLst>
                                    </p:anim>
                                    <p:anim calcmode="lin" valueType="num">
                                      <p:cBhvr additive="base">
                                        <p:cTn id="48" dur="500" fill="hold"/>
                                        <p:tgtEl>
                                          <p:spTgt spid="17620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6147"/>
                                        </p:tgtEl>
                                        <p:attrNameLst>
                                          <p:attrName>style.visibility</p:attrName>
                                        </p:attrNameLst>
                                      </p:cBhvr>
                                      <p:to>
                                        <p:strVal val="visible"/>
                                      </p:to>
                                    </p:set>
                                    <p:anim calcmode="lin" valueType="num">
                                      <p:cBhvr additive="base">
                                        <p:cTn id="51" dur="500" fill="hold"/>
                                        <p:tgtEl>
                                          <p:spTgt spid="176147"/>
                                        </p:tgtEl>
                                        <p:attrNameLst>
                                          <p:attrName>ppt_x</p:attrName>
                                        </p:attrNameLst>
                                      </p:cBhvr>
                                      <p:tavLst>
                                        <p:tav tm="0">
                                          <p:val>
                                            <p:strVal val="#ppt_x"/>
                                          </p:val>
                                        </p:tav>
                                        <p:tav tm="100000">
                                          <p:val>
                                            <p:strVal val="#ppt_x"/>
                                          </p:val>
                                        </p:tav>
                                      </p:tavLst>
                                    </p:anim>
                                    <p:anim calcmode="lin" valueType="num">
                                      <p:cBhvr additive="base">
                                        <p:cTn id="52" dur="500" fill="hold"/>
                                        <p:tgtEl>
                                          <p:spTgt spid="17614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6133"/>
                                        </p:tgtEl>
                                        <p:attrNameLst>
                                          <p:attrName>style.visibility</p:attrName>
                                        </p:attrNameLst>
                                      </p:cBhvr>
                                      <p:to>
                                        <p:strVal val="visible"/>
                                      </p:to>
                                    </p:set>
                                    <p:anim calcmode="lin" valueType="num">
                                      <p:cBhvr additive="base">
                                        <p:cTn id="55" dur="500" fill="hold"/>
                                        <p:tgtEl>
                                          <p:spTgt spid="176133"/>
                                        </p:tgtEl>
                                        <p:attrNameLst>
                                          <p:attrName>ppt_x</p:attrName>
                                        </p:attrNameLst>
                                      </p:cBhvr>
                                      <p:tavLst>
                                        <p:tav tm="0">
                                          <p:val>
                                            <p:strVal val="#ppt_x"/>
                                          </p:val>
                                        </p:tav>
                                        <p:tav tm="100000">
                                          <p:val>
                                            <p:strVal val="#ppt_x"/>
                                          </p:val>
                                        </p:tav>
                                      </p:tavLst>
                                    </p:anim>
                                    <p:anim calcmode="lin" valueType="num">
                                      <p:cBhvr additive="base">
                                        <p:cTn id="56" dur="500" fill="hold"/>
                                        <p:tgtEl>
                                          <p:spTgt spid="1761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6134"/>
                                        </p:tgtEl>
                                        <p:attrNameLst>
                                          <p:attrName>style.visibility</p:attrName>
                                        </p:attrNameLst>
                                      </p:cBhvr>
                                      <p:to>
                                        <p:strVal val="visible"/>
                                      </p:to>
                                    </p:set>
                                    <p:anim calcmode="lin" valueType="num">
                                      <p:cBhvr additive="base">
                                        <p:cTn id="59" dur="500" fill="hold"/>
                                        <p:tgtEl>
                                          <p:spTgt spid="176134"/>
                                        </p:tgtEl>
                                        <p:attrNameLst>
                                          <p:attrName>ppt_x</p:attrName>
                                        </p:attrNameLst>
                                      </p:cBhvr>
                                      <p:tavLst>
                                        <p:tav tm="0">
                                          <p:val>
                                            <p:strVal val="#ppt_x"/>
                                          </p:val>
                                        </p:tav>
                                        <p:tav tm="100000">
                                          <p:val>
                                            <p:strVal val="#ppt_x"/>
                                          </p:val>
                                        </p:tav>
                                      </p:tavLst>
                                    </p:anim>
                                    <p:anim calcmode="lin" valueType="num">
                                      <p:cBhvr additive="base">
                                        <p:cTn id="60" dur="500" fill="hold"/>
                                        <p:tgtEl>
                                          <p:spTgt spid="17613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76154"/>
                                        </p:tgtEl>
                                        <p:attrNameLst>
                                          <p:attrName>style.visibility</p:attrName>
                                        </p:attrNameLst>
                                      </p:cBhvr>
                                      <p:to>
                                        <p:strVal val="visible"/>
                                      </p:to>
                                    </p:set>
                                    <p:anim calcmode="lin" valueType="num">
                                      <p:cBhvr additive="base">
                                        <p:cTn id="65" dur="500" fill="hold"/>
                                        <p:tgtEl>
                                          <p:spTgt spid="176154"/>
                                        </p:tgtEl>
                                        <p:attrNameLst>
                                          <p:attrName>ppt_x</p:attrName>
                                        </p:attrNameLst>
                                      </p:cBhvr>
                                      <p:tavLst>
                                        <p:tav tm="0">
                                          <p:val>
                                            <p:strVal val="#ppt_x"/>
                                          </p:val>
                                        </p:tav>
                                        <p:tav tm="100000">
                                          <p:val>
                                            <p:strVal val="#ppt_x"/>
                                          </p:val>
                                        </p:tav>
                                      </p:tavLst>
                                    </p:anim>
                                    <p:anim calcmode="lin" valueType="num">
                                      <p:cBhvr additive="base">
                                        <p:cTn id="66" dur="500" fill="hold"/>
                                        <p:tgtEl>
                                          <p:spTgt spid="17615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76153"/>
                                        </p:tgtEl>
                                        <p:attrNameLst>
                                          <p:attrName>style.visibility</p:attrName>
                                        </p:attrNameLst>
                                      </p:cBhvr>
                                      <p:to>
                                        <p:strVal val="visible"/>
                                      </p:to>
                                    </p:set>
                                    <p:anim calcmode="lin" valueType="num">
                                      <p:cBhvr additive="base">
                                        <p:cTn id="69" dur="500" fill="hold"/>
                                        <p:tgtEl>
                                          <p:spTgt spid="176153"/>
                                        </p:tgtEl>
                                        <p:attrNameLst>
                                          <p:attrName>ppt_x</p:attrName>
                                        </p:attrNameLst>
                                      </p:cBhvr>
                                      <p:tavLst>
                                        <p:tav tm="0">
                                          <p:val>
                                            <p:strVal val="#ppt_x"/>
                                          </p:val>
                                        </p:tav>
                                        <p:tav tm="100000">
                                          <p:val>
                                            <p:strVal val="#ppt_x"/>
                                          </p:val>
                                        </p:tav>
                                      </p:tavLst>
                                    </p:anim>
                                    <p:anim calcmode="lin" valueType="num">
                                      <p:cBhvr additive="base">
                                        <p:cTn id="70" dur="500" fill="hold"/>
                                        <p:tgtEl>
                                          <p:spTgt spid="17615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76204"/>
                                        </p:tgtEl>
                                        <p:attrNameLst>
                                          <p:attrName>style.visibility</p:attrName>
                                        </p:attrNameLst>
                                      </p:cBhvr>
                                      <p:to>
                                        <p:strVal val="visible"/>
                                      </p:to>
                                    </p:set>
                                    <p:anim calcmode="lin" valueType="num">
                                      <p:cBhvr additive="base">
                                        <p:cTn id="73" dur="500" fill="hold"/>
                                        <p:tgtEl>
                                          <p:spTgt spid="176204"/>
                                        </p:tgtEl>
                                        <p:attrNameLst>
                                          <p:attrName>ppt_x</p:attrName>
                                        </p:attrNameLst>
                                      </p:cBhvr>
                                      <p:tavLst>
                                        <p:tav tm="0">
                                          <p:val>
                                            <p:strVal val="#ppt_x"/>
                                          </p:val>
                                        </p:tav>
                                        <p:tav tm="100000">
                                          <p:val>
                                            <p:strVal val="#ppt_x"/>
                                          </p:val>
                                        </p:tav>
                                      </p:tavLst>
                                    </p:anim>
                                    <p:anim calcmode="lin" valueType="num">
                                      <p:cBhvr additive="base">
                                        <p:cTn id="74" dur="500" fill="hold"/>
                                        <p:tgtEl>
                                          <p:spTgt spid="1762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76203"/>
                                        </p:tgtEl>
                                        <p:attrNameLst>
                                          <p:attrName>style.visibility</p:attrName>
                                        </p:attrNameLst>
                                      </p:cBhvr>
                                      <p:to>
                                        <p:strVal val="visible"/>
                                      </p:to>
                                    </p:set>
                                    <p:anim calcmode="lin" valueType="num">
                                      <p:cBhvr additive="base">
                                        <p:cTn id="77" dur="500" fill="hold"/>
                                        <p:tgtEl>
                                          <p:spTgt spid="176203"/>
                                        </p:tgtEl>
                                        <p:attrNameLst>
                                          <p:attrName>ppt_x</p:attrName>
                                        </p:attrNameLst>
                                      </p:cBhvr>
                                      <p:tavLst>
                                        <p:tav tm="0">
                                          <p:val>
                                            <p:strVal val="#ppt_x"/>
                                          </p:val>
                                        </p:tav>
                                        <p:tav tm="100000">
                                          <p:val>
                                            <p:strVal val="#ppt_x"/>
                                          </p:val>
                                        </p:tav>
                                      </p:tavLst>
                                    </p:anim>
                                    <p:anim calcmode="lin" valueType="num">
                                      <p:cBhvr additive="base">
                                        <p:cTn id="78" dur="500" fill="hold"/>
                                        <p:tgtEl>
                                          <p:spTgt spid="17620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76136"/>
                                        </p:tgtEl>
                                        <p:attrNameLst>
                                          <p:attrName>style.visibility</p:attrName>
                                        </p:attrNameLst>
                                      </p:cBhvr>
                                      <p:to>
                                        <p:strVal val="visible"/>
                                      </p:to>
                                    </p:set>
                                    <p:anim calcmode="lin" valueType="num">
                                      <p:cBhvr additive="base">
                                        <p:cTn id="81" dur="500" fill="hold"/>
                                        <p:tgtEl>
                                          <p:spTgt spid="176136"/>
                                        </p:tgtEl>
                                        <p:attrNameLst>
                                          <p:attrName>ppt_x</p:attrName>
                                        </p:attrNameLst>
                                      </p:cBhvr>
                                      <p:tavLst>
                                        <p:tav tm="0">
                                          <p:val>
                                            <p:strVal val="#ppt_x"/>
                                          </p:val>
                                        </p:tav>
                                        <p:tav tm="100000">
                                          <p:val>
                                            <p:strVal val="#ppt_x"/>
                                          </p:val>
                                        </p:tav>
                                      </p:tavLst>
                                    </p:anim>
                                    <p:anim calcmode="lin" valueType="num">
                                      <p:cBhvr additive="base">
                                        <p:cTn id="82" dur="500" fill="hold"/>
                                        <p:tgtEl>
                                          <p:spTgt spid="17613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6135"/>
                                        </p:tgtEl>
                                        <p:attrNameLst>
                                          <p:attrName>style.visibility</p:attrName>
                                        </p:attrNameLst>
                                      </p:cBhvr>
                                      <p:to>
                                        <p:strVal val="visible"/>
                                      </p:to>
                                    </p:set>
                                    <p:anim calcmode="lin" valueType="num">
                                      <p:cBhvr additive="base">
                                        <p:cTn id="85" dur="500" fill="hold"/>
                                        <p:tgtEl>
                                          <p:spTgt spid="176135"/>
                                        </p:tgtEl>
                                        <p:attrNameLst>
                                          <p:attrName>ppt_x</p:attrName>
                                        </p:attrNameLst>
                                      </p:cBhvr>
                                      <p:tavLst>
                                        <p:tav tm="0">
                                          <p:val>
                                            <p:strVal val="#ppt_x"/>
                                          </p:val>
                                        </p:tav>
                                        <p:tav tm="100000">
                                          <p:val>
                                            <p:strVal val="#ppt_x"/>
                                          </p:val>
                                        </p:tav>
                                      </p:tavLst>
                                    </p:anim>
                                    <p:anim calcmode="lin" valueType="num">
                                      <p:cBhvr additive="base">
                                        <p:cTn id="86" dur="500" fill="hold"/>
                                        <p:tgtEl>
                                          <p:spTgt spid="17613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76179"/>
                                        </p:tgtEl>
                                        <p:attrNameLst>
                                          <p:attrName>style.visibility</p:attrName>
                                        </p:attrNameLst>
                                      </p:cBhvr>
                                      <p:to>
                                        <p:strVal val="visible"/>
                                      </p:to>
                                    </p:set>
                                    <p:anim calcmode="lin" valueType="num">
                                      <p:cBhvr additive="base">
                                        <p:cTn id="91" dur="500" fill="hold"/>
                                        <p:tgtEl>
                                          <p:spTgt spid="176179"/>
                                        </p:tgtEl>
                                        <p:attrNameLst>
                                          <p:attrName>ppt_x</p:attrName>
                                        </p:attrNameLst>
                                      </p:cBhvr>
                                      <p:tavLst>
                                        <p:tav tm="0">
                                          <p:val>
                                            <p:strVal val="#ppt_x"/>
                                          </p:val>
                                        </p:tav>
                                        <p:tav tm="100000">
                                          <p:val>
                                            <p:strVal val="#ppt_x"/>
                                          </p:val>
                                        </p:tav>
                                      </p:tavLst>
                                    </p:anim>
                                    <p:anim calcmode="lin" valueType="num">
                                      <p:cBhvr additive="base">
                                        <p:cTn id="92" dur="500" fill="hold"/>
                                        <p:tgtEl>
                                          <p:spTgt spid="17617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76181"/>
                                        </p:tgtEl>
                                        <p:attrNameLst>
                                          <p:attrName>style.visibility</p:attrName>
                                        </p:attrNameLst>
                                      </p:cBhvr>
                                      <p:to>
                                        <p:strVal val="visible"/>
                                      </p:to>
                                    </p:set>
                                    <p:anim calcmode="lin" valueType="num">
                                      <p:cBhvr additive="base">
                                        <p:cTn id="95" dur="500" fill="hold"/>
                                        <p:tgtEl>
                                          <p:spTgt spid="176181"/>
                                        </p:tgtEl>
                                        <p:attrNameLst>
                                          <p:attrName>ppt_x</p:attrName>
                                        </p:attrNameLst>
                                      </p:cBhvr>
                                      <p:tavLst>
                                        <p:tav tm="0">
                                          <p:val>
                                            <p:strVal val="#ppt_x"/>
                                          </p:val>
                                        </p:tav>
                                        <p:tav tm="100000">
                                          <p:val>
                                            <p:strVal val="#ppt_x"/>
                                          </p:val>
                                        </p:tav>
                                      </p:tavLst>
                                    </p:anim>
                                    <p:anim calcmode="lin" valueType="num">
                                      <p:cBhvr additive="base">
                                        <p:cTn id="96" dur="500" fill="hold"/>
                                        <p:tgtEl>
                                          <p:spTgt spid="17618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76150"/>
                                        </p:tgtEl>
                                        <p:attrNameLst>
                                          <p:attrName>style.visibility</p:attrName>
                                        </p:attrNameLst>
                                      </p:cBhvr>
                                      <p:to>
                                        <p:strVal val="visible"/>
                                      </p:to>
                                    </p:set>
                                    <p:anim calcmode="lin" valueType="num">
                                      <p:cBhvr additive="base">
                                        <p:cTn id="99" dur="500" fill="hold"/>
                                        <p:tgtEl>
                                          <p:spTgt spid="176150"/>
                                        </p:tgtEl>
                                        <p:attrNameLst>
                                          <p:attrName>ppt_x</p:attrName>
                                        </p:attrNameLst>
                                      </p:cBhvr>
                                      <p:tavLst>
                                        <p:tav tm="0">
                                          <p:val>
                                            <p:strVal val="#ppt_x"/>
                                          </p:val>
                                        </p:tav>
                                        <p:tav tm="100000">
                                          <p:val>
                                            <p:strVal val="#ppt_x"/>
                                          </p:val>
                                        </p:tav>
                                      </p:tavLst>
                                    </p:anim>
                                    <p:anim calcmode="lin" valueType="num">
                                      <p:cBhvr additive="base">
                                        <p:cTn id="100" dur="500" fill="hold"/>
                                        <p:tgtEl>
                                          <p:spTgt spid="176150"/>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76149"/>
                                        </p:tgtEl>
                                        <p:attrNameLst>
                                          <p:attrName>style.visibility</p:attrName>
                                        </p:attrNameLst>
                                      </p:cBhvr>
                                      <p:to>
                                        <p:strVal val="visible"/>
                                      </p:to>
                                    </p:set>
                                    <p:anim calcmode="lin" valueType="num">
                                      <p:cBhvr additive="base">
                                        <p:cTn id="103" dur="500" fill="hold"/>
                                        <p:tgtEl>
                                          <p:spTgt spid="176149"/>
                                        </p:tgtEl>
                                        <p:attrNameLst>
                                          <p:attrName>ppt_x</p:attrName>
                                        </p:attrNameLst>
                                      </p:cBhvr>
                                      <p:tavLst>
                                        <p:tav tm="0">
                                          <p:val>
                                            <p:strVal val="#ppt_x"/>
                                          </p:val>
                                        </p:tav>
                                        <p:tav tm="100000">
                                          <p:val>
                                            <p:strVal val="#ppt_x"/>
                                          </p:val>
                                        </p:tav>
                                      </p:tavLst>
                                    </p:anim>
                                    <p:anim calcmode="lin" valueType="num">
                                      <p:cBhvr additive="base">
                                        <p:cTn id="104" dur="500" fill="hold"/>
                                        <p:tgtEl>
                                          <p:spTgt spid="17614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76137"/>
                                        </p:tgtEl>
                                        <p:attrNameLst>
                                          <p:attrName>style.visibility</p:attrName>
                                        </p:attrNameLst>
                                      </p:cBhvr>
                                      <p:to>
                                        <p:strVal val="visible"/>
                                      </p:to>
                                    </p:set>
                                    <p:anim calcmode="lin" valueType="num">
                                      <p:cBhvr additive="base">
                                        <p:cTn id="107" dur="500" fill="hold"/>
                                        <p:tgtEl>
                                          <p:spTgt spid="176137"/>
                                        </p:tgtEl>
                                        <p:attrNameLst>
                                          <p:attrName>ppt_x</p:attrName>
                                        </p:attrNameLst>
                                      </p:cBhvr>
                                      <p:tavLst>
                                        <p:tav tm="0">
                                          <p:val>
                                            <p:strVal val="#ppt_x"/>
                                          </p:val>
                                        </p:tav>
                                        <p:tav tm="100000">
                                          <p:val>
                                            <p:strVal val="#ppt_x"/>
                                          </p:val>
                                        </p:tav>
                                      </p:tavLst>
                                    </p:anim>
                                    <p:anim calcmode="lin" valueType="num">
                                      <p:cBhvr additive="base">
                                        <p:cTn id="108" dur="500" fill="hold"/>
                                        <p:tgtEl>
                                          <p:spTgt spid="17613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76138"/>
                                        </p:tgtEl>
                                        <p:attrNameLst>
                                          <p:attrName>style.visibility</p:attrName>
                                        </p:attrNameLst>
                                      </p:cBhvr>
                                      <p:to>
                                        <p:strVal val="visible"/>
                                      </p:to>
                                    </p:set>
                                    <p:anim calcmode="lin" valueType="num">
                                      <p:cBhvr additive="base">
                                        <p:cTn id="111" dur="500" fill="hold"/>
                                        <p:tgtEl>
                                          <p:spTgt spid="176138"/>
                                        </p:tgtEl>
                                        <p:attrNameLst>
                                          <p:attrName>ppt_x</p:attrName>
                                        </p:attrNameLst>
                                      </p:cBhvr>
                                      <p:tavLst>
                                        <p:tav tm="0">
                                          <p:val>
                                            <p:strVal val="#ppt_x"/>
                                          </p:val>
                                        </p:tav>
                                        <p:tav tm="100000">
                                          <p:val>
                                            <p:strVal val="#ppt_x"/>
                                          </p:val>
                                        </p:tav>
                                      </p:tavLst>
                                    </p:anim>
                                    <p:anim calcmode="lin" valueType="num">
                                      <p:cBhvr additive="base">
                                        <p:cTn id="112" dur="500" fill="hold"/>
                                        <p:tgtEl>
                                          <p:spTgt spid="176138"/>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76201"/>
                                        </p:tgtEl>
                                        <p:attrNameLst>
                                          <p:attrName>style.visibility</p:attrName>
                                        </p:attrNameLst>
                                      </p:cBhvr>
                                      <p:to>
                                        <p:strVal val="visible"/>
                                      </p:to>
                                    </p:set>
                                    <p:anim calcmode="lin" valueType="num">
                                      <p:cBhvr additive="base">
                                        <p:cTn id="117" dur="500" fill="hold"/>
                                        <p:tgtEl>
                                          <p:spTgt spid="176201"/>
                                        </p:tgtEl>
                                        <p:attrNameLst>
                                          <p:attrName>ppt_x</p:attrName>
                                        </p:attrNameLst>
                                      </p:cBhvr>
                                      <p:tavLst>
                                        <p:tav tm="0">
                                          <p:val>
                                            <p:strVal val="#ppt_x"/>
                                          </p:val>
                                        </p:tav>
                                        <p:tav tm="100000">
                                          <p:val>
                                            <p:strVal val="#ppt_x"/>
                                          </p:val>
                                        </p:tav>
                                      </p:tavLst>
                                    </p:anim>
                                    <p:anim calcmode="lin" valueType="num">
                                      <p:cBhvr additive="base">
                                        <p:cTn id="118" dur="500" fill="hold"/>
                                        <p:tgtEl>
                                          <p:spTgt spid="176201"/>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176151"/>
                                        </p:tgtEl>
                                        <p:attrNameLst>
                                          <p:attrName>style.visibility</p:attrName>
                                        </p:attrNameLst>
                                      </p:cBhvr>
                                      <p:to>
                                        <p:strVal val="visible"/>
                                      </p:to>
                                    </p:set>
                                    <p:anim calcmode="lin" valueType="num">
                                      <p:cBhvr additive="base">
                                        <p:cTn id="121" dur="500" fill="hold"/>
                                        <p:tgtEl>
                                          <p:spTgt spid="176151"/>
                                        </p:tgtEl>
                                        <p:attrNameLst>
                                          <p:attrName>ppt_x</p:attrName>
                                        </p:attrNameLst>
                                      </p:cBhvr>
                                      <p:tavLst>
                                        <p:tav tm="0">
                                          <p:val>
                                            <p:strVal val="#ppt_x"/>
                                          </p:val>
                                        </p:tav>
                                        <p:tav tm="100000">
                                          <p:val>
                                            <p:strVal val="#ppt_x"/>
                                          </p:val>
                                        </p:tav>
                                      </p:tavLst>
                                    </p:anim>
                                    <p:anim calcmode="lin" valueType="num">
                                      <p:cBhvr additive="base">
                                        <p:cTn id="122" dur="500" fill="hold"/>
                                        <p:tgtEl>
                                          <p:spTgt spid="176151"/>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76202"/>
                                        </p:tgtEl>
                                        <p:attrNameLst>
                                          <p:attrName>style.visibility</p:attrName>
                                        </p:attrNameLst>
                                      </p:cBhvr>
                                      <p:to>
                                        <p:strVal val="visible"/>
                                      </p:to>
                                    </p:set>
                                    <p:anim calcmode="lin" valueType="num">
                                      <p:cBhvr additive="base">
                                        <p:cTn id="125" dur="500" fill="hold"/>
                                        <p:tgtEl>
                                          <p:spTgt spid="176202"/>
                                        </p:tgtEl>
                                        <p:attrNameLst>
                                          <p:attrName>ppt_x</p:attrName>
                                        </p:attrNameLst>
                                      </p:cBhvr>
                                      <p:tavLst>
                                        <p:tav tm="0">
                                          <p:val>
                                            <p:strVal val="#ppt_x"/>
                                          </p:val>
                                        </p:tav>
                                        <p:tav tm="100000">
                                          <p:val>
                                            <p:strVal val="#ppt_x"/>
                                          </p:val>
                                        </p:tav>
                                      </p:tavLst>
                                    </p:anim>
                                    <p:anim calcmode="lin" valueType="num">
                                      <p:cBhvr additive="base">
                                        <p:cTn id="126" dur="500" fill="hold"/>
                                        <p:tgtEl>
                                          <p:spTgt spid="17620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176152"/>
                                        </p:tgtEl>
                                        <p:attrNameLst>
                                          <p:attrName>style.visibility</p:attrName>
                                        </p:attrNameLst>
                                      </p:cBhvr>
                                      <p:to>
                                        <p:strVal val="visible"/>
                                      </p:to>
                                    </p:set>
                                    <p:anim calcmode="lin" valueType="num">
                                      <p:cBhvr additive="base">
                                        <p:cTn id="129" dur="500" fill="hold"/>
                                        <p:tgtEl>
                                          <p:spTgt spid="176152"/>
                                        </p:tgtEl>
                                        <p:attrNameLst>
                                          <p:attrName>ppt_x</p:attrName>
                                        </p:attrNameLst>
                                      </p:cBhvr>
                                      <p:tavLst>
                                        <p:tav tm="0">
                                          <p:val>
                                            <p:strVal val="#ppt_x"/>
                                          </p:val>
                                        </p:tav>
                                        <p:tav tm="100000">
                                          <p:val>
                                            <p:strVal val="#ppt_x"/>
                                          </p:val>
                                        </p:tav>
                                      </p:tavLst>
                                    </p:anim>
                                    <p:anim calcmode="lin" valueType="num">
                                      <p:cBhvr additive="base">
                                        <p:cTn id="130" dur="500" fill="hold"/>
                                        <p:tgtEl>
                                          <p:spTgt spid="176152"/>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176139"/>
                                        </p:tgtEl>
                                        <p:attrNameLst>
                                          <p:attrName>style.visibility</p:attrName>
                                        </p:attrNameLst>
                                      </p:cBhvr>
                                      <p:to>
                                        <p:strVal val="visible"/>
                                      </p:to>
                                    </p:set>
                                    <p:anim calcmode="lin" valueType="num">
                                      <p:cBhvr additive="base">
                                        <p:cTn id="133" dur="500" fill="hold"/>
                                        <p:tgtEl>
                                          <p:spTgt spid="176139"/>
                                        </p:tgtEl>
                                        <p:attrNameLst>
                                          <p:attrName>ppt_x</p:attrName>
                                        </p:attrNameLst>
                                      </p:cBhvr>
                                      <p:tavLst>
                                        <p:tav tm="0">
                                          <p:val>
                                            <p:strVal val="#ppt_x"/>
                                          </p:val>
                                        </p:tav>
                                        <p:tav tm="100000">
                                          <p:val>
                                            <p:strVal val="#ppt_x"/>
                                          </p:val>
                                        </p:tav>
                                      </p:tavLst>
                                    </p:anim>
                                    <p:anim calcmode="lin" valueType="num">
                                      <p:cBhvr additive="base">
                                        <p:cTn id="134" dur="500" fill="hold"/>
                                        <p:tgtEl>
                                          <p:spTgt spid="176139"/>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176140"/>
                                        </p:tgtEl>
                                        <p:attrNameLst>
                                          <p:attrName>style.visibility</p:attrName>
                                        </p:attrNameLst>
                                      </p:cBhvr>
                                      <p:to>
                                        <p:strVal val="visible"/>
                                      </p:to>
                                    </p:set>
                                    <p:anim calcmode="lin" valueType="num">
                                      <p:cBhvr additive="base">
                                        <p:cTn id="137" dur="500" fill="hold"/>
                                        <p:tgtEl>
                                          <p:spTgt spid="176140"/>
                                        </p:tgtEl>
                                        <p:attrNameLst>
                                          <p:attrName>ppt_x</p:attrName>
                                        </p:attrNameLst>
                                      </p:cBhvr>
                                      <p:tavLst>
                                        <p:tav tm="0">
                                          <p:val>
                                            <p:strVal val="#ppt_x"/>
                                          </p:val>
                                        </p:tav>
                                        <p:tav tm="100000">
                                          <p:val>
                                            <p:strVal val="#ppt_x"/>
                                          </p:val>
                                        </p:tav>
                                      </p:tavLst>
                                    </p:anim>
                                    <p:anim calcmode="lin" valueType="num">
                                      <p:cBhvr additive="base">
                                        <p:cTn id="138" dur="500" fill="hold"/>
                                        <p:tgtEl>
                                          <p:spTgt spid="176140"/>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176205"/>
                                        </p:tgtEl>
                                        <p:attrNameLst>
                                          <p:attrName>style.visibility</p:attrName>
                                        </p:attrNameLst>
                                      </p:cBhvr>
                                      <p:to>
                                        <p:strVal val="visible"/>
                                      </p:to>
                                    </p:set>
                                    <p:anim calcmode="lin" valueType="num">
                                      <p:cBhvr additive="base">
                                        <p:cTn id="143" dur="500" fill="hold"/>
                                        <p:tgtEl>
                                          <p:spTgt spid="176205"/>
                                        </p:tgtEl>
                                        <p:attrNameLst>
                                          <p:attrName>ppt_x</p:attrName>
                                        </p:attrNameLst>
                                      </p:cBhvr>
                                      <p:tavLst>
                                        <p:tav tm="0">
                                          <p:val>
                                            <p:strVal val="#ppt_x"/>
                                          </p:val>
                                        </p:tav>
                                        <p:tav tm="100000">
                                          <p:val>
                                            <p:strVal val="#ppt_x"/>
                                          </p:val>
                                        </p:tav>
                                      </p:tavLst>
                                    </p:anim>
                                    <p:anim calcmode="lin" valueType="num">
                                      <p:cBhvr additive="base">
                                        <p:cTn id="144" dur="500" fill="hold"/>
                                        <p:tgtEl>
                                          <p:spTgt spid="176205"/>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176206"/>
                                        </p:tgtEl>
                                        <p:attrNameLst>
                                          <p:attrName>style.visibility</p:attrName>
                                        </p:attrNameLst>
                                      </p:cBhvr>
                                      <p:to>
                                        <p:strVal val="visible"/>
                                      </p:to>
                                    </p:set>
                                    <p:anim calcmode="lin" valueType="num">
                                      <p:cBhvr additive="base">
                                        <p:cTn id="147" dur="500" fill="hold"/>
                                        <p:tgtEl>
                                          <p:spTgt spid="176206"/>
                                        </p:tgtEl>
                                        <p:attrNameLst>
                                          <p:attrName>ppt_x</p:attrName>
                                        </p:attrNameLst>
                                      </p:cBhvr>
                                      <p:tavLst>
                                        <p:tav tm="0">
                                          <p:val>
                                            <p:strVal val="#ppt_x"/>
                                          </p:val>
                                        </p:tav>
                                        <p:tav tm="100000">
                                          <p:val>
                                            <p:strVal val="#ppt_x"/>
                                          </p:val>
                                        </p:tav>
                                      </p:tavLst>
                                    </p:anim>
                                    <p:anim calcmode="lin" valueType="num">
                                      <p:cBhvr additive="base">
                                        <p:cTn id="148" dur="500" fill="hold"/>
                                        <p:tgtEl>
                                          <p:spTgt spid="176206"/>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76156"/>
                                        </p:tgtEl>
                                        <p:attrNameLst>
                                          <p:attrName>style.visibility</p:attrName>
                                        </p:attrNameLst>
                                      </p:cBhvr>
                                      <p:to>
                                        <p:strVal val="visible"/>
                                      </p:to>
                                    </p:set>
                                    <p:anim calcmode="lin" valueType="num">
                                      <p:cBhvr additive="base">
                                        <p:cTn id="151" dur="500" fill="hold"/>
                                        <p:tgtEl>
                                          <p:spTgt spid="176156"/>
                                        </p:tgtEl>
                                        <p:attrNameLst>
                                          <p:attrName>ppt_x</p:attrName>
                                        </p:attrNameLst>
                                      </p:cBhvr>
                                      <p:tavLst>
                                        <p:tav tm="0">
                                          <p:val>
                                            <p:strVal val="#ppt_x"/>
                                          </p:val>
                                        </p:tav>
                                        <p:tav tm="100000">
                                          <p:val>
                                            <p:strVal val="#ppt_x"/>
                                          </p:val>
                                        </p:tav>
                                      </p:tavLst>
                                    </p:anim>
                                    <p:anim calcmode="lin" valueType="num">
                                      <p:cBhvr additive="base">
                                        <p:cTn id="152" dur="500" fill="hold"/>
                                        <p:tgtEl>
                                          <p:spTgt spid="176156"/>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176155"/>
                                        </p:tgtEl>
                                        <p:attrNameLst>
                                          <p:attrName>style.visibility</p:attrName>
                                        </p:attrNameLst>
                                      </p:cBhvr>
                                      <p:to>
                                        <p:strVal val="visible"/>
                                      </p:to>
                                    </p:set>
                                    <p:anim calcmode="lin" valueType="num">
                                      <p:cBhvr additive="base">
                                        <p:cTn id="155" dur="500" fill="hold"/>
                                        <p:tgtEl>
                                          <p:spTgt spid="176155"/>
                                        </p:tgtEl>
                                        <p:attrNameLst>
                                          <p:attrName>ppt_x</p:attrName>
                                        </p:attrNameLst>
                                      </p:cBhvr>
                                      <p:tavLst>
                                        <p:tav tm="0">
                                          <p:val>
                                            <p:strVal val="#ppt_x"/>
                                          </p:val>
                                        </p:tav>
                                        <p:tav tm="100000">
                                          <p:val>
                                            <p:strVal val="#ppt_x"/>
                                          </p:val>
                                        </p:tav>
                                      </p:tavLst>
                                    </p:anim>
                                    <p:anim calcmode="lin" valueType="num">
                                      <p:cBhvr additive="base">
                                        <p:cTn id="156" dur="500" fill="hold"/>
                                        <p:tgtEl>
                                          <p:spTgt spid="176155"/>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76141"/>
                                        </p:tgtEl>
                                        <p:attrNameLst>
                                          <p:attrName>style.visibility</p:attrName>
                                        </p:attrNameLst>
                                      </p:cBhvr>
                                      <p:to>
                                        <p:strVal val="visible"/>
                                      </p:to>
                                    </p:set>
                                    <p:anim calcmode="lin" valueType="num">
                                      <p:cBhvr additive="base">
                                        <p:cTn id="159" dur="500" fill="hold"/>
                                        <p:tgtEl>
                                          <p:spTgt spid="176141"/>
                                        </p:tgtEl>
                                        <p:attrNameLst>
                                          <p:attrName>ppt_x</p:attrName>
                                        </p:attrNameLst>
                                      </p:cBhvr>
                                      <p:tavLst>
                                        <p:tav tm="0">
                                          <p:val>
                                            <p:strVal val="#ppt_x"/>
                                          </p:val>
                                        </p:tav>
                                        <p:tav tm="100000">
                                          <p:val>
                                            <p:strVal val="#ppt_x"/>
                                          </p:val>
                                        </p:tav>
                                      </p:tavLst>
                                    </p:anim>
                                    <p:anim calcmode="lin" valueType="num">
                                      <p:cBhvr additive="base">
                                        <p:cTn id="160" dur="500" fill="hold"/>
                                        <p:tgtEl>
                                          <p:spTgt spid="176141"/>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76142"/>
                                        </p:tgtEl>
                                        <p:attrNameLst>
                                          <p:attrName>style.visibility</p:attrName>
                                        </p:attrNameLst>
                                      </p:cBhvr>
                                      <p:to>
                                        <p:strVal val="visible"/>
                                      </p:to>
                                    </p:set>
                                    <p:anim calcmode="lin" valueType="num">
                                      <p:cBhvr additive="base">
                                        <p:cTn id="163" dur="500" fill="hold"/>
                                        <p:tgtEl>
                                          <p:spTgt spid="176142"/>
                                        </p:tgtEl>
                                        <p:attrNameLst>
                                          <p:attrName>ppt_x</p:attrName>
                                        </p:attrNameLst>
                                      </p:cBhvr>
                                      <p:tavLst>
                                        <p:tav tm="0">
                                          <p:val>
                                            <p:strVal val="#ppt_x"/>
                                          </p:val>
                                        </p:tav>
                                        <p:tav tm="100000">
                                          <p:val>
                                            <p:strVal val="#ppt_x"/>
                                          </p:val>
                                        </p:tav>
                                      </p:tavLst>
                                    </p:anim>
                                    <p:anim calcmode="lin" valueType="num">
                                      <p:cBhvr additive="base">
                                        <p:cTn id="164" dur="500" fill="hold"/>
                                        <p:tgtEl>
                                          <p:spTgt spid="176142"/>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176207"/>
                                        </p:tgtEl>
                                        <p:attrNameLst>
                                          <p:attrName>style.visibility</p:attrName>
                                        </p:attrNameLst>
                                      </p:cBhvr>
                                      <p:to>
                                        <p:strVal val="visible"/>
                                      </p:to>
                                    </p:set>
                                    <p:anim calcmode="lin" valueType="num">
                                      <p:cBhvr additive="base">
                                        <p:cTn id="169" dur="500" fill="hold"/>
                                        <p:tgtEl>
                                          <p:spTgt spid="176207"/>
                                        </p:tgtEl>
                                        <p:attrNameLst>
                                          <p:attrName>ppt_x</p:attrName>
                                        </p:attrNameLst>
                                      </p:cBhvr>
                                      <p:tavLst>
                                        <p:tav tm="0">
                                          <p:val>
                                            <p:strVal val="#ppt_x"/>
                                          </p:val>
                                        </p:tav>
                                        <p:tav tm="100000">
                                          <p:val>
                                            <p:strVal val="#ppt_x"/>
                                          </p:val>
                                        </p:tav>
                                      </p:tavLst>
                                    </p:anim>
                                    <p:anim calcmode="lin" valueType="num">
                                      <p:cBhvr additive="base">
                                        <p:cTn id="170" dur="500" fill="hold"/>
                                        <p:tgtEl>
                                          <p:spTgt spid="176207"/>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176208"/>
                                        </p:tgtEl>
                                        <p:attrNameLst>
                                          <p:attrName>style.visibility</p:attrName>
                                        </p:attrNameLst>
                                      </p:cBhvr>
                                      <p:to>
                                        <p:strVal val="visible"/>
                                      </p:to>
                                    </p:set>
                                    <p:anim calcmode="lin" valueType="num">
                                      <p:cBhvr additive="base">
                                        <p:cTn id="173" dur="500" fill="hold"/>
                                        <p:tgtEl>
                                          <p:spTgt spid="176208"/>
                                        </p:tgtEl>
                                        <p:attrNameLst>
                                          <p:attrName>ppt_x</p:attrName>
                                        </p:attrNameLst>
                                      </p:cBhvr>
                                      <p:tavLst>
                                        <p:tav tm="0">
                                          <p:val>
                                            <p:strVal val="#ppt_x"/>
                                          </p:val>
                                        </p:tav>
                                        <p:tav tm="100000">
                                          <p:val>
                                            <p:strVal val="#ppt_x"/>
                                          </p:val>
                                        </p:tav>
                                      </p:tavLst>
                                    </p:anim>
                                    <p:anim calcmode="lin" valueType="num">
                                      <p:cBhvr additive="base">
                                        <p:cTn id="174" dur="500" fill="hold"/>
                                        <p:tgtEl>
                                          <p:spTgt spid="176208"/>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176157"/>
                                        </p:tgtEl>
                                        <p:attrNameLst>
                                          <p:attrName>style.visibility</p:attrName>
                                        </p:attrNameLst>
                                      </p:cBhvr>
                                      <p:to>
                                        <p:strVal val="visible"/>
                                      </p:to>
                                    </p:set>
                                    <p:anim calcmode="lin" valueType="num">
                                      <p:cBhvr additive="base">
                                        <p:cTn id="177" dur="500" fill="hold"/>
                                        <p:tgtEl>
                                          <p:spTgt spid="176157"/>
                                        </p:tgtEl>
                                        <p:attrNameLst>
                                          <p:attrName>ppt_x</p:attrName>
                                        </p:attrNameLst>
                                      </p:cBhvr>
                                      <p:tavLst>
                                        <p:tav tm="0">
                                          <p:val>
                                            <p:strVal val="#ppt_x"/>
                                          </p:val>
                                        </p:tav>
                                        <p:tav tm="100000">
                                          <p:val>
                                            <p:strVal val="#ppt_x"/>
                                          </p:val>
                                        </p:tav>
                                      </p:tavLst>
                                    </p:anim>
                                    <p:anim calcmode="lin" valueType="num">
                                      <p:cBhvr additive="base">
                                        <p:cTn id="178" dur="500" fill="hold"/>
                                        <p:tgtEl>
                                          <p:spTgt spid="176157"/>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176158"/>
                                        </p:tgtEl>
                                        <p:attrNameLst>
                                          <p:attrName>style.visibility</p:attrName>
                                        </p:attrNameLst>
                                      </p:cBhvr>
                                      <p:to>
                                        <p:strVal val="visible"/>
                                      </p:to>
                                    </p:set>
                                    <p:anim calcmode="lin" valueType="num">
                                      <p:cBhvr additive="base">
                                        <p:cTn id="181" dur="500" fill="hold"/>
                                        <p:tgtEl>
                                          <p:spTgt spid="176158"/>
                                        </p:tgtEl>
                                        <p:attrNameLst>
                                          <p:attrName>ppt_x</p:attrName>
                                        </p:attrNameLst>
                                      </p:cBhvr>
                                      <p:tavLst>
                                        <p:tav tm="0">
                                          <p:val>
                                            <p:strVal val="#ppt_x"/>
                                          </p:val>
                                        </p:tav>
                                        <p:tav tm="100000">
                                          <p:val>
                                            <p:strVal val="#ppt_x"/>
                                          </p:val>
                                        </p:tav>
                                      </p:tavLst>
                                    </p:anim>
                                    <p:anim calcmode="lin" valueType="num">
                                      <p:cBhvr additive="base">
                                        <p:cTn id="182" dur="500" fill="hold"/>
                                        <p:tgtEl>
                                          <p:spTgt spid="176158"/>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176143"/>
                                        </p:tgtEl>
                                        <p:attrNameLst>
                                          <p:attrName>style.visibility</p:attrName>
                                        </p:attrNameLst>
                                      </p:cBhvr>
                                      <p:to>
                                        <p:strVal val="visible"/>
                                      </p:to>
                                    </p:set>
                                    <p:anim calcmode="lin" valueType="num">
                                      <p:cBhvr additive="base">
                                        <p:cTn id="185" dur="500" fill="hold"/>
                                        <p:tgtEl>
                                          <p:spTgt spid="176143"/>
                                        </p:tgtEl>
                                        <p:attrNameLst>
                                          <p:attrName>ppt_x</p:attrName>
                                        </p:attrNameLst>
                                      </p:cBhvr>
                                      <p:tavLst>
                                        <p:tav tm="0">
                                          <p:val>
                                            <p:strVal val="#ppt_x"/>
                                          </p:val>
                                        </p:tav>
                                        <p:tav tm="100000">
                                          <p:val>
                                            <p:strVal val="#ppt_x"/>
                                          </p:val>
                                        </p:tav>
                                      </p:tavLst>
                                    </p:anim>
                                    <p:anim calcmode="lin" valueType="num">
                                      <p:cBhvr additive="base">
                                        <p:cTn id="186" dur="500" fill="hold"/>
                                        <p:tgtEl>
                                          <p:spTgt spid="176143"/>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176144"/>
                                        </p:tgtEl>
                                        <p:attrNameLst>
                                          <p:attrName>style.visibility</p:attrName>
                                        </p:attrNameLst>
                                      </p:cBhvr>
                                      <p:to>
                                        <p:strVal val="visible"/>
                                      </p:to>
                                    </p:set>
                                    <p:anim calcmode="lin" valueType="num">
                                      <p:cBhvr additive="base">
                                        <p:cTn id="189" dur="500" fill="hold"/>
                                        <p:tgtEl>
                                          <p:spTgt spid="176144"/>
                                        </p:tgtEl>
                                        <p:attrNameLst>
                                          <p:attrName>ppt_x</p:attrName>
                                        </p:attrNameLst>
                                      </p:cBhvr>
                                      <p:tavLst>
                                        <p:tav tm="0">
                                          <p:val>
                                            <p:strVal val="#ppt_x"/>
                                          </p:val>
                                        </p:tav>
                                        <p:tav tm="100000">
                                          <p:val>
                                            <p:strVal val="#ppt_x"/>
                                          </p:val>
                                        </p:tav>
                                      </p:tavLst>
                                    </p:anim>
                                    <p:anim calcmode="lin" valueType="num">
                                      <p:cBhvr additive="base">
                                        <p:cTn id="190" dur="500" fill="hold"/>
                                        <p:tgtEl>
                                          <p:spTgt spid="176144"/>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grpId="0" nodeType="clickEffect">
                                  <p:stCondLst>
                                    <p:cond delay="0"/>
                                  </p:stCondLst>
                                  <p:childTnLst>
                                    <p:set>
                                      <p:cBhvr>
                                        <p:cTn id="194" dur="1" fill="hold">
                                          <p:stCondLst>
                                            <p:cond delay="0"/>
                                          </p:stCondLst>
                                        </p:cTn>
                                        <p:tgtEl>
                                          <p:spTgt spid="176180"/>
                                        </p:tgtEl>
                                        <p:attrNameLst>
                                          <p:attrName>style.visibility</p:attrName>
                                        </p:attrNameLst>
                                      </p:cBhvr>
                                      <p:to>
                                        <p:strVal val="visible"/>
                                      </p:to>
                                    </p:set>
                                    <p:anim calcmode="lin" valueType="num">
                                      <p:cBhvr additive="base">
                                        <p:cTn id="195" dur="500" fill="hold"/>
                                        <p:tgtEl>
                                          <p:spTgt spid="176180"/>
                                        </p:tgtEl>
                                        <p:attrNameLst>
                                          <p:attrName>ppt_x</p:attrName>
                                        </p:attrNameLst>
                                      </p:cBhvr>
                                      <p:tavLst>
                                        <p:tav tm="0">
                                          <p:val>
                                            <p:strVal val="#ppt_x"/>
                                          </p:val>
                                        </p:tav>
                                        <p:tav tm="100000">
                                          <p:val>
                                            <p:strVal val="#ppt_x"/>
                                          </p:val>
                                        </p:tav>
                                      </p:tavLst>
                                    </p:anim>
                                    <p:anim calcmode="lin" valueType="num">
                                      <p:cBhvr additive="base">
                                        <p:cTn id="196" dur="500" fill="hold"/>
                                        <p:tgtEl>
                                          <p:spTgt spid="176180"/>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176199"/>
                                        </p:tgtEl>
                                        <p:attrNameLst>
                                          <p:attrName>style.visibility</p:attrName>
                                        </p:attrNameLst>
                                      </p:cBhvr>
                                      <p:to>
                                        <p:strVal val="visible"/>
                                      </p:to>
                                    </p:set>
                                    <p:anim calcmode="lin" valueType="num">
                                      <p:cBhvr additive="base">
                                        <p:cTn id="199" dur="500" fill="hold"/>
                                        <p:tgtEl>
                                          <p:spTgt spid="176199"/>
                                        </p:tgtEl>
                                        <p:attrNameLst>
                                          <p:attrName>ppt_x</p:attrName>
                                        </p:attrNameLst>
                                      </p:cBhvr>
                                      <p:tavLst>
                                        <p:tav tm="0">
                                          <p:val>
                                            <p:strVal val="#ppt_x"/>
                                          </p:val>
                                        </p:tav>
                                        <p:tav tm="100000">
                                          <p:val>
                                            <p:strVal val="#ppt_x"/>
                                          </p:val>
                                        </p:tav>
                                      </p:tavLst>
                                    </p:anim>
                                    <p:anim calcmode="lin" valueType="num">
                                      <p:cBhvr additive="base">
                                        <p:cTn id="200" dur="500" fill="hold"/>
                                        <p:tgtEl>
                                          <p:spTgt spid="176199"/>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176168"/>
                                        </p:tgtEl>
                                        <p:attrNameLst>
                                          <p:attrName>style.visibility</p:attrName>
                                        </p:attrNameLst>
                                      </p:cBhvr>
                                      <p:to>
                                        <p:strVal val="visible"/>
                                      </p:to>
                                    </p:set>
                                    <p:anim calcmode="lin" valueType="num">
                                      <p:cBhvr additive="base">
                                        <p:cTn id="203" dur="500" fill="hold"/>
                                        <p:tgtEl>
                                          <p:spTgt spid="176168"/>
                                        </p:tgtEl>
                                        <p:attrNameLst>
                                          <p:attrName>ppt_x</p:attrName>
                                        </p:attrNameLst>
                                      </p:cBhvr>
                                      <p:tavLst>
                                        <p:tav tm="0">
                                          <p:val>
                                            <p:strVal val="#ppt_x"/>
                                          </p:val>
                                        </p:tav>
                                        <p:tav tm="100000">
                                          <p:val>
                                            <p:strVal val="#ppt_x"/>
                                          </p:val>
                                        </p:tav>
                                      </p:tavLst>
                                    </p:anim>
                                    <p:anim calcmode="lin" valueType="num">
                                      <p:cBhvr additive="base">
                                        <p:cTn id="204" dur="500" fill="hold"/>
                                        <p:tgtEl>
                                          <p:spTgt spid="176168"/>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176167"/>
                                        </p:tgtEl>
                                        <p:attrNameLst>
                                          <p:attrName>style.visibility</p:attrName>
                                        </p:attrNameLst>
                                      </p:cBhvr>
                                      <p:to>
                                        <p:strVal val="visible"/>
                                      </p:to>
                                    </p:set>
                                    <p:anim calcmode="lin" valueType="num">
                                      <p:cBhvr additive="base">
                                        <p:cTn id="207" dur="500" fill="hold"/>
                                        <p:tgtEl>
                                          <p:spTgt spid="176167"/>
                                        </p:tgtEl>
                                        <p:attrNameLst>
                                          <p:attrName>ppt_x</p:attrName>
                                        </p:attrNameLst>
                                      </p:cBhvr>
                                      <p:tavLst>
                                        <p:tav tm="0">
                                          <p:val>
                                            <p:strVal val="#ppt_x"/>
                                          </p:val>
                                        </p:tav>
                                        <p:tav tm="100000">
                                          <p:val>
                                            <p:strVal val="#ppt_x"/>
                                          </p:val>
                                        </p:tav>
                                      </p:tavLst>
                                    </p:anim>
                                    <p:anim calcmode="lin" valueType="num">
                                      <p:cBhvr additive="base">
                                        <p:cTn id="208" dur="500" fill="hold"/>
                                        <p:tgtEl>
                                          <p:spTgt spid="176167"/>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176159"/>
                                        </p:tgtEl>
                                        <p:attrNameLst>
                                          <p:attrName>style.visibility</p:attrName>
                                        </p:attrNameLst>
                                      </p:cBhvr>
                                      <p:to>
                                        <p:strVal val="visible"/>
                                      </p:to>
                                    </p:set>
                                    <p:anim calcmode="lin" valueType="num">
                                      <p:cBhvr additive="base">
                                        <p:cTn id="211" dur="500" fill="hold"/>
                                        <p:tgtEl>
                                          <p:spTgt spid="176159"/>
                                        </p:tgtEl>
                                        <p:attrNameLst>
                                          <p:attrName>ppt_x</p:attrName>
                                        </p:attrNameLst>
                                      </p:cBhvr>
                                      <p:tavLst>
                                        <p:tav tm="0">
                                          <p:val>
                                            <p:strVal val="#ppt_x"/>
                                          </p:val>
                                        </p:tav>
                                        <p:tav tm="100000">
                                          <p:val>
                                            <p:strVal val="#ppt_x"/>
                                          </p:val>
                                        </p:tav>
                                      </p:tavLst>
                                    </p:anim>
                                    <p:anim calcmode="lin" valueType="num">
                                      <p:cBhvr additive="base">
                                        <p:cTn id="212" dur="500" fill="hold"/>
                                        <p:tgtEl>
                                          <p:spTgt spid="176159"/>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176162"/>
                                        </p:tgtEl>
                                        <p:attrNameLst>
                                          <p:attrName>style.visibility</p:attrName>
                                        </p:attrNameLst>
                                      </p:cBhvr>
                                      <p:to>
                                        <p:strVal val="visible"/>
                                      </p:to>
                                    </p:set>
                                    <p:anim calcmode="lin" valueType="num">
                                      <p:cBhvr additive="base">
                                        <p:cTn id="215" dur="500" fill="hold"/>
                                        <p:tgtEl>
                                          <p:spTgt spid="176162"/>
                                        </p:tgtEl>
                                        <p:attrNameLst>
                                          <p:attrName>ppt_x</p:attrName>
                                        </p:attrNameLst>
                                      </p:cBhvr>
                                      <p:tavLst>
                                        <p:tav tm="0">
                                          <p:val>
                                            <p:strVal val="#ppt_x"/>
                                          </p:val>
                                        </p:tav>
                                        <p:tav tm="100000">
                                          <p:val>
                                            <p:strVal val="#ppt_x"/>
                                          </p:val>
                                        </p:tav>
                                      </p:tavLst>
                                    </p:anim>
                                    <p:anim calcmode="lin" valueType="num">
                                      <p:cBhvr additive="base">
                                        <p:cTn id="216" dur="500" fill="hold"/>
                                        <p:tgtEl>
                                          <p:spTgt spid="176162"/>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176209"/>
                                        </p:tgtEl>
                                        <p:attrNameLst>
                                          <p:attrName>style.visibility</p:attrName>
                                        </p:attrNameLst>
                                      </p:cBhvr>
                                      <p:to>
                                        <p:strVal val="visible"/>
                                      </p:to>
                                    </p:set>
                                    <p:anim calcmode="lin" valueType="num">
                                      <p:cBhvr additive="base">
                                        <p:cTn id="221" dur="500" fill="hold"/>
                                        <p:tgtEl>
                                          <p:spTgt spid="176209"/>
                                        </p:tgtEl>
                                        <p:attrNameLst>
                                          <p:attrName>ppt_x</p:attrName>
                                        </p:attrNameLst>
                                      </p:cBhvr>
                                      <p:tavLst>
                                        <p:tav tm="0">
                                          <p:val>
                                            <p:strVal val="#ppt_x"/>
                                          </p:val>
                                        </p:tav>
                                        <p:tav tm="100000">
                                          <p:val>
                                            <p:strVal val="#ppt_x"/>
                                          </p:val>
                                        </p:tav>
                                      </p:tavLst>
                                    </p:anim>
                                    <p:anim calcmode="lin" valueType="num">
                                      <p:cBhvr additive="base">
                                        <p:cTn id="222" dur="500" fill="hold"/>
                                        <p:tgtEl>
                                          <p:spTgt spid="176209"/>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176210"/>
                                        </p:tgtEl>
                                        <p:attrNameLst>
                                          <p:attrName>style.visibility</p:attrName>
                                        </p:attrNameLst>
                                      </p:cBhvr>
                                      <p:to>
                                        <p:strVal val="visible"/>
                                      </p:to>
                                    </p:set>
                                    <p:anim calcmode="lin" valueType="num">
                                      <p:cBhvr additive="base">
                                        <p:cTn id="225" dur="500" fill="hold"/>
                                        <p:tgtEl>
                                          <p:spTgt spid="176210"/>
                                        </p:tgtEl>
                                        <p:attrNameLst>
                                          <p:attrName>ppt_x</p:attrName>
                                        </p:attrNameLst>
                                      </p:cBhvr>
                                      <p:tavLst>
                                        <p:tav tm="0">
                                          <p:val>
                                            <p:strVal val="#ppt_x"/>
                                          </p:val>
                                        </p:tav>
                                        <p:tav tm="100000">
                                          <p:val>
                                            <p:strVal val="#ppt_x"/>
                                          </p:val>
                                        </p:tav>
                                      </p:tavLst>
                                    </p:anim>
                                    <p:anim calcmode="lin" valueType="num">
                                      <p:cBhvr additive="base">
                                        <p:cTn id="226" dur="500" fill="hold"/>
                                        <p:tgtEl>
                                          <p:spTgt spid="176210"/>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176183"/>
                                        </p:tgtEl>
                                        <p:attrNameLst>
                                          <p:attrName>style.visibility</p:attrName>
                                        </p:attrNameLst>
                                      </p:cBhvr>
                                      <p:to>
                                        <p:strVal val="visible"/>
                                      </p:to>
                                    </p:set>
                                    <p:anim calcmode="lin" valueType="num">
                                      <p:cBhvr additive="base">
                                        <p:cTn id="229" dur="500" fill="hold"/>
                                        <p:tgtEl>
                                          <p:spTgt spid="176183"/>
                                        </p:tgtEl>
                                        <p:attrNameLst>
                                          <p:attrName>ppt_x</p:attrName>
                                        </p:attrNameLst>
                                      </p:cBhvr>
                                      <p:tavLst>
                                        <p:tav tm="0">
                                          <p:val>
                                            <p:strVal val="#ppt_x"/>
                                          </p:val>
                                        </p:tav>
                                        <p:tav tm="100000">
                                          <p:val>
                                            <p:strVal val="#ppt_x"/>
                                          </p:val>
                                        </p:tav>
                                      </p:tavLst>
                                    </p:anim>
                                    <p:anim calcmode="lin" valueType="num">
                                      <p:cBhvr additive="base">
                                        <p:cTn id="230" dur="500" fill="hold"/>
                                        <p:tgtEl>
                                          <p:spTgt spid="176183"/>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176169"/>
                                        </p:tgtEl>
                                        <p:attrNameLst>
                                          <p:attrName>style.visibility</p:attrName>
                                        </p:attrNameLst>
                                      </p:cBhvr>
                                      <p:to>
                                        <p:strVal val="visible"/>
                                      </p:to>
                                    </p:set>
                                    <p:anim calcmode="lin" valueType="num">
                                      <p:cBhvr additive="base">
                                        <p:cTn id="233" dur="500" fill="hold"/>
                                        <p:tgtEl>
                                          <p:spTgt spid="176169"/>
                                        </p:tgtEl>
                                        <p:attrNameLst>
                                          <p:attrName>ppt_x</p:attrName>
                                        </p:attrNameLst>
                                      </p:cBhvr>
                                      <p:tavLst>
                                        <p:tav tm="0">
                                          <p:val>
                                            <p:strVal val="#ppt_x"/>
                                          </p:val>
                                        </p:tav>
                                        <p:tav tm="100000">
                                          <p:val>
                                            <p:strVal val="#ppt_x"/>
                                          </p:val>
                                        </p:tav>
                                      </p:tavLst>
                                    </p:anim>
                                    <p:anim calcmode="lin" valueType="num">
                                      <p:cBhvr additive="base">
                                        <p:cTn id="234" dur="500" fill="hold"/>
                                        <p:tgtEl>
                                          <p:spTgt spid="176169"/>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176161"/>
                                        </p:tgtEl>
                                        <p:attrNameLst>
                                          <p:attrName>style.visibility</p:attrName>
                                        </p:attrNameLst>
                                      </p:cBhvr>
                                      <p:to>
                                        <p:strVal val="visible"/>
                                      </p:to>
                                    </p:set>
                                    <p:anim calcmode="lin" valueType="num">
                                      <p:cBhvr additive="base">
                                        <p:cTn id="237" dur="500" fill="hold"/>
                                        <p:tgtEl>
                                          <p:spTgt spid="176161"/>
                                        </p:tgtEl>
                                        <p:attrNameLst>
                                          <p:attrName>ppt_x</p:attrName>
                                        </p:attrNameLst>
                                      </p:cBhvr>
                                      <p:tavLst>
                                        <p:tav tm="0">
                                          <p:val>
                                            <p:strVal val="#ppt_x"/>
                                          </p:val>
                                        </p:tav>
                                        <p:tav tm="100000">
                                          <p:val>
                                            <p:strVal val="#ppt_x"/>
                                          </p:val>
                                        </p:tav>
                                      </p:tavLst>
                                    </p:anim>
                                    <p:anim calcmode="lin" valueType="num">
                                      <p:cBhvr additive="base">
                                        <p:cTn id="238" dur="500" fill="hold"/>
                                        <p:tgtEl>
                                          <p:spTgt spid="176161"/>
                                        </p:tgtEl>
                                        <p:attrNameLst>
                                          <p:attrName>ppt_y</p:attrName>
                                        </p:attrNameLst>
                                      </p:cBhvr>
                                      <p:tavLst>
                                        <p:tav tm="0">
                                          <p:val>
                                            <p:strVal val="1+#ppt_h/2"/>
                                          </p:val>
                                        </p:tav>
                                        <p:tav tm="100000">
                                          <p:val>
                                            <p:strVal val="#ppt_y"/>
                                          </p:val>
                                        </p:tav>
                                      </p:tavLst>
                                    </p:anim>
                                  </p:childTnLst>
                                </p:cTn>
                              </p:par>
                              <p:par>
                                <p:cTn id="239" presetID="2" presetClass="entr" presetSubtype="4" fill="hold" grpId="0" nodeType="withEffect">
                                  <p:stCondLst>
                                    <p:cond delay="0"/>
                                  </p:stCondLst>
                                  <p:childTnLst>
                                    <p:set>
                                      <p:cBhvr>
                                        <p:cTn id="240" dur="1" fill="hold">
                                          <p:stCondLst>
                                            <p:cond delay="0"/>
                                          </p:stCondLst>
                                        </p:cTn>
                                        <p:tgtEl>
                                          <p:spTgt spid="176182"/>
                                        </p:tgtEl>
                                        <p:attrNameLst>
                                          <p:attrName>style.visibility</p:attrName>
                                        </p:attrNameLst>
                                      </p:cBhvr>
                                      <p:to>
                                        <p:strVal val="visible"/>
                                      </p:to>
                                    </p:set>
                                    <p:anim calcmode="lin" valueType="num">
                                      <p:cBhvr additive="base">
                                        <p:cTn id="241" dur="500" fill="hold"/>
                                        <p:tgtEl>
                                          <p:spTgt spid="176182"/>
                                        </p:tgtEl>
                                        <p:attrNameLst>
                                          <p:attrName>ppt_x</p:attrName>
                                        </p:attrNameLst>
                                      </p:cBhvr>
                                      <p:tavLst>
                                        <p:tav tm="0">
                                          <p:val>
                                            <p:strVal val="#ppt_x"/>
                                          </p:val>
                                        </p:tav>
                                        <p:tav tm="100000">
                                          <p:val>
                                            <p:strVal val="#ppt_x"/>
                                          </p:val>
                                        </p:tav>
                                      </p:tavLst>
                                    </p:anim>
                                    <p:anim calcmode="lin" valueType="num">
                                      <p:cBhvr additive="base">
                                        <p:cTn id="242" dur="500" fill="hold"/>
                                        <p:tgtEl>
                                          <p:spTgt spid="176182"/>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grpId="0" nodeType="clickEffect">
                                  <p:stCondLst>
                                    <p:cond delay="0"/>
                                  </p:stCondLst>
                                  <p:childTnLst>
                                    <p:set>
                                      <p:cBhvr>
                                        <p:cTn id="246" dur="1" fill="hold">
                                          <p:stCondLst>
                                            <p:cond delay="0"/>
                                          </p:stCondLst>
                                        </p:cTn>
                                        <p:tgtEl>
                                          <p:spTgt spid="176211"/>
                                        </p:tgtEl>
                                        <p:attrNameLst>
                                          <p:attrName>style.visibility</p:attrName>
                                        </p:attrNameLst>
                                      </p:cBhvr>
                                      <p:to>
                                        <p:strVal val="visible"/>
                                      </p:to>
                                    </p:set>
                                    <p:anim calcmode="lin" valueType="num">
                                      <p:cBhvr additive="base">
                                        <p:cTn id="247" dur="500" fill="hold"/>
                                        <p:tgtEl>
                                          <p:spTgt spid="176211"/>
                                        </p:tgtEl>
                                        <p:attrNameLst>
                                          <p:attrName>ppt_x</p:attrName>
                                        </p:attrNameLst>
                                      </p:cBhvr>
                                      <p:tavLst>
                                        <p:tav tm="0">
                                          <p:val>
                                            <p:strVal val="#ppt_x"/>
                                          </p:val>
                                        </p:tav>
                                        <p:tav tm="100000">
                                          <p:val>
                                            <p:strVal val="#ppt_x"/>
                                          </p:val>
                                        </p:tav>
                                      </p:tavLst>
                                    </p:anim>
                                    <p:anim calcmode="lin" valueType="num">
                                      <p:cBhvr additive="base">
                                        <p:cTn id="248" dur="500" fill="hold"/>
                                        <p:tgtEl>
                                          <p:spTgt spid="176211"/>
                                        </p:tgtEl>
                                        <p:attrNameLst>
                                          <p:attrName>ppt_y</p:attrName>
                                        </p:attrNameLst>
                                      </p:cBhvr>
                                      <p:tavLst>
                                        <p:tav tm="0">
                                          <p:val>
                                            <p:strVal val="1+#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176212"/>
                                        </p:tgtEl>
                                        <p:attrNameLst>
                                          <p:attrName>style.visibility</p:attrName>
                                        </p:attrNameLst>
                                      </p:cBhvr>
                                      <p:to>
                                        <p:strVal val="visible"/>
                                      </p:to>
                                    </p:set>
                                    <p:anim calcmode="lin" valueType="num">
                                      <p:cBhvr additive="base">
                                        <p:cTn id="251" dur="500" fill="hold"/>
                                        <p:tgtEl>
                                          <p:spTgt spid="176212"/>
                                        </p:tgtEl>
                                        <p:attrNameLst>
                                          <p:attrName>ppt_x</p:attrName>
                                        </p:attrNameLst>
                                      </p:cBhvr>
                                      <p:tavLst>
                                        <p:tav tm="0">
                                          <p:val>
                                            <p:strVal val="#ppt_x"/>
                                          </p:val>
                                        </p:tav>
                                        <p:tav tm="100000">
                                          <p:val>
                                            <p:strVal val="#ppt_x"/>
                                          </p:val>
                                        </p:tav>
                                      </p:tavLst>
                                    </p:anim>
                                    <p:anim calcmode="lin" valueType="num">
                                      <p:cBhvr additive="base">
                                        <p:cTn id="252" dur="500" fill="hold"/>
                                        <p:tgtEl>
                                          <p:spTgt spid="176212"/>
                                        </p:tgtEl>
                                        <p:attrNameLst>
                                          <p:attrName>ppt_y</p:attrName>
                                        </p:attrNameLst>
                                      </p:cBhvr>
                                      <p:tavLst>
                                        <p:tav tm="0">
                                          <p:val>
                                            <p:strVal val="1+#ppt_h/2"/>
                                          </p:val>
                                        </p:tav>
                                        <p:tav tm="100000">
                                          <p:val>
                                            <p:strVal val="#ppt_y"/>
                                          </p:val>
                                        </p:tav>
                                      </p:tavLst>
                                    </p:anim>
                                  </p:childTnLst>
                                </p:cTn>
                              </p:par>
                              <p:par>
                                <p:cTn id="253" presetID="2" presetClass="entr" presetSubtype="4" fill="hold" grpId="0" nodeType="withEffect">
                                  <p:stCondLst>
                                    <p:cond delay="0"/>
                                  </p:stCondLst>
                                  <p:childTnLst>
                                    <p:set>
                                      <p:cBhvr>
                                        <p:cTn id="254" dur="1" fill="hold">
                                          <p:stCondLst>
                                            <p:cond delay="0"/>
                                          </p:stCondLst>
                                        </p:cTn>
                                        <p:tgtEl>
                                          <p:spTgt spid="176171"/>
                                        </p:tgtEl>
                                        <p:attrNameLst>
                                          <p:attrName>style.visibility</p:attrName>
                                        </p:attrNameLst>
                                      </p:cBhvr>
                                      <p:to>
                                        <p:strVal val="visible"/>
                                      </p:to>
                                    </p:set>
                                    <p:anim calcmode="lin" valueType="num">
                                      <p:cBhvr additive="base">
                                        <p:cTn id="255" dur="500" fill="hold"/>
                                        <p:tgtEl>
                                          <p:spTgt spid="176171"/>
                                        </p:tgtEl>
                                        <p:attrNameLst>
                                          <p:attrName>ppt_x</p:attrName>
                                        </p:attrNameLst>
                                      </p:cBhvr>
                                      <p:tavLst>
                                        <p:tav tm="0">
                                          <p:val>
                                            <p:strVal val="#ppt_x"/>
                                          </p:val>
                                        </p:tav>
                                        <p:tav tm="100000">
                                          <p:val>
                                            <p:strVal val="#ppt_x"/>
                                          </p:val>
                                        </p:tav>
                                      </p:tavLst>
                                    </p:anim>
                                    <p:anim calcmode="lin" valueType="num">
                                      <p:cBhvr additive="base">
                                        <p:cTn id="256" dur="500" fill="hold"/>
                                        <p:tgtEl>
                                          <p:spTgt spid="176171"/>
                                        </p:tgtEl>
                                        <p:attrNameLst>
                                          <p:attrName>ppt_y</p:attrName>
                                        </p:attrNameLst>
                                      </p:cBhvr>
                                      <p:tavLst>
                                        <p:tav tm="0">
                                          <p:val>
                                            <p:strVal val="1+#ppt_h/2"/>
                                          </p:val>
                                        </p:tav>
                                        <p:tav tm="100000">
                                          <p:val>
                                            <p:strVal val="#ppt_y"/>
                                          </p:val>
                                        </p:tav>
                                      </p:tavLst>
                                    </p:anim>
                                  </p:childTnLst>
                                </p:cTn>
                              </p:par>
                              <p:par>
                                <p:cTn id="257" presetID="2" presetClass="entr" presetSubtype="4" fill="hold" grpId="0" nodeType="withEffect">
                                  <p:stCondLst>
                                    <p:cond delay="0"/>
                                  </p:stCondLst>
                                  <p:childTnLst>
                                    <p:set>
                                      <p:cBhvr>
                                        <p:cTn id="258" dur="1" fill="hold">
                                          <p:stCondLst>
                                            <p:cond delay="0"/>
                                          </p:stCondLst>
                                        </p:cTn>
                                        <p:tgtEl>
                                          <p:spTgt spid="176170"/>
                                        </p:tgtEl>
                                        <p:attrNameLst>
                                          <p:attrName>style.visibility</p:attrName>
                                        </p:attrNameLst>
                                      </p:cBhvr>
                                      <p:to>
                                        <p:strVal val="visible"/>
                                      </p:to>
                                    </p:set>
                                    <p:anim calcmode="lin" valueType="num">
                                      <p:cBhvr additive="base">
                                        <p:cTn id="259" dur="500" fill="hold"/>
                                        <p:tgtEl>
                                          <p:spTgt spid="176170"/>
                                        </p:tgtEl>
                                        <p:attrNameLst>
                                          <p:attrName>ppt_x</p:attrName>
                                        </p:attrNameLst>
                                      </p:cBhvr>
                                      <p:tavLst>
                                        <p:tav tm="0">
                                          <p:val>
                                            <p:strVal val="#ppt_x"/>
                                          </p:val>
                                        </p:tav>
                                        <p:tav tm="100000">
                                          <p:val>
                                            <p:strVal val="#ppt_x"/>
                                          </p:val>
                                        </p:tav>
                                      </p:tavLst>
                                    </p:anim>
                                    <p:anim calcmode="lin" valueType="num">
                                      <p:cBhvr additive="base">
                                        <p:cTn id="260" dur="500" fill="hold"/>
                                        <p:tgtEl>
                                          <p:spTgt spid="176170"/>
                                        </p:tgtEl>
                                        <p:attrNameLst>
                                          <p:attrName>ppt_y</p:attrName>
                                        </p:attrNameLst>
                                      </p:cBhvr>
                                      <p:tavLst>
                                        <p:tav tm="0">
                                          <p:val>
                                            <p:strVal val="1+#ppt_h/2"/>
                                          </p:val>
                                        </p:tav>
                                        <p:tav tm="100000">
                                          <p:val>
                                            <p:strVal val="#ppt_y"/>
                                          </p:val>
                                        </p:tav>
                                      </p:tavLst>
                                    </p:anim>
                                  </p:childTnLst>
                                </p:cTn>
                              </p:par>
                              <p:par>
                                <p:cTn id="261" presetID="2" presetClass="entr" presetSubtype="4" fill="hold" grpId="0" nodeType="withEffect">
                                  <p:stCondLst>
                                    <p:cond delay="0"/>
                                  </p:stCondLst>
                                  <p:childTnLst>
                                    <p:set>
                                      <p:cBhvr>
                                        <p:cTn id="262" dur="1" fill="hold">
                                          <p:stCondLst>
                                            <p:cond delay="0"/>
                                          </p:stCondLst>
                                        </p:cTn>
                                        <p:tgtEl>
                                          <p:spTgt spid="176184"/>
                                        </p:tgtEl>
                                        <p:attrNameLst>
                                          <p:attrName>style.visibility</p:attrName>
                                        </p:attrNameLst>
                                      </p:cBhvr>
                                      <p:to>
                                        <p:strVal val="visible"/>
                                      </p:to>
                                    </p:set>
                                    <p:anim calcmode="lin" valueType="num">
                                      <p:cBhvr additive="base">
                                        <p:cTn id="263" dur="500" fill="hold"/>
                                        <p:tgtEl>
                                          <p:spTgt spid="176184"/>
                                        </p:tgtEl>
                                        <p:attrNameLst>
                                          <p:attrName>ppt_x</p:attrName>
                                        </p:attrNameLst>
                                      </p:cBhvr>
                                      <p:tavLst>
                                        <p:tav tm="0">
                                          <p:val>
                                            <p:strVal val="#ppt_x"/>
                                          </p:val>
                                        </p:tav>
                                        <p:tav tm="100000">
                                          <p:val>
                                            <p:strVal val="#ppt_x"/>
                                          </p:val>
                                        </p:tav>
                                      </p:tavLst>
                                    </p:anim>
                                    <p:anim calcmode="lin" valueType="num">
                                      <p:cBhvr additive="base">
                                        <p:cTn id="264" dur="500" fill="hold"/>
                                        <p:tgtEl>
                                          <p:spTgt spid="176184"/>
                                        </p:tgtEl>
                                        <p:attrNameLst>
                                          <p:attrName>ppt_y</p:attrName>
                                        </p:attrNameLst>
                                      </p:cBhvr>
                                      <p:tavLst>
                                        <p:tav tm="0">
                                          <p:val>
                                            <p:strVal val="1+#ppt_h/2"/>
                                          </p:val>
                                        </p:tav>
                                        <p:tav tm="100000">
                                          <p:val>
                                            <p:strVal val="#ppt_y"/>
                                          </p:val>
                                        </p:tav>
                                      </p:tavLst>
                                    </p:anim>
                                  </p:childTnLst>
                                </p:cTn>
                              </p:par>
                              <p:par>
                                <p:cTn id="265" presetID="2" presetClass="entr" presetSubtype="4" fill="hold" grpId="0" nodeType="withEffect">
                                  <p:stCondLst>
                                    <p:cond delay="0"/>
                                  </p:stCondLst>
                                  <p:childTnLst>
                                    <p:set>
                                      <p:cBhvr>
                                        <p:cTn id="266" dur="1" fill="hold">
                                          <p:stCondLst>
                                            <p:cond delay="0"/>
                                          </p:stCondLst>
                                        </p:cTn>
                                        <p:tgtEl>
                                          <p:spTgt spid="176185"/>
                                        </p:tgtEl>
                                        <p:attrNameLst>
                                          <p:attrName>style.visibility</p:attrName>
                                        </p:attrNameLst>
                                      </p:cBhvr>
                                      <p:to>
                                        <p:strVal val="visible"/>
                                      </p:to>
                                    </p:set>
                                    <p:anim calcmode="lin" valueType="num">
                                      <p:cBhvr additive="base">
                                        <p:cTn id="267" dur="500" fill="hold"/>
                                        <p:tgtEl>
                                          <p:spTgt spid="176185"/>
                                        </p:tgtEl>
                                        <p:attrNameLst>
                                          <p:attrName>ppt_x</p:attrName>
                                        </p:attrNameLst>
                                      </p:cBhvr>
                                      <p:tavLst>
                                        <p:tav tm="0">
                                          <p:val>
                                            <p:strVal val="#ppt_x"/>
                                          </p:val>
                                        </p:tav>
                                        <p:tav tm="100000">
                                          <p:val>
                                            <p:strVal val="#ppt_x"/>
                                          </p:val>
                                        </p:tav>
                                      </p:tavLst>
                                    </p:anim>
                                    <p:anim calcmode="lin" valueType="num">
                                      <p:cBhvr additive="base">
                                        <p:cTn id="268" dur="500" fill="hold"/>
                                        <p:tgtEl>
                                          <p:spTgt spid="176185"/>
                                        </p:tgtEl>
                                        <p:attrNameLst>
                                          <p:attrName>ppt_y</p:attrName>
                                        </p:attrNameLst>
                                      </p:cBhvr>
                                      <p:tavLst>
                                        <p:tav tm="0">
                                          <p:val>
                                            <p:strVal val="1+#ppt_h/2"/>
                                          </p:val>
                                        </p:tav>
                                        <p:tav tm="100000">
                                          <p:val>
                                            <p:strVal val="#ppt_y"/>
                                          </p:val>
                                        </p:tav>
                                      </p:tavLst>
                                    </p:anim>
                                  </p:childTnLst>
                                </p:cTn>
                              </p:par>
                            </p:childTnLst>
                          </p:cTn>
                        </p:par>
                      </p:childTnLst>
                    </p:cTn>
                  </p:par>
                  <p:par>
                    <p:cTn id="269" fill="hold">
                      <p:stCondLst>
                        <p:cond delay="indefinite"/>
                      </p:stCondLst>
                      <p:childTnLst>
                        <p:par>
                          <p:cTn id="270" fill="hold">
                            <p:stCondLst>
                              <p:cond delay="0"/>
                            </p:stCondLst>
                            <p:childTnLst>
                              <p:par>
                                <p:cTn id="271" presetID="2" presetClass="entr" presetSubtype="4" fill="hold" grpId="0" nodeType="clickEffect">
                                  <p:stCondLst>
                                    <p:cond delay="0"/>
                                  </p:stCondLst>
                                  <p:childTnLst>
                                    <p:set>
                                      <p:cBhvr>
                                        <p:cTn id="272" dur="1" fill="hold">
                                          <p:stCondLst>
                                            <p:cond delay="0"/>
                                          </p:stCondLst>
                                        </p:cTn>
                                        <p:tgtEl>
                                          <p:spTgt spid="176214"/>
                                        </p:tgtEl>
                                        <p:attrNameLst>
                                          <p:attrName>style.visibility</p:attrName>
                                        </p:attrNameLst>
                                      </p:cBhvr>
                                      <p:to>
                                        <p:strVal val="visible"/>
                                      </p:to>
                                    </p:set>
                                    <p:anim calcmode="lin" valueType="num">
                                      <p:cBhvr additive="base">
                                        <p:cTn id="273" dur="500" fill="hold"/>
                                        <p:tgtEl>
                                          <p:spTgt spid="176214"/>
                                        </p:tgtEl>
                                        <p:attrNameLst>
                                          <p:attrName>ppt_x</p:attrName>
                                        </p:attrNameLst>
                                      </p:cBhvr>
                                      <p:tavLst>
                                        <p:tav tm="0">
                                          <p:val>
                                            <p:strVal val="#ppt_x"/>
                                          </p:val>
                                        </p:tav>
                                        <p:tav tm="100000">
                                          <p:val>
                                            <p:strVal val="#ppt_x"/>
                                          </p:val>
                                        </p:tav>
                                      </p:tavLst>
                                    </p:anim>
                                    <p:anim calcmode="lin" valueType="num">
                                      <p:cBhvr additive="base">
                                        <p:cTn id="274" dur="500" fill="hold"/>
                                        <p:tgtEl>
                                          <p:spTgt spid="176214"/>
                                        </p:tgtEl>
                                        <p:attrNameLst>
                                          <p:attrName>ppt_y</p:attrName>
                                        </p:attrNameLst>
                                      </p:cBhvr>
                                      <p:tavLst>
                                        <p:tav tm="0">
                                          <p:val>
                                            <p:strVal val="1+#ppt_h/2"/>
                                          </p:val>
                                        </p:tav>
                                        <p:tav tm="100000">
                                          <p:val>
                                            <p:strVal val="#ppt_y"/>
                                          </p:val>
                                        </p:tav>
                                      </p:tavLst>
                                    </p:anim>
                                  </p:childTnLst>
                                </p:cTn>
                              </p:par>
                              <p:par>
                                <p:cTn id="275" presetID="2" presetClass="entr" presetSubtype="4" fill="hold" grpId="0" nodeType="withEffect">
                                  <p:stCondLst>
                                    <p:cond delay="0"/>
                                  </p:stCondLst>
                                  <p:childTnLst>
                                    <p:set>
                                      <p:cBhvr>
                                        <p:cTn id="276" dur="1" fill="hold">
                                          <p:stCondLst>
                                            <p:cond delay="0"/>
                                          </p:stCondLst>
                                        </p:cTn>
                                        <p:tgtEl>
                                          <p:spTgt spid="176213"/>
                                        </p:tgtEl>
                                        <p:attrNameLst>
                                          <p:attrName>style.visibility</p:attrName>
                                        </p:attrNameLst>
                                      </p:cBhvr>
                                      <p:to>
                                        <p:strVal val="visible"/>
                                      </p:to>
                                    </p:set>
                                    <p:anim calcmode="lin" valueType="num">
                                      <p:cBhvr additive="base">
                                        <p:cTn id="277" dur="500" fill="hold"/>
                                        <p:tgtEl>
                                          <p:spTgt spid="176213"/>
                                        </p:tgtEl>
                                        <p:attrNameLst>
                                          <p:attrName>ppt_x</p:attrName>
                                        </p:attrNameLst>
                                      </p:cBhvr>
                                      <p:tavLst>
                                        <p:tav tm="0">
                                          <p:val>
                                            <p:strVal val="#ppt_x"/>
                                          </p:val>
                                        </p:tav>
                                        <p:tav tm="100000">
                                          <p:val>
                                            <p:strVal val="#ppt_x"/>
                                          </p:val>
                                        </p:tav>
                                      </p:tavLst>
                                    </p:anim>
                                    <p:anim calcmode="lin" valueType="num">
                                      <p:cBhvr additive="base">
                                        <p:cTn id="278" dur="500" fill="hold"/>
                                        <p:tgtEl>
                                          <p:spTgt spid="176213"/>
                                        </p:tgtEl>
                                        <p:attrNameLst>
                                          <p:attrName>ppt_y</p:attrName>
                                        </p:attrNameLst>
                                      </p:cBhvr>
                                      <p:tavLst>
                                        <p:tav tm="0">
                                          <p:val>
                                            <p:strVal val="1+#ppt_h/2"/>
                                          </p:val>
                                        </p:tav>
                                        <p:tav tm="100000">
                                          <p:val>
                                            <p:strVal val="#ppt_y"/>
                                          </p:val>
                                        </p:tav>
                                      </p:tavLst>
                                    </p:anim>
                                  </p:childTnLst>
                                </p:cTn>
                              </p:par>
                              <p:par>
                                <p:cTn id="279" presetID="2" presetClass="entr" presetSubtype="4" fill="hold" grpId="0" nodeType="withEffect">
                                  <p:stCondLst>
                                    <p:cond delay="0"/>
                                  </p:stCondLst>
                                  <p:childTnLst>
                                    <p:set>
                                      <p:cBhvr>
                                        <p:cTn id="280" dur="1" fill="hold">
                                          <p:stCondLst>
                                            <p:cond delay="0"/>
                                          </p:stCondLst>
                                        </p:cTn>
                                        <p:tgtEl>
                                          <p:spTgt spid="176190"/>
                                        </p:tgtEl>
                                        <p:attrNameLst>
                                          <p:attrName>style.visibility</p:attrName>
                                        </p:attrNameLst>
                                      </p:cBhvr>
                                      <p:to>
                                        <p:strVal val="visible"/>
                                      </p:to>
                                    </p:set>
                                    <p:anim calcmode="lin" valueType="num">
                                      <p:cBhvr additive="base">
                                        <p:cTn id="281" dur="500" fill="hold"/>
                                        <p:tgtEl>
                                          <p:spTgt spid="176190"/>
                                        </p:tgtEl>
                                        <p:attrNameLst>
                                          <p:attrName>ppt_x</p:attrName>
                                        </p:attrNameLst>
                                      </p:cBhvr>
                                      <p:tavLst>
                                        <p:tav tm="0">
                                          <p:val>
                                            <p:strVal val="#ppt_x"/>
                                          </p:val>
                                        </p:tav>
                                        <p:tav tm="100000">
                                          <p:val>
                                            <p:strVal val="#ppt_x"/>
                                          </p:val>
                                        </p:tav>
                                      </p:tavLst>
                                    </p:anim>
                                    <p:anim calcmode="lin" valueType="num">
                                      <p:cBhvr additive="base">
                                        <p:cTn id="282" dur="500" fill="hold"/>
                                        <p:tgtEl>
                                          <p:spTgt spid="176190"/>
                                        </p:tgtEl>
                                        <p:attrNameLst>
                                          <p:attrName>ppt_y</p:attrName>
                                        </p:attrNameLst>
                                      </p:cBhvr>
                                      <p:tavLst>
                                        <p:tav tm="0">
                                          <p:val>
                                            <p:strVal val="1+#ppt_h/2"/>
                                          </p:val>
                                        </p:tav>
                                        <p:tav tm="100000">
                                          <p:val>
                                            <p:strVal val="#ppt_y"/>
                                          </p:val>
                                        </p:tav>
                                      </p:tavLst>
                                    </p:anim>
                                  </p:childTnLst>
                                </p:cTn>
                              </p:par>
                              <p:par>
                                <p:cTn id="283" presetID="2" presetClass="entr" presetSubtype="4" fill="hold" grpId="0" nodeType="withEffect">
                                  <p:stCondLst>
                                    <p:cond delay="0"/>
                                  </p:stCondLst>
                                  <p:childTnLst>
                                    <p:set>
                                      <p:cBhvr>
                                        <p:cTn id="284" dur="1" fill="hold">
                                          <p:stCondLst>
                                            <p:cond delay="0"/>
                                          </p:stCondLst>
                                        </p:cTn>
                                        <p:tgtEl>
                                          <p:spTgt spid="176191"/>
                                        </p:tgtEl>
                                        <p:attrNameLst>
                                          <p:attrName>style.visibility</p:attrName>
                                        </p:attrNameLst>
                                      </p:cBhvr>
                                      <p:to>
                                        <p:strVal val="visible"/>
                                      </p:to>
                                    </p:set>
                                    <p:anim calcmode="lin" valueType="num">
                                      <p:cBhvr additive="base">
                                        <p:cTn id="285" dur="500" fill="hold"/>
                                        <p:tgtEl>
                                          <p:spTgt spid="176191"/>
                                        </p:tgtEl>
                                        <p:attrNameLst>
                                          <p:attrName>ppt_x</p:attrName>
                                        </p:attrNameLst>
                                      </p:cBhvr>
                                      <p:tavLst>
                                        <p:tav tm="0">
                                          <p:val>
                                            <p:strVal val="#ppt_x"/>
                                          </p:val>
                                        </p:tav>
                                        <p:tav tm="100000">
                                          <p:val>
                                            <p:strVal val="#ppt_x"/>
                                          </p:val>
                                        </p:tav>
                                      </p:tavLst>
                                    </p:anim>
                                    <p:anim calcmode="lin" valueType="num">
                                      <p:cBhvr additive="base">
                                        <p:cTn id="286" dur="500" fill="hold"/>
                                        <p:tgtEl>
                                          <p:spTgt spid="176191"/>
                                        </p:tgtEl>
                                        <p:attrNameLst>
                                          <p:attrName>ppt_y</p:attrName>
                                        </p:attrNameLst>
                                      </p:cBhvr>
                                      <p:tavLst>
                                        <p:tav tm="0">
                                          <p:val>
                                            <p:strVal val="1+#ppt_h/2"/>
                                          </p:val>
                                        </p:tav>
                                        <p:tav tm="100000">
                                          <p:val>
                                            <p:strVal val="#ppt_y"/>
                                          </p:val>
                                        </p:tav>
                                      </p:tavLst>
                                    </p:anim>
                                  </p:childTnLst>
                                </p:cTn>
                              </p:par>
                              <p:par>
                                <p:cTn id="287" presetID="2" presetClass="entr" presetSubtype="4" fill="hold" grpId="0" nodeType="withEffect">
                                  <p:stCondLst>
                                    <p:cond delay="0"/>
                                  </p:stCondLst>
                                  <p:childTnLst>
                                    <p:set>
                                      <p:cBhvr>
                                        <p:cTn id="288" dur="1" fill="hold">
                                          <p:stCondLst>
                                            <p:cond delay="0"/>
                                          </p:stCondLst>
                                        </p:cTn>
                                        <p:tgtEl>
                                          <p:spTgt spid="176187"/>
                                        </p:tgtEl>
                                        <p:attrNameLst>
                                          <p:attrName>style.visibility</p:attrName>
                                        </p:attrNameLst>
                                      </p:cBhvr>
                                      <p:to>
                                        <p:strVal val="visible"/>
                                      </p:to>
                                    </p:set>
                                    <p:anim calcmode="lin" valueType="num">
                                      <p:cBhvr additive="base">
                                        <p:cTn id="289" dur="500" fill="hold"/>
                                        <p:tgtEl>
                                          <p:spTgt spid="176187"/>
                                        </p:tgtEl>
                                        <p:attrNameLst>
                                          <p:attrName>ppt_x</p:attrName>
                                        </p:attrNameLst>
                                      </p:cBhvr>
                                      <p:tavLst>
                                        <p:tav tm="0">
                                          <p:val>
                                            <p:strVal val="#ppt_x"/>
                                          </p:val>
                                        </p:tav>
                                        <p:tav tm="100000">
                                          <p:val>
                                            <p:strVal val="#ppt_x"/>
                                          </p:val>
                                        </p:tav>
                                      </p:tavLst>
                                    </p:anim>
                                    <p:anim calcmode="lin" valueType="num">
                                      <p:cBhvr additive="base">
                                        <p:cTn id="290" dur="500" fill="hold"/>
                                        <p:tgtEl>
                                          <p:spTgt spid="176187"/>
                                        </p:tgtEl>
                                        <p:attrNameLst>
                                          <p:attrName>ppt_y</p:attrName>
                                        </p:attrNameLst>
                                      </p:cBhvr>
                                      <p:tavLst>
                                        <p:tav tm="0">
                                          <p:val>
                                            <p:strVal val="1+#ppt_h/2"/>
                                          </p:val>
                                        </p:tav>
                                        <p:tav tm="100000">
                                          <p:val>
                                            <p:strVal val="#ppt_y"/>
                                          </p:val>
                                        </p:tav>
                                      </p:tavLst>
                                    </p:anim>
                                  </p:childTnLst>
                                </p:cTn>
                              </p:par>
                              <p:par>
                                <p:cTn id="291" presetID="2" presetClass="entr" presetSubtype="4" fill="hold" grpId="0" nodeType="withEffect">
                                  <p:stCondLst>
                                    <p:cond delay="0"/>
                                  </p:stCondLst>
                                  <p:childTnLst>
                                    <p:set>
                                      <p:cBhvr>
                                        <p:cTn id="292" dur="1" fill="hold">
                                          <p:stCondLst>
                                            <p:cond delay="0"/>
                                          </p:stCondLst>
                                        </p:cTn>
                                        <p:tgtEl>
                                          <p:spTgt spid="176160"/>
                                        </p:tgtEl>
                                        <p:attrNameLst>
                                          <p:attrName>style.visibility</p:attrName>
                                        </p:attrNameLst>
                                      </p:cBhvr>
                                      <p:to>
                                        <p:strVal val="visible"/>
                                      </p:to>
                                    </p:set>
                                    <p:anim calcmode="lin" valueType="num">
                                      <p:cBhvr additive="base">
                                        <p:cTn id="293" dur="500" fill="hold"/>
                                        <p:tgtEl>
                                          <p:spTgt spid="176160"/>
                                        </p:tgtEl>
                                        <p:attrNameLst>
                                          <p:attrName>ppt_x</p:attrName>
                                        </p:attrNameLst>
                                      </p:cBhvr>
                                      <p:tavLst>
                                        <p:tav tm="0">
                                          <p:val>
                                            <p:strVal val="#ppt_x"/>
                                          </p:val>
                                        </p:tav>
                                        <p:tav tm="100000">
                                          <p:val>
                                            <p:strVal val="#ppt_x"/>
                                          </p:val>
                                        </p:tav>
                                      </p:tavLst>
                                    </p:anim>
                                    <p:anim calcmode="lin" valueType="num">
                                      <p:cBhvr additive="base">
                                        <p:cTn id="294" dur="500" fill="hold"/>
                                        <p:tgtEl>
                                          <p:spTgt spid="176160"/>
                                        </p:tgtEl>
                                        <p:attrNameLst>
                                          <p:attrName>ppt_y</p:attrName>
                                        </p:attrNameLst>
                                      </p:cBhvr>
                                      <p:tavLst>
                                        <p:tav tm="0">
                                          <p:val>
                                            <p:strVal val="1+#ppt_h/2"/>
                                          </p:val>
                                        </p:tav>
                                        <p:tav tm="100000">
                                          <p:val>
                                            <p:strVal val="#ppt_y"/>
                                          </p:val>
                                        </p:tav>
                                      </p:tavLst>
                                    </p:anim>
                                  </p:childTnLst>
                                </p:cTn>
                              </p:par>
                            </p:childTnLst>
                          </p:cTn>
                        </p:par>
                      </p:childTnLst>
                    </p:cTn>
                  </p:par>
                  <p:par>
                    <p:cTn id="295" fill="hold">
                      <p:stCondLst>
                        <p:cond delay="indefinite"/>
                      </p:stCondLst>
                      <p:childTnLst>
                        <p:par>
                          <p:cTn id="296" fill="hold">
                            <p:stCondLst>
                              <p:cond delay="0"/>
                            </p:stCondLst>
                            <p:childTnLst>
                              <p:par>
                                <p:cTn id="297" presetID="2" presetClass="entr" presetSubtype="4" fill="hold" grpId="0" nodeType="clickEffect">
                                  <p:stCondLst>
                                    <p:cond delay="0"/>
                                  </p:stCondLst>
                                  <p:childTnLst>
                                    <p:set>
                                      <p:cBhvr>
                                        <p:cTn id="298" dur="1" fill="hold">
                                          <p:stCondLst>
                                            <p:cond delay="0"/>
                                          </p:stCondLst>
                                        </p:cTn>
                                        <p:tgtEl>
                                          <p:spTgt spid="176216"/>
                                        </p:tgtEl>
                                        <p:attrNameLst>
                                          <p:attrName>style.visibility</p:attrName>
                                        </p:attrNameLst>
                                      </p:cBhvr>
                                      <p:to>
                                        <p:strVal val="visible"/>
                                      </p:to>
                                    </p:set>
                                    <p:anim calcmode="lin" valueType="num">
                                      <p:cBhvr additive="base">
                                        <p:cTn id="299" dur="500" fill="hold"/>
                                        <p:tgtEl>
                                          <p:spTgt spid="176216"/>
                                        </p:tgtEl>
                                        <p:attrNameLst>
                                          <p:attrName>ppt_x</p:attrName>
                                        </p:attrNameLst>
                                      </p:cBhvr>
                                      <p:tavLst>
                                        <p:tav tm="0">
                                          <p:val>
                                            <p:strVal val="#ppt_x"/>
                                          </p:val>
                                        </p:tav>
                                        <p:tav tm="100000">
                                          <p:val>
                                            <p:strVal val="#ppt_x"/>
                                          </p:val>
                                        </p:tav>
                                      </p:tavLst>
                                    </p:anim>
                                    <p:anim calcmode="lin" valueType="num">
                                      <p:cBhvr additive="base">
                                        <p:cTn id="300" dur="500" fill="hold"/>
                                        <p:tgtEl>
                                          <p:spTgt spid="176216"/>
                                        </p:tgtEl>
                                        <p:attrNameLst>
                                          <p:attrName>ppt_y</p:attrName>
                                        </p:attrNameLst>
                                      </p:cBhvr>
                                      <p:tavLst>
                                        <p:tav tm="0">
                                          <p:val>
                                            <p:strVal val="1+#ppt_h/2"/>
                                          </p:val>
                                        </p:tav>
                                        <p:tav tm="100000">
                                          <p:val>
                                            <p:strVal val="#ppt_y"/>
                                          </p:val>
                                        </p:tav>
                                      </p:tavLst>
                                    </p:anim>
                                  </p:childTnLst>
                                </p:cTn>
                              </p:par>
                              <p:par>
                                <p:cTn id="301" presetID="2" presetClass="entr" presetSubtype="4" fill="hold" grpId="0" nodeType="withEffect">
                                  <p:stCondLst>
                                    <p:cond delay="0"/>
                                  </p:stCondLst>
                                  <p:childTnLst>
                                    <p:set>
                                      <p:cBhvr>
                                        <p:cTn id="302" dur="1" fill="hold">
                                          <p:stCondLst>
                                            <p:cond delay="0"/>
                                          </p:stCondLst>
                                        </p:cTn>
                                        <p:tgtEl>
                                          <p:spTgt spid="176215"/>
                                        </p:tgtEl>
                                        <p:attrNameLst>
                                          <p:attrName>style.visibility</p:attrName>
                                        </p:attrNameLst>
                                      </p:cBhvr>
                                      <p:to>
                                        <p:strVal val="visible"/>
                                      </p:to>
                                    </p:set>
                                    <p:anim calcmode="lin" valueType="num">
                                      <p:cBhvr additive="base">
                                        <p:cTn id="303" dur="500" fill="hold"/>
                                        <p:tgtEl>
                                          <p:spTgt spid="176215"/>
                                        </p:tgtEl>
                                        <p:attrNameLst>
                                          <p:attrName>ppt_x</p:attrName>
                                        </p:attrNameLst>
                                      </p:cBhvr>
                                      <p:tavLst>
                                        <p:tav tm="0">
                                          <p:val>
                                            <p:strVal val="#ppt_x"/>
                                          </p:val>
                                        </p:tav>
                                        <p:tav tm="100000">
                                          <p:val>
                                            <p:strVal val="#ppt_x"/>
                                          </p:val>
                                        </p:tav>
                                      </p:tavLst>
                                    </p:anim>
                                    <p:anim calcmode="lin" valueType="num">
                                      <p:cBhvr additive="base">
                                        <p:cTn id="304" dur="500" fill="hold"/>
                                        <p:tgtEl>
                                          <p:spTgt spid="176215"/>
                                        </p:tgtEl>
                                        <p:attrNameLst>
                                          <p:attrName>ppt_y</p:attrName>
                                        </p:attrNameLst>
                                      </p:cBhvr>
                                      <p:tavLst>
                                        <p:tav tm="0">
                                          <p:val>
                                            <p:strVal val="1+#ppt_h/2"/>
                                          </p:val>
                                        </p:tav>
                                        <p:tav tm="100000">
                                          <p:val>
                                            <p:strVal val="#ppt_y"/>
                                          </p:val>
                                        </p:tav>
                                      </p:tavLst>
                                    </p:anim>
                                  </p:childTnLst>
                                </p:cTn>
                              </p:par>
                              <p:par>
                                <p:cTn id="305" presetID="2" presetClass="entr" presetSubtype="4" fill="hold" grpId="0" nodeType="withEffect">
                                  <p:stCondLst>
                                    <p:cond delay="0"/>
                                  </p:stCondLst>
                                  <p:childTnLst>
                                    <p:set>
                                      <p:cBhvr>
                                        <p:cTn id="306" dur="1" fill="hold">
                                          <p:stCondLst>
                                            <p:cond delay="0"/>
                                          </p:stCondLst>
                                        </p:cTn>
                                        <p:tgtEl>
                                          <p:spTgt spid="176192"/>
                                        </p:tgtEl>
                                        <p:attrNameLst>
                                          <p:attrName>style.visibility</p:attrName>
                                        </p:attrNameLst>
                                      </p:cBhvr>
                                      <p:to>
                                        <p:strVal val="visible"/>
                                      </p:to>
                                    </p:set>
                                    <p:anim calcmode="lin" valueType="num">
                                      <p:cBhvr additive="base">
                                        <p:cTn id="307" dur="500" fill="hold"/>
                                        <p:tgtEl>
                                          <p:spTgt spid="176192"/>
                                        </p:tgtEl>
                                        <p:attrNameLst>
                                          <p:attrName>ppt_x</p:attrName>
                                        </p:attrNameLst>
                                      </p:cBhvr>
                                      <p:tavLst>
                                        <p:tav tm="0">
                                          <p:val>
                                            <p:strVal val="#ppt_x"/>
                                          </p:val>
                                        </p:tav>
                                        <p:tav tm="100000">
                                          <p:val>
                                            <p:strVal val="#ppt_x"/>
                                          </p:val>
                                        </p:tav>
                                      </p:tavLst>
                                    </p:anim>
                                    <p:anim calcmode="lin" valueType="num">
                                      <p:cBhvr additive="base">
                                        <p:cTn id="308" dur="500" fill="hold"/>
                                        <p:tgtEl>
                                          <p:spTgt spid="176192"/>
                                        </p:tgtEl>
                                        <p:attrNameLst>
                                          <p:attrName>ppt_y</p:attrName>
                                        </p:attrNameLst>
                                      </p:cBhvr>
                                      <p:tavLst>
                                        <p:tav tm="0">
                                          <p:val>
                                            <p:strVal val="1+#ppt_h/2"/>
                                          </p:val>
                                        </p:tav>
                                        <p:tav tm="100000">
                                          <p:val>
                                            <p:strVal val="#ppt_y"/>
                                          </p:val>
                                        </p:tav>
                                      </p:tavLst>
                                    </p:anim>
                                  </p:childTnLst>
                                </p:cTn>
                              </p:par>
                              <p:par>
                                <p:cTn id="309" presetID="2" presetClass="entr" presetSubtype="4" fill="hold" grpId="0" nodeType="withEffect">
                                  <p:stCondLst>
                                    <p:cond delay="0"/>
                                  </p:stCondLst>
                                  <p:childTnLst>
                                    <p:set>
                                      <p:cBhvr>
                                        <p:cTn id="310" dur="1" fill="hold">
                                          <p:stCondLst>
                                            <p:cond delay="0"/>
                                          </p:stCondLst>
                                        </p:cTn>
                                        <p:tgtEl>
                                          <p:spTgt spid="176193"/>
                                        </p:tgtEl>
                                        <p:attrNameLst>
                                          <p:attrName>style.visibility</p:attrName>
                                        </p:attrNameLst>
                                      </p:cBhvr>
                                      <p:to>
                                        <p:strVal val="visible"/>
                                      </p:to>
                                    </p:set>
                                    <p:anim calcmode="lin" valueType="num">
                                      <p:cBhvr additive="base">
                                        <p:cTn id="311" dur="500" fill="hold"/>
                                        <p:tgtEl>
                                          <p:spTgt spid="176193"/>
                                        </p:tgtEl>
                                        <p:attrNameLst>
                                          <p:attrName>ppt_x</p:attrName>
                                        </p:attrNameLst>
                                      </p:cBhvr>
                                      <p:tavLst>
                                        <p:tav tm="0">
                                          <p:val>
                                            <p:strVal val="#ppt_x"/>
                                          </p:val>
                                        </p:tav>
                                        <p:tav tm="100000">
                                          <p:val>
                                            <p:strVal val="#ppt_x"/>
                                          </p:val>
                                        </p:tav>
                                      </p:tavLst>
                                    </p:anim>
                                    <p:anim calcmode="lin" valueType="num">
                                      <p:cBhvr additive="base">
                                        <p:cTn id="312" dur="500" fill="hold"/>
                                        <p:tgtEl>
                                          <p:spTgt spid="176193"/>
                                        </p:tgtEl>
                                        <p:attrNameLst>
                                          <p:attrName>ppt_y</p:attrName>
                                        </p:attrNameLst>
                                      </p:cBhvr>
                                      <p:tavLst>
                                        <p:tav tm="0">
                                          <p:val>
                                            <p:strVal val="1+#ppt_h/2"/>
                                          </p:val>
                                        </p:tav>
                                        <p:tav tm="100000">
                                          <p:val>
                                            <p:strVal val="#ppt_y"/>
                                          </p:val>
                                        </p:tav>
                                      </p:tavLst>
                                    </p:anim>
                                  </p:childTnLst>
                                </p:cTn>
                              </p:par>
                              <p:par>
                                <p:cTn id="313" presetID="2" presetClass="entr" presetSubtype="4" fill="hold" grpId="0" nodeType="withEffect">
                                  <p:stCondLst>
                                    <p:cond delay="0"/>
                                  </p:stCondLst>
                                  <p:childTnLst>
                                    <p:set>
                                      <p:cBhvr>
                                        <p:cTn id="314" dur="1" fill="hold">
                                          <p:stCondLst>
                                            <p:cond delay="0"/>
                                          </p:stCondLst>
                                        </p:cTn>
                                        <p:tgtEl>
                                          <p:spTgt spid="176186"/>
                                        </p:tgtEl>
                                        <p:attrNameLst>
                                          <p:attrName>style.visibility</p:attrName>
                                        </p:attrNameLst>
                                      </p:cBhvr>
                                      <p:to>
                                        <p:strVal val="visible"/>
                                      </p:to>
                                    </p:set>
                                    <p:anim calcmode="lin" valueType="num">
                                      <p:cBhvr additive="base">
                                        <p:cTn id="315" dur="500" fill="hold"/>
                                        <p:tgtEl>
                                          <p:spTgt spid="176186"/>
                                        </p:tgtEl>
                                        <p:attrNameLst>
                                          <p:attrName>ppt_x</p:attrName>
                                        </p:attrNameLst>
                                      </p:cBhvr>
                                      <p:tavLst>
                                        <p:tav tm="0">
                                          <p:val>
                                            <p:strVal val="#ppt_x"/>
                                          </p:val>
                                        </p:tav>
                                        <p:tav tm="100000">
                                          <p:val>
                                            <p:strVal val="#ppt_x"/>
                                          </p:val>
                                        </p:tav>
                                      </p:tavLst>
                                    </p:anim>
                                    <p:anim calcmode="lin" valueType="num">
                                      <p:cBhvr additive="base">
                                        <p:cTn id="316" dur="500" fill="hold"/>
                                        <p:tgtEl>
                                          <p:spTgt spid="176186"/>
                                        </p:tgtEl>
                                        <p:attrNameLst>
                                          <p:attrName>ppt_y</p:attrName>
                                        </p:attrNameLst>
                                      </p:cBhvr>
                                      <p:tavLst>
                                        <p:tav tm="0">
                                          <p:val>
                                            <p:strVal val="1+#ppt_h/2"/>
                                          </p:val>
                                        </p:tav>
                                        <p:tav tm="100000">
                                          <p:val>
                                            <p:strVal val="#ppt_y"/>
                                          </p:val>
                                        </p:tav>
                                      </p:tavLst>
                                    </p:anim>
                                  </p:childTnLst>
                                </p:cTn>
                              </p:par>
                              <p:par>
                                <p:cTn id="317" presetID="2" presetClass="entr" presetSubtype="4" fill="hold" grpId="0" nodeType="withEffect">
                                  <p:stCondLst>
                                    <p:cond delay="0"/>
                                  </p:stCondLst>
                                  <p:childTnLst>
                                    <p:set>
                                      <p:cBhvr>
                                        <p:cTn id="318" dur="1" fill="hold">
                                          <p:stCondLst>
                                            <p:cond delay="0"/>
                                          </p:stCondLst>
                                        </p:cTn>
                                        <p:tgtEl>
                                          <p:spTgt spid="176163"/>
                                        </p:tgtEl>
                                        <p:attrNameLst>
                                          <p:attrName>style.visibility</p:attrName>
                                        </p:attrNameLst>
                                      </p:cBhvr>
                                      <p:to>
                                        <p:strVal val="visible"/>
                                      </p:to>
                                    </p:set>
                                    <p:anim calcmode="lin" valueType="num">
                                      <p:cBhvr additive="base">
                                        <p:cTn id="319" dur="500" fill="hold"/>
                                        <p:tgtEl>
                                          <p:spTgt spid="176163"/>
                                        </p:tgtEl>
                                        <p:attrNameLst>
                                          <p:attrName>ppt_x</p:attrName>
                                        </p:attrNameLst>
                                      </p:cBhvr>
                                      <p:tavLst>
                                        <p:tav tm="0">
                                          <p:val>
                                            <p:strVal val="#ppt_x"/>
                                          </p:val>
                                        </p:tav>
                                        <p:tav tm="100000">
                                          <p:val>
                                            <p:strVal val="#ppt_x"/>
                                          </p:val>
                                        </p:tav>
                                      </p:tavLst>
                                    </p:anim>
                                    <p:anim calcmode="lin" valueType="num">
                                      <p:cBhvr additive="base">
                                        <p:cTn id="320" dur="500" fill="hold"/>
                                        <p:tgtEl>
                                          <p:spTgt spid="176163"/>
                                        </p:tgtEl>
                                        <p:attrNameLst>
                                          <p:attrName>ppt_y</p:attrName>
                                        </p:attrNameLst>
                                      </p:cBhvr>
                                      <p:tavLst>
                                        <p:tav tm="0">
                                          <p:val>
                                            <p:strVal val="1+#ppt_h/2"/>
                                          </p:val>
                                        </p:tav>
                                        <p:tav tm="100000">
                                          <p:val>
                                            <p:strVal val="#ppt_y"/>
                                          </p:val>
                                        </p:tav>
                                      </p:tavLst>
                                    </p:anim>
                                  </p:childTnLst>
                                </p:cTn>
                              </p:par>
                            </p:childTnLst>
                          </p:cTn>
                        </p:par>
                      </p:childTnLst>
                    </p:cTn>
                  </p:par>
                  <p:par>
                    <p:cTn id="321" fill="hold">
                      <p:stCondLst>
                        <p:cond delay="indefinite"/>
                      </p:stCondLst>
                      <p:childTnLst>
                        <p:par>
                          <p:cTn id="322" fill="hold">
                            <p:stCondLst>
                              <p:cond delay="0"/>
                            </p:stCondLst>
                            <p:childTnLst>
                              <p:par>
                                <p:cTn id="323" presetID="2" presetClass="entr" presetSubtype="4" fill="hold" grpId="0" nodeType="clickEffect">
                                  <p:stCondLst>
                                    <p:cond delay="0"/>
                                  </p:stCondLst>
                                  <p:childTnLst>
                                    <p:set>
                                      <p:cBhvr>
                                        <p:cTn id="324" dur="1" fill="hold">
                                          <p:stCondLst>
                                            <p:cond delay="0"/>
                                          </p:stCondLst>
                                        </p:cTn>
                                        <p:tgtEl>
                                          <p:spTgt spid="176218"/>
                                        </p:tgtEl>
                                        <p:attrNameLst>
                                          <p:attrName>style.visibility</p:attrName>
                                        </p:attrNameLst>
                                      </p:cBhvr>
                                      <p:to>
                                        <p:strVal val="visible"/>
                                      </p:to>
                                    </p:set>
                                    <p:anim calcmode="lin" valueType="num">
                                      <p:cBhvr additive="base">
                                        <p:cTn id="325" dur="500" fill="hold"/>
                                        <p:tgtEl>
                                          <p:spTgt spid="176218"/>
                                        </p:tgtEl>
                                        <p:attrNameLst>
                                          <p:attrName>ppt_x</p:attrName>
                                        </p:attrNameLst>
                                      </p:cBhvr>
                                      <p:tavLst>
                                        <p:tav tm="0">
                                          <p:val>
                                            <p:strVal val="#ppt_x"/>
                                          </p:val>
                                        </p:tav>
                                        <p:tav tm="100000">
                                          <p:val>
                                            <p:strVal val="#ppt_x"/>
                                          </p:val>
                                        </p:tav>
                                      </p:tavLst>
                                    </p:anim>
                                    <p:anim calcmode="lin" valueType="num">
                                      <p:cBhvr additive="base">
                                        <p:cTn id="326" dur="500" fill="hold"/>
                                        <p:tgtEl>
                                          <p:spTgt spid="176218"/>
                                        </p:tgtEl>
                                        <p:attrNameLst>
                                          <p:attrName>ppt_y</p:attrName>
                                        </p:attrNameLst>
                                      </p:cBhvr>
                                      <p:tavLst>
                                        <p:tav tm="0">
                                          <p:val>
                                            <p:strVal val="1+#ppt_h/2"/>
                                          </p:val>
                                        </p:tav>
                                        <p:tav tm="100000">
                                          <p:val>
                                            <p:strVal val="#ppt_y"/>
                                          </p:val>
                                        </p:tav>
                                      </p:tavLst>
                                    </p:anim>
                                  </p:childTnLst>
                                </p:cTn>
                              </p:par>
                              <p:par>
                                <p:cTn id="327" presetID="2" presetClass="entr" presetSubtype="4" fill="hold" grpId="0" nodeType="withEffect">
                                  <p:stCondLst>
                                    <p:cond delay="0"/>
                                  </p:stCondLst>
                                  <p:childTnLst>
                                    <p:set>
                                      <p:cBhvr>
                                        <p:cTn id="328" dur="1" fill="hold">
                                          <p:stCondLst>
                                            <p:cond delay="0"/>
                                          </p:stCondLst>
                                        </p:cTn>
                                        <p:tgtEl>
                                          <p:spTgt spid="176217"/>
                                        </p:tgtEl>
                                        <p:attrNameLst>
                                          <p:attrName>style.visibility</p:attrName>
                                        </p:attrNameLst>
                                      </p:cBhvr>
                                      <p:to>
                                        <p:strVal val="visible"/>
                                      </p:to>
                                    </p:set>
                                    <p:anim calcmode="lin" valueType="num">
                                      <p:cBhvr additive="base">
                                        <p:cTn id="329" dur="500" fill="hold"/>
                                        <p:tgtEl>
                                          <p:spTgt spid="176217"/>
                                        </p:tgtEl>
                                        <p:attrNameLst>
                                          <p:attrName>ppt_x</p:attrName>
                                        </p:attrNameLst>
                                      </p:cBhvr>
                                      <p:tavLst>
                                        <p:tav tm="0">
                                          <p:val>
                                            <p:strVal val="#ppt_x"/>
                                          </p:val>
                                        </p:tav>
                                        <p:tav tm="100000">
                                          <p:val>
                                            <p:strVal val="#ppt_x"/>
                                          </p:val>
                                        </p:tav>
                                      </p:tavLst>
                                    </p:anim>
                                    <p:anim calcmode="lin" valueType="num">
                                      <p:cBhvr additive="base">
                                        <p:cTn id="330" dur="500" fill="hold"/>
                                        <p:tgtEl>
                                          <p:spTgt spid="176217"/>
                                        </p:tgtEl>
                                        <p:attrNameLst>
                                          <p:attrName>ppt_y</p:attrName>
                                        </p:attrNameLst>
                                      </p:cBhvr>
                                      <p:tavLst>
                                        <p:tav tm="0">
                                          <p:val>
                                            <p:strVal val="1+#ppt_h/2"/>
                                          </p:val>
                                        </p:tav>
                                        <p:tav tm="100000">
                                          <p:val>
                                            <p:strVal val="#ppt_y"/>
                                          </p:val>
                                        </p:tav>
                                      </p:tavLst>
                                    </p:anim>
                                  </p:childTnLst>
                                </p:cTn>
                              </p:par>
                              <p:par>
                                <p:cTn id="331" presetID="2" presetClass="entr" presetSubtype="4" fill="hold" grpId="0" nodeType="withEffect">
                                  <p:stCondLst>
                                    <p:cond delay="0"/>
                                  </p:stCondLst>
                                  <p:childTnLst>
                                    <p:set>
                                      <p:cBhvr>
                                        <p:cTn id="332" dur="1" fill="hold">
                                          <p:stCondLst>
                                            <p:cond delay="0"/>
                                          </p:stCondLst>
                                        </p:cTn>
                                        <p:tgtEl>
                                          <p:spTgt spid="176194"/>
                                        </p:tgtEl>
                                        <p:attrNameLst>
                                          <p:attrName>style.visibility</p:attrName>
                                        </p:attrNameLst>
                                      </p:cBhvr>
                                      <p:to>
                                        <p:strVal val="visible"/>
                                      </p:to>
                                    </p:set>
                                    <p:anim calcmode="lin" valueType="num">
                                      <p:cBhvr additive="base">
                                        <p:cTn id="333" dur="500" fill="hold"/>
                                        <p:tgtEl>
                                          <p:spTgt spid="176194"/>
                                        </p:tgtEl>
                                        <p:attrNameLst>
                                          <p:attrName>ppt_x</p:attrName>
                                        </p:attrNameLst>
                                      </p:cBhvr>
                                      <p:tavLst>
                                        <p:tav tm="0">
                                          <p:val>
                                            <p:strVal val="#ppt_x"/>
                                          </p:val>
                                        </p:tav>
                                        <p:tav tm="100000">
                                          <p:val>
                                            <p:strVal val="#ppt_x"/>
                                          </p:val>
                                        </p:tav>
                                      </p:tavLst>
                                    </p:anim>
                                    <p:anim calcmode="lin" valueType="num">
                                      <p:cBhvr additive="base">
                                        <p:cTn id="334" dur="500" fill="hold"/>
                                        <p:tgtEl>
                                          <p:spTgt spid="176194"/>
                                        </p:tgtEl>
                                        <p:attrNameLst>
                                          <p:attrName>ppt_y</p:attrName>
                                        </p:attrNameLst>
                                      </p:cBhvr>
                                      <p:tavLst>
                                        <p:tav tm="0">
                                          <p:val>
                                            <p:strVal val="1+#ppt_h/2"/>
                                          </p:val>
                                        </p:tav>
                                        <p:tav tm="100000">
                                          <p:val>
                                            <p:strVal val="#ppt_y"/>
                                          </p:val>
                                        </p:tav>
                                      </p:tavLst>
                                    </p:anim>
                                  </p:childTnLst>
                                </p:cTn>
                              </p:par>
                              <p:par>
                                <p:cTn id="335" presetID="2" presetClass="entr" presetSubtype="4" fill="hold" grpId="0" nodeType="withEffect">
                                  <p:stCondLst>
                                    <p:cond delay="0"/>
                                  </p:stCondLst>
                                  <p:childTnLst>
                                    <p:set>
                                      <p:cBhvr>
                                        <p:cTn id="336" dur="1" fill="hold">
                                          <p:stCondLst>
                                            <p:cond delay="0"/>
                                          </p:stCondLst>
                                        </p:cTn>
                                        <p:tgtEl>
                                          <p:spTgt spid="176195"/>
                                        </p:tgtEl>
                                        <p:attrNameLst>
                                          <p:attrName>style.visibility</p:attrName>
                                        </p:attrNameLst>
                                      </p:cBhvr>
                                      <p:to>
                                        <p:strVal val="visible"/>
                                      </p:to>
                                    </p:set>
                                    <p:anim calcmode="lin" valueType="num">
                                      <p:cBhvr additive="base">
                                        <p:cTn id="337" dur="500" fill="hold"/>
                                        <p:tgtEl>
                                          <p:spTgt spid="176195"/>
                                        </p:tgtEl>
                                        <p:attrNameLst>
                                          <p:attrName>ppt_x</p:attrName>
                                        </p:attrNameLst>
                                      </p:cBhvr>
                                      <p:tavLst>
                                        <p:tav tm="0">
                                          <p:val>
                                            <p:strVal val="#ppt_x"/>
                                          </p:val>
                                        </p:tav>
                                        <p:tav tm="100000">
                                          <p:val>
                                            <p:strVal val="#ppt_x"/>
                                          </p:val>
                                        </p:tav>
                                      </p:tavLst>
                                    </p:anim>
                                    <p:anim calcmode="lin" valueType="num">
                                      <p:cBhvr additive="base">
                                        <p:cTn id="338" dur="500" fill="hold"/>
                                        <p:tgtEl>
                                          <p:spTgt spid="176195"/>
                                        </p:tgtEl>
                                        <p:attrNameLst>
                                          <p:attrName>ppt_y</p:attrName>
                                        </p:attrNameLst>
                                      </p:cBhvr>
                                      <p:tavLst>
                                        <p:tav tm="0">
                                          <p:val>
                                            <p:strVal val="1+#ppt_h/2"/>
                                          </p:val>
                                        </p:tav>
                                        <p:tav tm="100000">
                                          <p:val>
                                            <p:strVal val="#ppt_y"/>
                                          </p:val>
                                        </p:tav>
                                      </p:tavLst>
                                    </p:anim>
                                  </p:childTnLst>
                                </p:cTn>
                              </p:par>
                              <p:par>
                                <p:cTn id="339" presetID="2" presetClass="entr" presetSubtype="4" fill="hold" grpId="0" nodeType="withEffect">
                                  <p:stCondLst>
                                    <p:cond delay="0"/>
                                  </p:stCondLst>
                                  <p:childTnLst>
                                    <p:set>
                                      <p:cBhvr>
                                        <p:cTn id="340" dur="1" fill="hold">
                                          <p:stCondLst>
                                            <p:cond delay="0"/>
                                          </p:stCondLst>
                                        </p:cTn>
                                        <p:tgtEl>
                                          <p:spTgt spid="176165"/>
                                        </p:tgtEl>
                                        <p:attrNameLst>
                                          <p:attrName>style.visibility</p:attrName>
                                        </p:attrNameLst>
                                      </p:cBhvr>
                                      <p:to>
                                        <p:strVal val="visible"/>
                                      </p:to>
                                    </p:set>
                                    <p:anim calcmode="lin" valueType="num">
                                      <p:cBhvr additive="base">
                                        <p:cTn id="341" dur="500" fill="hold"/>
                                        <p:tgtEl>
                                          <p:spTgt spid="176165"/>
                                        </p:tgtEl>
                                        <p:attrNameLst>
                                          <p:attrName>ppt_x</p:attrName>
                                        </p:attrNameLst>
                                      </p:cBhvr>
                                      <p:tavLst>
                                        <p:tav tm="0">
                                          <p:val>
                                            <p:strVal val="#ppt_x"/>
                                          </p:val>
                                        </p:tav>
                                        <p:tav tm="100000">
                                          <p:val>
                                            <p:strVal val="#ppt_x"/>
                                          </p:val>
                                        </p:tav>
                                      </p:tavLst>
                                    </p:anim>
                                    <p:anim calcmode="lin" valueType="num">
                                      <p:cBhvr additive="base">
                                        <p:cTn id="342" dur="500" fill="hold"/>
                                        <p:tgtEl>
                                          <p:spTgt spid="176165"/>
                                        </p:tgtEl>
                                        <p:attrNameLst>
                                          <p:attrName>ppt_y</p:attrName>
                                        </p:attrNameLst>
                                      </p:cBhvr>
                                      <p:tavLst>
                                        <p:tav tm="0">
                                          <p:val>
                                            <p:strVal val="1+#ppt_h/2"/>
                                          </p:val>
                                        </p:tav>
                                        <p:tav tm="100000">
                                          <p:val>
                                            <p:strVal val="#ppt_y"/>
                                          </p:val>
                                        </p:tav>
                                      </p:tavLst>
                                    </p:anim>
                                  </p:childTnLst>
                                </p:cTn>
                              </p:par>
                              <p:par>
                                <p:cTn id="343" presetID="2" presetClass="entr" presetSubtype="4" fill="hold" grpId="0" nodeType="withEffect">
                                  <p:stCondLst>
                                    <p:cond delay="0"/>
                                  </p:stCondLst>
                                  <p:childTnLst>
                                    <p:set>
                                      <p:cBhvr>
                                        <p:cTn id="344" dur="1" fill="hold">
                                          <p:stCondLst>
                                            <p:cond delay="0"/>
                                          </p:stCondLst>
                                        </p:cTn>
                                        <p:tgtEl>
                                          <p:spTgt spid="176189"/>
                                        </p:tgtEl>
                                        <p:attrNameLst>
                                          <p:attrName>style.visibility</p:attrName>
                                        </p:attrNameLst>
                                      </p:cBhvr>
                                      <p:to>
                                        <p:strVal val="visible"/>
                                      </p:to>
                                    </p:set>
                                    <p:anim calcmode="lin" valueType="num">
                                      <p:cBhvr additive="base">
                                        <p:cTn id="345" dur="500" fill="hold"/>
                                        <p:tgtEl>
                                          <p:spTgt spid="176189"/>
                                        </p:tgtEl>
                                        <p:attrNameLst>
                                          <p:attrName>ppt_x</p:attrName>
                                        </p:attrNameLst>
                                      </p:cBhvr>
                                      <p:tavLst>
                                        <p:tav tm="0">
                                          <p:val>
                                            <p:strVal val="#ppt_x"/>
                                          </p:val>
                                        </p:tav>
                                        <p:tav tm="100000">
                                          <p:val>
                                            <p:strVal val="#ppt_x"/>
                                          </p:val>
                                        </p:tav>
                                      </p:tavLst>
                                    </p:anim>
                                    <p:anim calcmode="lin" valueType="num">
                                      <p:cBhvr additive="base">
                                        <p:cTn id="346" dur="500" fill="hold"/>
                                        <p:tgtEl>
                                          <p:spTgt spid="176189"/>
                                        </p:tgtEl>
                                        <p:attrNameLst>
                                          <p:attrName>ppt_y</p:attrName>
                                        </p:attrNameLst>
                                      </p:cBhvr>
                                      <p:tavLst>
                                        <p:tav tm="0">
                                          <p:val>
                                            <p:strVal val="1+#ppt_h/2"/>
                                          </p:val>
                                        </p:tav>
                                        <p:tav tm="100000">
                                          <p:val>
                                            <p:strVal val="#ppt_y"/>
                                          </p:val>
                                        </p:tav>
                                      </p:tavLst>
                                    </p:anim>
                                  </p:childTnLst>
                                </p:cTn>
                              </p:par>
                            </p:childTnLst>
                          </p:cTn>
                        </p:par>
                      </p:childTnLst>
                    </p:cTn>
                  </p:par>
                  <p:par>
                    <p:cTn id="347" fill="hold">
                      <p:stCondLst>
                        <p:cond delay="indefinite"/>
                      </p:stCondLst>
                      <p:childTnLst>
                        <p:par>
                          <p:cTn id="348" fill="hold">
                            <p:stCondLst>
                              <p:cond delay="0"/>
                            </p:stCondLst>
                            <p:childTnLst>
                              <p:par>
                                <p:cTn id="349" presetID="2" presetClass="entr" presetSubtype="4" fill="hold" grpId="0" nodeType="clickEffect">
                                  <p:stCondLst>
                                    <p:cond delay="0"/>
                                  </p:stCondLst>
                                  <p:childTnLst>
                                    <p:set>
                                      <p:cBhvr>
                                        <p:cTn id="350" dur="1" fill="hold">
                                          <p:stCondLst>
                                            <p:cond delay="0"/>
                                          </p:stCondLst>
                                        </p:cTn>
                                        <p:tgtEl>
                                          <p:spTgt spid="176220"/>
                                        </p:tgtEl>
                                        <p:attrNameLst>
                                          <p:attrName>style.visibility</p:attrName>
                                        </p:attrNameLst>
                                      </p:cBhvr>
                                      <p:to>
                                        <p:strVal val="visible"/>
                                      </p:to>
                                    </p:set>
                                    <p:anim calcmode="lin" valueType="num">
                                      <p:cBhvr additive="base">
                                        <p:cTn id="351" dur="500" fill="hold"/>
                                        <p:tgtEl>
                                          <p:spTgt spid="176220"/>
                                        </p:tgtEl>
                                        <p:attrNameLst>
                                          <p:attrName>ppt_x</p:attrName>
                                        </p:attrNameLst>
                                      </p:cBhvr>
                                      <p:tavLst>
                                        <p:tav tm="0">
                                          <p:val>
                                            <p:strVal val="#ppt_x"/>
                                          </p:val>
                                        </p:tav>
                                        <p:tav tm="100000">
                                          <p:val>
                                            <p:strVal val="#ppt_x"/>
                                          </p:val>
                                        </p:tav>
                                      </p:tavLst>
                                    </p:anim>
                                    <p:anim calcmode="lin" valueType="num">
                                      <p:cBhvr additive="base">
                                        <p:cTn id="352" dur="500" fill="hold"/>
                                        <p:tgtEl>
                                          <p:spTgt spid="176220"/>
                                        </p:tgtEl>
                                        <p:attrNameLst>
                                          <p:attrName>ppt_y</p:attrName>
                                        </p:attrNameLst>
                                      </p:cBhvr>
                                      <p:tavLst>
                                        <p:tav tm="0">
                                          <p:val>
                                            <p:strVal val="1+#ppt_h/2"/>
                                          </p:val>
                                        </p:tav>
                                        <p:tav tm="100000">
                                          <p:val>
                                            <p:strVal val="#ppt_y"/>
                                          </p:val>
                                        </p:tav>
                                      </p:tavLst>
                                    </p:anim>
                                  </p:childTnLst>
                                </p:cTn>
                              </p:par>
                              <p:par>
                                <p:cTn id="353" presetID="2" presetClass="entr" presetSubtype="4" fill="hold" grpId="0" nodeType="withEffect">
                                  <p:stCondLst>
                                    <p:cond delay="0"/>
                                  </p:stCondLst>
                                  <p:childTnLst>
                                    <p:set>
                                      <p:cBhvr>
                                        <p:cTn id="354" dur="1" fill="hold">
                                          <p:stCondLst>
                                            <p:cond delay="0"/>
                                          </p:stCondLst>
                                        </p:cTn>
                                        <p:tgtEl>
                                          <p:spTgt spid="176219"/>
                                        </p:tgtEl>
                                        <p:attrNameLst>
                                          <p:attrName>style.visibility</p:attrName>
                                        </p:attrNameLst>
                                      </p:cBhvr>
                                      <p:to>
                                        <p:strVal val="visible"/>
                                      </p:to>
                                    </p:set>
                                    <p:anim calcmode="lin" valueType="num">
                                      <p:cBhvr additive="base">
                                        <p:cTn id="355" dur="500" fill="hold"/>
                                        <p:tgtEl>
                                          <p:spTgt spid="176219"/>
                                        </p:tgtEl>
                                        <p:attrNameLst>
                                          <p:attrName>ppt_x</p:attrName>
                                        </p:attrNameLst>
                                      </p:cBhvr>
                                      <p:tavLst>
                                        <p:tav tm="0">
                                          <p:val>
                                            <p:strVal val="#ppt_x"/>
                                          </p:val>
                                        </p:tav>
                                        <p:tav tm="100000">
                                          <p:val>
                                            <p:strVal val="#ppt_x"/>
                                          </p:val>
                                        </p:tav>
                                      </p:tavLst>
                                    </p:anim>
                                    <p:anim calcmode="lin" valueType="num">
                                      <p:cBhvr additive="base">
                                        <p:cTn id="356" dur="500" fill="hold"/>
                                        <p:tgtEl>
                                          <p:spTgt spid="176219"/>
                                        </p:tgtEl>
                                        <p:attrNameLst>
                                          <p:attrName>ppt_y</p:attrName>
                                        </p:attrNameLst>
                                      </p:cBhvr>
                                      <p:tavLst>
                                        <p:tav tm="0">
                                          <p:val>
                                            <p:strVal val="1+#ppt_h/2"/>
                                          </p:val>
                                        </p:tav>
                                        <p:tav tm="100000">
                                          <p:val>
                                            <p:strVal val="#ppt_y"/>
                                          </p:val>
                                        </p:tav>
                                      </p:tavLst>
                                    </p:anim>
                                  </p:childTnLst>
                                </p:cTn>
                              </p:par>
                              <p:par>
                                <p:cTn id="357" presetID="2" presetClass="entr" presetSubtype="4" fill="hold" grpId="0" nodeType="withEffect">
                                  <p:stCondLst>
                                    <p:cond delay="0"/>
                                  </p:stCondLst>
                                  <p:childTnLst>
                                    <p:set>
                                      <p:cBhvr>
                                        <p:cTn id="358" dur="1" fill="hold">
                                          <p:stCondLst>
                                            <p:cond delay="0"/>
                                          </p:stCondLst>
                                        </p:cTn>
                                        <p:tgtEl>
                                          <p:spTgt spid="176173"/>
                                        </p:tgtEl>
                                        <p:attrNameLst>
                                          <p:attrName>style.visibility</p:attrName>
                                        </p:attrNameLst>
                                      </p:cBhvr>
                                      <p:to>
                                        <p:strVal val="visible"/>
                                      </p:to>
                                    </p:set>
                                    <p:anim calcmode="lin" valueType="num">
                                      <p:cBhvr additive="base">
                                        <p:cTn id="359" dur="500" fill="hold"/>
                                        <p:tgtEl>
                                          <p:spTgt spid="176173"/>
                                        </p:tgtEl>
                                        <p:attrNameLst>
                                          <p:attrName>ppt_x</p:attrName>
                                        </p:attrNameLst>
                                      </p:cBhvr>
                                      <p:tavLst>
                                        <p:tav tm="0">
                                          <p:val>
                                            <p:strVal val="#ppt_x"/>
                                          </p:val>
                                        </p:tav>
                                        <p:tav tm="100000">
                                          <p:val>
                                            <p:strVal val="#ppt_x"/>
                                          </p:val>
                                        </p:tav>
                                      </p:tavLst>
                                    </p:anim>
                                    <p:anim calcmode="lin" valueType="num">
                                      <p:cBhvr additive="base">
                                        <p:cTn id="360" dur="500" fill="hold"/>
                                        <p:tgtEl>
                                          <p:spTgt spid="176173"/>
                                        </p:tgtEl>
                                        <p:attrNameLst>
                                          <p:attrName>ppt_y</p:attrName>
                                        </p:attrNameLst>
                                      </p:cBhvr>
                                      <p:tavLst>
                                        <p:tav tm="0">
                                          <p:val>
                                            <p:strVal val="1+#ppt_h/2"/>
                                          </p:val>
                                        </p:tav>
                                        <p:tav tm="100000">
                                          <p:val>
                                            <p:strVal val="#ppt_y"/>
                                          </p:val>
                                        </p:tav>
                                      </p:tavLst>
                                    </p:anim>
                                  </p:childTnLst>
                                </p:cTn>
                              </p:par>
                              <p:par>
                                <p:cTn id="361" presetID="2" presetClass="entr" presetSubtype="4" fill="hold" grpId="0" nodeType="withEffect">
                                  <p:stCondLst>
                                    <p:cond delay="0"/>
                                  </p:stCondLst>
                                  <p:childTnLst>
                                    <p:set>
                                      <p:cBhvr>
                                        <p:cTn id="362" dur="1" fill="hold">
                                          <p:stCondLst>
                                            <p:cond delay="0"/>
                                          </p:stCondLst>
                                        </p:cTn>
                                        <p:tgtEl>
                                          <p:spTgt spid="176172"/>
                                        </p:tgtEl>
                                        <p:attrNameLst>
                                          <p:attrName>style.visibility</p:attrName>
                                        </p:attrNameLst>
                                      </p:cBhvr>
                                      <p:to>
                                        <p:strVal val="visible"/>
                                      </p:to>
                                    </p:set>
                                    <p:anim calcmode="lin" valueType="num">
                                      <p:cBhvr additive="base">
                                        <p:cTn id="363" dur="500" fill="hold"/>
                                        <p:tgtEl>
                                          <p:spTgt spid="176172"/>
                                        </p:tgtEl>
                                        <p:attrNameLst>
                                          <p:attrName>ppt_x</p:attrName>
                                        </p:attrNameLst>
                                      </p:cBhvr>
                                      <p:tavLst>
                                        <p:tav tm="0">
                                          <p:val>
                                            <p:strVal val="#ppt_x"/>
                                          </p:val>
                                        </p:tav>
                                        <p:tav tm="100000">
                                          <p:val>
                                            <p:strVal val="#ppt_x"/>
                                          </p:val>
                                        </p:tav>
                                      </p:tavLst>
                                    </p:anim>
                                    <p:anim calcmode="lin" valueType="num">
                                      <p:cBhvr additive="base">
                                        <p:cTn id="364" dur="500" fill="hold"/>
                                        <p:tgtEl>
                                          <p:spTgt spid="176172"/>
                                        </p:tgtEl>
                                        <p:attrNameLst>
                                          <p:attrName>ppt_y</p:attrName>
                                        </p:attrNameLst>
                                      </p:cBhvr>
                                      <p:tavLst>
                                        <p:tav tm="0">
                                          <p:val>
                                            <p:strVal val="1+#ppt_h/2"/>
                                          </p:val>
                                        </p:tav>
                                        <p:tav tm="100000">
                                          <p:val>
                                            <p:strVal val="#ppt_y"/>
                                          </p:val>
                                        </p:tav>
                                      </p:tavLst>
                                    </p:anim>
                                  </p:childTnLst>
                                </p:cTn>
                              </p:par>
                              <p:par>
                                <p:cTn id="365" presetID="2" presetClass="entr" presetSubtype="4" fill="hold" grpId="0" nodeType="withEffect">
                                  <p:stCondLst>
                                    <p:cond delay="0"/>
                                  </p:stCondLst>
                                  <p:childTnLst>
                                    <p:set>
                                      <p:cBhvr>
                                        <p:cTn id="366" dur="1" fill="hold">
                                          <p:stCondLst>
                                            <p:cond delay="0"/>
                                          </p:stCondLst>
                                        </p:cTn>
                                        <p:tgtEl>
                                          <p:spTgt spid="176188"/>
                                        </p:tgtEl>
                                        <p:attrNameLst>
                                          <p:attrName>style.visibility</p:attrName>
                                        </p:attrNameLst>
                                      </p:cBhvr>
                                      <p:to>
                                        <p:strVal val="visible"/>
                                      </p:to>
                                    </p:set>
                                    <p:anim calcmode="lin" valueType="num">
                                      <p:cBhvr additive="base">
                                        <p:cTn id="367" dur="500" fill="hold"/>
                                        <p:tgtEl>
                                          <p:spTgt spid="176188"/>
                                        </p:tgtEl>
                                        <p:attrNameLst>
                                          <p:attrName>ppt_x</p:attrName>
                                        </p:attrNameLst>
                                      </p:cBhvr>
                                      <p:tavLst>
                                        <p:tav tm="0">
                                          <p:val>
                                            <p:strVal val="#ppt_x"/>
                                          </p:val>
                                        </p:tav>
                                        <p:tav tm="100000">
                                          <p:val>
                                            <p:strVal val="#ppt_x"/>
                                          </p:val>
                                        </p:tav>
                                      </p:tavLst>
                                    </p:anim>
                                    <p:anim calcmode="lin" valueType="num">
                                      <p:cBhvr additive="base">
                                        <p:cTn id="368" dur="500" fill="hold"/>
                                        <p:tgtEl>
                                          <p:spTgt spid="176188"/>
                                        </p:tgtEl>
                                        <p:attrNameLst>
                                          <p:attrName>ppt_y</p:attrName>
                                        </p:attrNameLst>
                                      </p:cBhvr>
                                      <p:tavLst>
                                        <p:tav tm="0">
                                          <p:val>
                                            <p:strVal val="1+#ppt_h/2"/>
                                          </p:val>
                                        </p:tav>
                                        <p:tav tm="100000">
                                          <p:val>
                                            <p:strVal val="#ppt_y"/>
                                          </p:val>
                                        </p:tav>
                                      </p:tavLst>
                                    </p:anim>
                                  </p:childTnLst>
                                </p:cTn>
                              </p:par>
                              <p:par>
                                <p:cTn id="369" presetID="2" presetClass="entr" presetSubtype="4" fill="hold" grpId="0" nodeType="withEffect">
                                  <p:stCondLst>
                                    <p:cond delay="0"/>
                                  </p:stCondLst>
                                  <p:childTnLst>
                                    <p:set>
                                      <p:cBhvr>
                                        <p:cTn id="370" dur="1" fill="hold">
                                          <p:stCondLst>
                                            <p:cond delay="0"/>
                                          </p:stCondLst>
                                        </p:cTn>
                                        <p:tgtEl>
                                          <p:spTgt spid="176166"/>
                                        </p:tgtEl>
                                        <p:attrNameLst>
                                          <p:attrName>style.visibility</p:attrName>
                                        </p:attrNameLst>
                                      </p:cBhvr>
                                      <p:to>
                                        <p:strVal val="visible"/>
                                      </p:to>
                                    </p:set>
                                    <p:anim calcmode="lin" valueType="num">
                                      <p:cBhvr additive="base">
                                        <p:cTn id="371" dur="500" fill="hold"/>
                                        <p:tgtEl>
                                          <p:spTgt spid="176166"/>
                                        </p:tgtEl>
                                        <p:attrNameLst>
                                          <p:attrName>ppt_x</p:attrName>
                                        </p:attrNameLst>
                                      </p:cBhvr>
                                      <p:tavLst>
                                        <p:tav tm="0">
                                          <p:val>
                                            <p:strVal val="#ppt_x"/>
                                          </p:val>
                                        </p:tav>
                                        <p:tav tm="100000">
                                          <p:val>
                                            <p:strVal val="#ppt_x"/>
                                          </p:val>
                                        </p:tav>
                                      </p:tavLst>
                                    </p:anim>
                                    <p:anim calcmode="lin" valueType="num">
                                      <p:cBhvr additive="base">
                                        <p:cTn id="372" dur="500" fill="hold"/>
                                        <p:tgtEl>
                                          <p:spTgt spid="176166"/>
                                        </p:tgtEl>
                                        <p:attrNameLst>
                                          <p:attrName>ppt_y</p:attrName>
                                        </p:attrNameLst>
                                      </p:cBhvr>
                                      <p:tavLst>
                                        <p:tav tm="0">
                                          <p:val>
                                            <p:strVal val="1+#ppt_h/2"/>
                                          </p:val>
                                        </p:tav>
                                        <p:tav tm="100000">
                                          <p:val>
                                            <p:strVal val="#ppt_y"/>
                                          </p:val>
                                        </p:tav>
                                      </p:tavLst>
                                    </p:anim>
                                  </p:childTnLst>
                                </p:cTn>
                              </p:par>
                            </p:childTnLst>
                          </p:cTn>
                        </p:par>
                      </p:childTnLst>
                    </p:cTn>
                  </p:par>
                  <p:par>
                    <p:cTn id="373" fill="hold">
                      <p:stCondLst>
                        <p:cond delay="indefinite"/>
                      </p:stCondLst>
                      <p:childTnLst>
                        <p:par>
                          <p:cTn id="374" fill="hold">
                            <p:stCondLst>
                              <p:cond delay="0"/>
                            </p:stCondLst>
                            <p:childTnLst>
                              <p:par>
                                <p:cTn id="375" presetID="2" presetClass="entr" presetSubtype="4" fill="hold" grpId="0" nodeType="clickEffect">
                                  <p:stCondLst>
                                    <p:cond delay="0"/>
                                  </p:stCondLst>
                                  <p:childTnLst>
                                    <p:set>
                                      <p:cBhvr>
                                        <p:cTn id="376" dur="1" fill="hold">
                                          <p:stCondLst>
                                            <p:cond delay="0"/>
                                          </p:stCondLst>
                                        </p:cTn>
                                        <p:tgtEl>
                                          <p:spTgt spid="176221"/>
                                        </p:tgtEl>
                                        <p:attrNameLst>
                                          <p:attrName>style.visibility</p:attrName>
                                        </p:attrNameLst>
                                      </p:cBhvr>
                                      <p:to>
                                        <p:strVal val="visible"/>
                                      </p:to>
                                    </p:set>
                                    <p:anim calcmode="lin" valueType="num">
                                      <p:cBhvr additive="base">
                                        <p:cTn id="377" dur="500" fill="hold"/>
                                        <p:tgtEl>
                                          <p:spTgt spid="176221"/>
                                        </p:tgtEl>
                                        <p:attrNameLst>
                                          <p:attrName>ppt_x</p:attrName>
                                        </p:attrNameLst>
                                      </p:cBhvr>
                                      <p:tavLst>
                                        <p:tav tm="0">
                                          <p:val>
                                            <p:strVal val="#ppt_x"/>
                                          </p:val>
                                        </p:tav>
                                        <p:tav tm="100000">
                                          <p:val>
                                            <p:strVal val="#ppt_x"/>
                                          </p:val>
                                        </p:tav>
                                      </p:tavLst>
                                    </p:anim>
                                    <p:anim calcmode="lin" valueType="num">
                                      <p:cBhvr additive="base">
                                        <p:cTn id="378" dur="500" fill="hold"/>
                                        <p:tgtEl>
                                          <p:spTgt spid="176221"/>
                                        </p:tgtEl>
                                        <p:attrNameLst>
                                          <p:attrName>ppt_y</p:attrName>
                                        </p:attrNameLst>
                                      </p:cBhvr>
                                      <p:tavLst>
                                        <p:tav tm="0">
                                          <p:val>
                                            <p:strVal val="1+#ppt_h/2"/>
                                          </p:val>
                                        </p:tav>
                                        <p:tav tm="100000">
                                          <p:val>
                                            <p:strVal val="#ppt_y"/>
                                          </p:val>
                                        </p:tav>
                                      </p:tavLst>
                                    </p:anim>
                                  </p:childTnLst>
                                </p:cTn>
                              </p:par>
                              <p:par>
                                <p:cTn id="379" presetID="2" presetClass="entr" presetSubtype="4" fill="hold" grpId="0" nodeType="withEffect">
                                  <p:stCondLst>
                                    <p:cond delay="0"/>
                                  </p:stCondLst>
                                  <p:childTnLst>
                                    <p:set>
                                      <p:cBhvr>
                                        <p:cTn id="380" dur="1" fill="hold">
                                          <p:stCondLst>
                                            <p:cond delay="0"/>
                                          </p:stCondLst>
                                        </p:cTn>
                                        <p:tgtEl>
                                          <p:spTgt spid="176222"/>
                                        </p:tgtEl>
                                        <p:attrNameLst>
                                          <p:attrName>style.visibility</p:attrName>
                                        </p:attrNameLst>
                                      </p:cBhvr>
                                      <p:to>
                                        <p:strVal val="visible"/>
                                      </p:to>
                                    </p:set>
                                    <p:anim calcmode="lin" valueType="num">
                                      <p:cBhvr additive="base">
                                        <p:cTn id="381" dur="500" fill="hold"/>
                                        <p:tgtEl>
                                          <p:spTgt spid="176222"/>
                                        </p:tgtEl>
                                        <p:attrNameLst>
                                          <p:attrName>ppt_x</p:attrName>
                                        </p:attrNameLst>
                                      </p:cBhvr>
                                      <p:tavLst>
                                        <p:tav tm="0">
                                          <p:val>
                                            <p:strVal val="#ppt_x"/>
                                          </p:val>
                                        </p:tav>
                                        <p:tav tm="100000">
                                          <p:val>
                                            <p:strVal val="#ppt_x"/>
                                          </p:val>
                                        </p:tav>
                                      </p:tavLst>
                                    </p:anim>
                                    <p:anim calcmode="lin" valueType="num">
                                      <p:cBhvr additive="base">
                                        <p:cTn id="382" dur="500" fill="hold"/>
                                        <p:tgtEl>
                                          <p:spTgt spid="176222"/>
                                        </p:tgtEl>
                                        <p:attrNameLst>
                                          <p:attrName>ppt_y</p:attrName>
                                        </p:attrNameLst>
                                      </p:cBhvr>
                                      <p:tavLst>
                                        <p:tav tm="0">
                                          <p:val>
                                            <p:strVal val="1+#ppt_h/2"/>
                                          </p:val>
                                        </p:tav>
                                        <p:tav tm="100000">
                                          <p:val>
                                            <p:strVal val="#ppt_y"/>
                                          </p:val>
                                        </p:tav>
                                      </p:tavLst>
                                    </p:anim>
                                  </p:childTnLst>
                                </p:cTn>
                              </p:par>
                              <p:par>
                                <p:cTn id="383" presetID="2" presetClass="entr" presetSubtype="4" fill="hold" grpId="0" nodeType="withEffect">
                                  <p:stCondLst>
                                    <p:cond delay="0"/>
                                  </p:stCondLst>
                                  <p:childTnLst>
                                    <p:set>
                                      <p:cBhvr>
                                        <p:cTn id="384" dur="1" fill="hold">
                                          <p:stCondLst>
                                            <p:cond delay="0"/>
                                          </p:stCondLst>
                                        </p:cTn>
                                        <p:tgtEl>
                                          <p:spTgt spid="176196"/>
                                        </p:tgtEl>
                                        <p:attrNameLst>
                                          <p:attrName>style.visibility</p:attrName>
                                        </p:attrNameLst>
                                      </p:cBhvr>
                                      <p:to>
                                        <p:strVal val="visible"/>
                                      </p:to>
                                    </p:set>
                                    <p:anim calcmode="lin" valueType="num">
                                      <p:cBhvr additive="base">
                                        <p:cTn id="385" dur="500" fill="hold"/>
                                        <p:tgtEl>
                                          <p:spTgt spid="176196"/>
                                        </p:tgtEl>
                                        <p:attrNameLst>
                                          <p:attrName>ppt_x</p:attrName>
                                        </p:attrNameLst>
                                      </p:cBhvr>
                                      <p:tavLst>
                                        <p:tav tm="0">
                                          <p:val>
                                            <p:strVal val="#ppt_x"/>
                                          </p:val>
                                        </p:tav>
                                        <p:tav tm="100000">
                                          <p:val>
                                            <p:strVal val="#ppt_x"/>
                                          </p:val>
                                        </p:tav>
                                      </p:tavLst>
                                    </p:anim>
                                    <p:anim calcmode="lin" valueType="num">
                                      <p:cBhvr additive="base">
                                        <p:cTn id="386" dur="500" fill="hold"/>
                                        <p:tgtEl>
                                          <p:spTgt spid="176196"/>
                                        </p:tgtEl>
                                        <p:attrNameLst>
                                          <p:attrName>ppt_y</p:attrName>
                                        </p:attrNameLst>
                                      </p:cBhvr>
                                      <p:tavLst>
                                        <p:tav tm="0">
                                          <p:val>
                                            <p:strVal val="1+#ppt_h/2"/>
                                          </p:val>
                                        </p:tav>
                                        <p:tav tm="100000">
                                          <p:val>
                                            <p:strVal val="#ppt_y"/>
                                          </p:val>
                                        </p:tav>
                                      </p:tavLst>
                                    </p:anim>
                                  </p:childTnLst>
                                </p:cTn>
                              </p:par>
                              <p:par>
                                <p:cTn id="387" presetID="2" presetClass="entr" presetSubtype="4" fill="hold" grpId="0" nodeType="withEffect">
                                  <p:stCondLst>
                                    <p:cond delay="0"/>
                                  </p:stCondLst>
                                  <p:childTnLst>
                                    <p:set>
                                      <p:cBhvr>
                                        <p:cTn id="388" dur="1" fill="hold">
                                          <p:stCondLst>
                                            <p:cond delay="0"/>
                                          </p:stCondLst>
                                        </p:cTn>
                                        <p:tgtEl>
                                          <p:spTgt spid="176197"/>
                                        </p:tgtEl>
                                        <p:attrNameLst>
                                          <p:attrName>style.visibility</p:attrName>
                                        </p:attrNameLst>
                                      </p:cBhvr>
                                      <p:to>
                                        <p:strVal val="visible"/>
                                      </p:to>
                                    </p:set>
                                    <p:anim calcmode="lin" valueType="num">
                                      <p:cBhvr additive="base">
                                        <p:cTn id="389" dur="500" fill="hold"/>
                                        <p:tgtEl>
                                          <p:spTgt spid="176197"/>
                                        </p:tgtEl>
                                        <p:attrNameLst>
                                          <p:attrName>ppt_x</p:attrName>
                                        </p:attrNameLst>
                                      </p:cBhvr>
                                      <p:tavLst>
                                        <p:tav tm="0">
                                          <p:val>
                                            <p:strVal val="#ppt_x"/>
                                          </p:val>
                                        </p:tav>
                                        <p:tav tm="100000">
                                          <p:val>
                                            <p:strVal val="#ppt_x"/>
                                          </p:val>
                                        </p:tav>
                                      </p:tavLst>
                                    </p:anim>
                                    <p:anim calcmode="lin" valueType="num">
                                      <p:cBhvr additive="base">
                                        <p:cTn id="390" dur="500" fill="hold"/>
                                        <p:tgtEl>
                                          <p:spTgt spid="176197"/>
                                        </p:tgtEl>
                                        <p:attrNameLst>
                                          <p:attrName>ppt_y</p:attrName>
                                        </p:attrNameLst>
                                      </p:cBhvr>
                                      <p:tavLst>
                                        <p:tav tm="0">
                                          <p:val>
                                            <p:strVal val="1+#ppt_h/2"/>
                                          </p:val>
                                        </p:tav>
                                        <p:tav tm="100000">
                                          <p:val>
                                            <p:strVal val="#ppt_y"/>
                                          </p:val>
                                        </p:tav>
                                      </p:tavLst>
                                    </p:anim>
                                  </p:childTnLst>
                                </p:cTn>
                              </p:par>
                              <p:par>
                                <p:cTn id="391" presetID="2" presetClass="entr" presetSubtype="4" fill="hold" grpId="0" nodeType="withEffect">
                                  <p:stCondLst>
                                    <p:cond delay="0"/>
                                  </p:stCondLst>
                                  <p:childTnLst>
                                    <p:set>
                                      <p:cBhvr>
                                        <p:cTn id="392" dur="1" fill="hold">
                                          <p:stCondLst>
                                            <p:cond delay="0"/>
                                          </p:stCondLst>
                                        </p:cTn>
                                        <p:tgtEl>
                                          <p:spTgt spid="176198"/>
                                        </p:tgtEl>
                                        <p:attrNameLst>
                                          <p:attrName>style.visibility</p:attrName>
                                        </p:attrNameLst>
                                      </p:cBhvr>
                                      <p:to>
                                        <p:strVal val="visible"/>
                                      </p:to>
                                    </p:set>
                                    <p:anim calcmode="lin" valueType="num">
                                      <p:cBhvr additive="base">
                                        <p:cTn id="393" dur="500" fill="hold"/>
                                        <p:tgtEl>
                                          <p:spTgt spid="176198"/>
                                        </p:tgtEl>
                                        <p:attrNameLst>
                                          <p:attrName>ppt_x</p:attrName>
                                        </p:attrNameLst>
                                      </p:cBhvr>
                                      <p:tavLst>
                                        <p:tav tm="0">
                                          <p:val>
                                            <p:strVal val="#ppt_x"/>
                                          </p:val>
                                        </p:tav>
                                        <p:tav tm="100000">
                                          <p:val>
                                            <p:strVal val="#ppt_x"/>
                                          </p:val>
                                        </p:tav>
                                      </p:tavLst>
                                    </p:anim>
                                    <p:anim calcmode="lin" valueType="num">
                                      <p:cBhvr additive="base">
                                        <p:cTn id="394" dur="500" fill="hold"/>
                                        <p:tgtEl>
                                          <p:spTgt spid="176198"/>
                                        </p:tgtEl>
                                        <p:attrNameLst>
                                          <p:attrName>ppt_y</p:attrName>
                                        </p:attrNameLst>
                                      </p:cBhvr>
                                      <p:tavLst>
                                        <p:tav tm="0">
                                          <p:val>
                                            <p:strVal val="1+#ppt_h/2"/>
                                          </p:val>
                                        </p:tav>
                                        <p:tav tm="100000">
                                          <p:val>
                                            <p:strVal val="#ppt_y"/>
                                          </p:val>
                                        </p:tav>
                                      </p:tavLst>
                                    </p:anim>
                                  </p:childTnLst>
                                </p:cTn>
                              </p:par>
                              <p:par>
                                <p:cTn id="395" presetID="2" presetClass="entr" presetSubtype="4" fill="hold" grpId="0" nodeType="withEffect">
                                  <p:stCondLst>
                                    <p:cond delay="0"/>
                                  </p:stCondLst>
                                  <p:childTnLst>
                                    <p:set>
                                      <p:cBhvr>
                                        <p:cTn id="396" dur="1" fill="hold">
                                          <p:stCondLst>
                                            <p:cond delay="0"/>
                                          </p:stCondLst>
                                        </p:cTn>
                                        <p:tgtEl>
                                          <p:spTgt spid="176164"/>
                                        </p:tgtEl>
                                        <p:attrNameLst>
                                          <p:attrName>style.visibility</p:attrName>
                                        </p:attrNameLst>
                                      </p:cBhvr>
                                      <p:to>
                                        <p:strVal val="visible"/>
                                      </p:to>
                                    </p:set>
                                    <p:anim calcmode="lin" valueType="num">
                                      <p:cBhvr additive="base">
                                        <p:cTn id="397" dur="500" fill="hold"/>
                                        <p:tgtEl>
                                          <p:spTgt spid="176164"/>
                                        </p:tgtEl>
                                        <p:attrNameLst>
                                          <p:attrName>ppt_x</p:attrName>
                                        </p:attrNameLst>
                                      </p:cBhvr>
                                      <p:tavLst>
                                        <p:tav tm="0">
                                          <p:val>
                                            <p:strVal val="#ppt_x"/>
                                          </p:val>
                                        </p:tav>
                                        <p:tav tm="100000">
                                          <p:val>
                                            <p:strVal val="#ppt_x"/>
                                          </p:val>
                                        </p:tav>
                                      </p:tavLst>
                                    </p:anim>
                                    <p:anim calcmode="lin" valueType="num">
                                      <p:cBhvr additive="base">
                                        <p:cTn id="398" dur="500" fill="hold"/>
                                        <p:tgtEl>
                                          <p:spTgt spid="176164"/>
                                        </p:tgtEl>
                                        <p:attrNameLst>
                                          <p:attrName>ppt_y</p:attrName>
                                        </p:attrNameLst>
                                      </p:cBhvr>
                                      <p:tavLst>
                                        <p:tav tm="0">
                                          <p:val>
                                            <p:strVal val="1+#ppt_h/2"/>
                                          </p:val>
                                        </p:tav>
                                        <p:tav tm="100000">
                                          <p:val>
                                            <p:strVal val="#ppt_y"/>
                                          </p:val>
                                        </p:tav>
                                      </p:tavLst>
                                    </p:anim>
                                  </p:childTnLst>
                                </p:cTn>
                              </p:par>
                            </p:childTnLst>
                          </p:cTn>
                        </p:par>
                      </p:childTnLst>
                    </p:cTn>
                  </p:par>
                  <p:par>
                    <p:cTn id="399" fill="hold">
                      <p:stCondLst>
                        <p:cond delay="indefinite"/>
                      </p:stCondLst>
                      <p:childTnLst>
                        <p:par>
                          <p:cTn id="400" fill="hold">
                            <p:stCondLst>
                              <p:cond delay="0"/>
                            </p:stCondLst>
                            <p:childTnLst>
                              <p:par>
                                <p:cTn id="401" presetID="8" presetClass="entr" presetSubtype="16" fill="hold" grpId="0" nodeType="clickEffect">
                                  <p:stCondLst>
                                    <p:cond delay="0"/>
                                  </p:stCondLst>
                                  <p:childTnLst>
                                    <p:set>
                                      <p:cBhvr>
                                        <p:cTn id="402" dur="1" fill="hold">
                                          <p:stCondLst>
                                            <p:cond delay="0"/>
                                          </p:stCondLst>
                                        </p:cTn>
                                        <p:tgtEl>
                                          <p:spTgt spid="176223"/>
                                        </p:tgtEl>
                                        <p:attrNameLst>
                                          <p:attrName>style.visibility</p:attrName>
                                        </p:attrNameLst>
                                      </p:cBhvr>
                                      <p:to>
                                        <p:strVal val="visible"/>
                                      </p:to>
                                    </p:set>
                                    <p:animEffect transition="in" filter="diamond(in)">
                                      <p:cBhvr>
                                        <p:cTn id="403" dur="2000"/>
                                        <p:tgtEl>
                                          <p:spTgt spid="176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p:bldP spid="176131" grpId="0"/>
      <p:bldP spid="176132" grpId="0"/>
      <p:bldP spid="176133" grpId="0"/>
      <p:bldP spid="176134" grpId="0"/>
      <p:bldP spid="176135" grpId="0"/>
      <p:bldP spid="176136" grpId="0"/>
      <p:bldP spid="176137" grpId="0"/>
      <p:bldP spid="176138" grpId="0"/>
      <p:bldP spid="176139" grpId="0"/>
      <p:bldP spid="176140" grpId="0"/>
      <p:bldP spid="176141" grpId="0"/>
      <p:bldP spid="176142" grpId="0"/>
      <p:bldP spid="176143" grpId="0"/>
      <p:bldP spid="176144" grpId="0"/>
      <p:bldP spid="176145" grpId="0" animBg="1"/>
      <p:bldP spid="176146" grpId="0" animBg="1"/>
      <p:bldP spid="176147" grpId="0" animBg="1"/>
      <p:bldP spid="176148" grpId="0" animBg="1"/>
      <p:bldP spid="176149" grpId="0" animBg="1"/>
      <p:bldP spid="176150" grpId="0" animBg="1"/>
      <p:bldP spid="176151" grpId="0" animBg="1"/>
      <p:bldP spid="176152" grpId="0" animBg="1"/>
      <p:bldP spid="176153" grpId="0" animBg="1"/>
      <p:bldP spid="176154" grpId="0" animBg="1"/>
      <p:bldP spid="176155" grpId="0" animBg="1"/>
      <p:bldP spid="176156" grpId="0" animBg="1"/>
      <p:bldP spid="176157" grpId="0" animBg="1"/>
      <p:bldP spid="176158" grpId="0" animBg="1"/>
      <p:bldP spid="176159" grpId="0"/>
      <p:bldP spid="176160" grpId="0"/>
      <p:bldP spid="176161" grpId="0"/>
      <p:bldP spid="176162" grpId="0"/>
      <p:bldP spid="176163" grpId="0"/>
      <p:bldP spid="176164" grpId="0"/>
      <p:bldP spid="176165" grpId="0"/>
      <p:bldP spid="176166" grpId="0"/>
      <p:bldP spid="176167" grpId="0" animBg="1"/>
      <p:bldP spid="176168" grpId="0" animBg="1"/>
      <p:bldP spid="176169" grpId="0" animBg="1"/>
      <p:bldP spid="176170" grpId="0" animBg="1"/>
      <p:bldP spid="176171" grpId="0" animBg="1"/>
      <p:bldP spid="176172" grpId="0" animBg="1"/>
      <p:bldP spid="176173" grpId="0" animBg="1"/>
      <p:bldP spid="176176" grpId="0"/>
      <p:bldP spid="176177" grpId="0"/>
      <p:bldP spid="176178" grpId="0"/>
      <p:bldP spid="176179" grpId="0"/>
      <p:bldP spid="176180" grpId="0"/>
      <p:bldP spid="176181" grpId="0"/>
      <p:bldP spid="176182" grpId="0"/>
      <p:bldP spid="176183" grpId="0" animBg="1"/>
      <p:bldP spid="176184" grpId="0"/>
      <p:bldP spid="176185" grpId="0"/>
      <p:bldP spid="176186" grpId="0"/>
      <p:bldP spid="176187" grpId="0"/>
      <p:bldP spid="176188" grpId="0"/>
      <p:bldP spid="176189" grpId="0"/>
      <p:bldP spid="176190" grpId="0" animBg="1"/>
      <p:bldP spid="176191" grpId="0" animBg="1"/>
      <p:bldP spid="176192" grpId="0" animBg="1"/>
      <p:bldP spid="176193" grpId="0" animBg="1"/>
      <p:bldP spid="176194" grpId="0" animBg="1"/>
      <p:bldP spid="176195" grpId="0" animBg="1"/>
      <p:bldP spid="176196" grpId="0" animBg="1"/>
      <p:bldP spid="176197" grpId="0" animBg="1"/>
      <p:bldP spid="176198" grpId="0"/>
      <p:bldP spid="176199" grpId="0"/>
      <p:bldP spid="176200" grpId="0"/>
      <p:bldP spid="176201" grpId="0"/>
      <p:bldP spid="176202" grpId="0"/>
      <p:bldP spid="176203" grpId="0"/>
      <p:bldP spid="176204" grpId="0"/>
      <p:bldP spid="176205" grpId="0"/>
      <p:bldP spid="176206" grpId="0"/>
      <p:bldP spid="176207" grpId="0"/>
      <p:bldP spid="176208" grpId="0"/>
      <p:bldP spid="176209" grpId="0"/>
      <p:bldP spid="176210" grpId="0"/>
      <p:bldP spid="176211" grpId="0"/>
      <p:bldP spid="176212" grpId="0"/>
      <p:bldP spid="176213" grpId="0"/>
      <p:bldP spid="176214" grpId="0"/>
      <p:bldP spid="176215" grpId="0"/>
      <p:bldP spid="176216" grpId="0"/>
      <p:bldP spid="176217" grpId="0"/>
      <p:bldP spid="176218" grpId="0"/>
      <p:bldP spid="176219" grpId="0"/>
      <p:bldP spid="176220" grpId="0"/>
      <p:bldP spid="176221" grpId="0"/>
      <p:bldP spid="176222" grpId="0"/>
      <p:bldP spid="176223"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395288" y="6400800"/>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原始状态转换表</a:t>
            </a:r>
          </a:p>
        </p:txBody>
      </p:sp>
      <p:graphicFrame>
        <p:nvGraphicFramePr>
          <p:cNvPr id="177155" name="Group 3"/>
          <p:cNvGraphicFramePr>
            <a:graphicFrameLocks noGrp="1"/>
          </p:cNvGraphicFramePr>
          <p:nvPr>
            <p:ph/>
          </p:nvPr>
        </p:nvGraphicFramePr>
        <p:xfrm>
          <a:off x="539750" y="188913"/>
          <a:ext cx="2736850" cy="6253161"/>
        </p:xfrm>
        <a:graphic>
          <a:graphicData uri="http://schemas.openxmlformats.org/drawingml/2006/table">
            <a:tbl>
              <a:tblPr/>
              <a:tblGrid>
                <a:gridCol w="865188">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tblGrid>
              <a:tr h="71921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S5/0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S6/0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279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S9/0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S5</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S11/0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S12/0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S6</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S13/0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S14/0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S9</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S13</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S14</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58441" name="Line 73"/>
          <p:cNvSpPr>
            <a:spLocks noChangeShapeType="1"/>
          </p:cNvSpPr>
          <p:nvPr/>
        </p:nvSpPr>
        <p:spPr bwMode="auto">
          <a:xfrm>
            <a:off x="539750" y="549275"/>
            <a:ext cx="792163"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42" name="Line 74"/>
          <p:cNvSpPr>
            <a:spLocks noChangeShapeType="1"/>
          </p:cNvSpPr>
          <p:nvPr/>
        </p:nvSpPr>
        <p:spPr bwMode="auto">
          <a:xfrm>
            <a:off x="900113" y="188913"/>
            <a:ext cx="431800" cy="7191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43" name="Text Box 75"/>
          <p:cNvSpPr txBox="1">
            <a:spLocks noChangeArrowheads="1"/>
          </p:cNvSpPr>
          <p:nvPr/>
        </p:nvSpPr>
        <p:spPr bwMode="auto">
          <a:xfrm>
            <a:off x="612775" y="333375"/>
            <a:ext cx="431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r>
              <a:rPr lang="en-US" altLang="zh-CN" sz="1800" baseline="30000"/>
              <a:t>n+1</a:t>
            </a:r>
          </a:p>
        </p:txBody>
      </p:sp>
      <p:sp>
        <p:nvSpPr>
          <p:cNvPr id="58444" name="Text Box 76"/>
          <p:cNvSpPr txBox="1">
            <a:spLocks noChangeArrowheads="1"/>
          </p:cNvSpPr>
          <p:nvPr/>
        </p:nvSpPr>
        <p:spPr bwMode="auto">
          <a:xfrm>
            <a:off x="612775" y="620713"/>
            <a:ext cx="1444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endParaRPr lang="en-US" altLang="zh-CN" sz="1800" baseline="30000"/>
          </a:p>
        </p:txBody>
      </p:sp>
      <p:sp>
        <p:nvSpPr>
          <p:cNvPr id="58445" name="Text Box 77"/>
          <p:cNvSpPr txBox="1">
            <a:spLocks noChangeArrowheads="1"/>
          </p:cNvSpPr>
          <p:nvPr/>
        </p:nvSpPr>
        <p:spPr bwMode="auto">
          <a:xfrm>
            <a:off x="3635375" y="549275"/>
            <a:ext cx="5257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等效状态是输入相同输出相同并且次态也相同。等效状态可以合并。</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8178" name="Group 2"/>
          <p:cNvGraphicFramePr>
            <a:graphicFrameLocks noGrp="1"/>
          </p:cNvGraphicFramePr>
          <p:nvPr/>
        </p:nvGraphicFramePr>
        <p:xfrm>
          <a:off x="179388" y="498475"/>
          <a:ext cx="2736850" cy="6253161"/>
        </p:xfrm>
        <a:graphic>
          <a:graphicData uri="http://schemas.openxmlformats.org/drawingml/2006/table">
            <a:tbl>
              <a:tblPr/>
              <a:tblGrid>
                <a:gridCol w="865187">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tblGrid>
              <a:tr h="71921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S5/0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S6/0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279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S9/0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S5</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S11/0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S12/0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S6</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S13/0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S14/0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S9</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S13</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65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S14</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59464" name="Line 72"/>
          <p:cNvSpPr>
            <a:spLocks noChangeShapeType="1"/>
          </p:cNvSpPr>
          <p:nvPr/>
        </p:nvSpPr>
        <p:spPr bwMode="auto">
          <a:xfrm>
            <a:off x="179388" y="858838"/>
            <a:ext cx="792162"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65" name="Line 73"/>
          <p:cNvSpPr>
            <a:spLocks noChangeShapeType="1"/>
          </p:cNvSpPr>
          <p:nvPr/>
        </p:nvSpPr>
        <p:spPr bwMode="auto">
          <a:xfrm>
            <a:off x="539750" y="498475"/>
            <a:ext cx="431800" cy="719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66" name="Text Box 74"/>
          <p:cNvSpPr txBox="1">
            <a:spLocks noChangeArrowheads="1"/>
          </p:cNvSpPr>
          <p:nvPr/>
        </p:nvSpPr>
        <p:spPr bwMode="auto">
          <a:xfrm>
            <a:off x="252413" y="642938"/>
            <a:ext cx="431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r>
              <a:rPr lang="en-US" altLang="zh-CN" sz="1800" baseline="30000"/>
              <a:t>n+1</a:t>
            </a:r>
          </a:p>
        </p:txBody>
      </p:sp>
      <p:sp>
        <p:nvSpPr>
          <p:cNvPr id="59467" name="Text Box 75"/>
          <p:cNvSpPr txBox="1">
            <a:spLocks noChangeArrowheads="1"/>
          </p:cNvSpPr>
          <p:nvPr/>
        </p:nvSpPr>
        <p:spPr bwMode="auto">
          <a:xfrm>
            <a:off x="252413" y="930275"/>
            <a:ext cx="1444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endParaRPr lang="en-US" altLang="zh-CN" sz="1800" baseline="30000"/>
          </a:p>
        </p:txBody>
      </p:sp>
      <p:sp>
        <p:nvSpPr>
          <p:cNvPr id="59468" name="Text Box 76"/>
          <p:cNvSpPr txBox="1">
            <a:spLocks noChangeArrowheads="1"/>
          </p:cNvSpPr>
          <p:nvPr/>
        </p:nvSpPr>
        <p:spPr bwMode="auto">
          <a:xfrm>
            <a:off x="250825" y="0"/>
            <a:ext cx="482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2</a:t>
            </a:r>
            <a:r>
              <a:rPr lang="zh-CN" altLang="en-US" sz="2400"/>
              <a:t>、状态化简（找出等效状态合并）</a:t>
            </a:r>
          </a:p>
        </p:txBody>
      </p:sp>
      <p:grpSp>
        <p:nvGrpSpPr>
          <p:cNvPr id="59469" name="Group 77"/>
          <p:cNvGrpSpPr/>
          <p:nvPr/>
        </p:nvGrpSpPr>
        <p:grpSpPr bwMode="auto">
          <a:xfrm>
            <a:off x="2916238" y="4365625"/>
            <a:ext cx="647700" cy="2159000"/>
            <a:chOff x="1882" y="2750"/>
            <a:chExt cx="408" cy="1360"/>
          </a:xfrm>
        </p:grpSpPr>
        <p:sp>
          <p:nvSpPr>
            <p:cNvPr id="59554" name="Line 78"/>
            <p:cNvSpPr>
              <a:spLocks noChangeShapeType="1"/>
            </p:cNvSpPr>
            <p:nvPr/>
          </p:nvSpPr>
          <p:spPr bwMode="auto">
            <a:xfrm>
              <a:off x="1882" y="4110"/>
              <a:ext cx="408" cy="0"/>
            </a:xfrm>
            <a:prstGeom prst="line">
              <a:avLst/>
            </a:prstGeom>
            <a:noFill/>
            <a:ln w="9525">
              <a:solidFill>
                <a:srgbClr val="FF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555" name="Line 79"/>
            <p:cNvSpPr>
              <a:spLocks noChangeShapeType="1"/>
            </p:cNvSpPr>
            <p:nvPr/>
          </p:nvSpPr>
          <p:spPr bwMode="auto">
            <a:xfrm>
              <a:off x="1882" y="3929"/>
              <a:ext cx="408" cy="0"/>
            </a:xfrm>
            <a:prstGeom prst="line">
              <a:avLst/>
            </a:prstGeom>
            <a:noFill/>
            <a:ln w="9525">
              <a:solidFill>
                <a:srgbClr val="FF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556" name="Line 80"/>
            <p:cNvSpPr>
              <a:spLocks noChangeShapeType="1"/>
            </p:cNvSpPr>
            <p:nvPr/>
          </p:nvSpPr>
          <p:spPr bwMode="auto">
            <a:xfrm>
              <a:off x="1882" y="3657"/>
              <a:ext cx="408" cy="0"/>
            </a:xfrm>
            <a:prstGeom prst="line">
              <a:avLst/>
            </a:prstGeom>
            <a:noFill/>
            <a:ln w="9525">
              <a:solidFill>
                <a:srgbClr val="FF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557" name="Line 81"/>
            <p:cNvSpPr>
              <a:spLocks noChangeShapeType="1"/>
            </p:cNvSpPr>
            <p:nvPr/>
          </p:nvSpPr>
          <p:spPr bwMode="auto">
            <a:xfrm>
              <a:off x="1882" y="3203"/>
              <a:ext cx="408" cy="0"/>
            </a:xfrm>
            <a:prstGeom prst="line">
              <a:avLst/>
            </a:prstGeom>
            <a:noFill/>
            <a:ln w="9525">
              <a:solidFill>
                <a:srgbClr val="FF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558" name="Line 82"/>
            <p:cNvSpPr>
              <a:spLocks noChangeShapeType="1"/>
            </p:cNvSpPr>
            <p:nvPr/>
          </p:nvSpPr>
          <p:spPr bwMode="auto">
            <a:xfrm>
              <a:off x="1882" y="2931"/>
              <a:ext cx="408" cy="0"/>
            </a:xfrm>
            <a:prstGeom prst="line">
              <a:avLst/>
            </a:prstGeom>
            <a:noFill/>
            <a:ln w="9525">
              <a:solidFill>
                <a:srgbClr val="FF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559" name="Line 83"/>
            <p:cNvSpPr>
              <a:spLocks noChangeShapeType="1"/>
            </p:cNvSpPr>
            <p:nvPr/>
          </p:nvSpPr>
          <p:spPr bwMode="auto">
            <a:xfrm>
              <a:off x="1882" y="2750"/>
              <a:ext cx="408" cy="0"/>
            </a:xfrm>
            <a:prstGeom prst="line">
              <a:avLst/>
            </a:prstGeom>
            <a:noFill/>
            <a:ln w="9525">
              <a:solidFill>
                <a:srgbClr val="FF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560" name="Line 84"/>
            <p:cNvSpPr>
              <a:spLocks noChangeShapeType="1"/>
            </p:cNvSpPr>
            <p:nvPr/>
          </p:nvSpPr>
          <p:spPr bwMode="auto">
            <a:xfrm>
              <a:off x="2290" y="2750"/>
              <a:ext cx="0" cy="136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9470" name="Line 85"/>
          <p:cNvSpPr>
            <a:spLocks noChangeShapeType="1"/>
          </p:cNvSpPr>
          <p:nvPr/>
        </p:nvSpPr>
        <p:spPr bwMode="auto">
          <a:xfrm flipH="1">
            <a:off x="2916238" y="5445125"/>
            <a:ext cx="100806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71" name="Line 86"/>
          <p:cNvSpPr>
            <a:spLocks noChangeShapeType="1"/>
          </p:cNvSpPr>
          <p:nvPr/>
        </p:nvSpPr>
        <p:spPr bwMode="auto">
          <a:xfrm flipH="1">
            <a:off x="2916238" y="4005263"/>
            <a:ext cx="100806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72" name="Line 87"/>
          <p:cNvSpPr>
            <a:spLocks noChangeShapeType="1"/>
          </p:cNvSpPr>
          <p:nvPr/>
        </p:nvSpPr>
        <p:spPr bwMode="auto">
          <a:xfrm flipV="1">
            <a:off x="3924300" y="4005263"/>
            <a:ext cx="0" cy="14398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73" name="Text Box 88"/>
          <p:cNvSpPr txBox="1">
            <a:spLocks noChangeArrowheads="1"/>
          </p:cNvSpPr>
          <p:nvPr/>
        </p:nvSpPr>
        <p:spPr bwMode="auto">
          <a:xfrm>
            <a:off x="3059113" y="836613"/>
            <a:ext cx="2735262"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S8</a:t>
            </a:r>
            <a:r>
              <a:rPr lang="zh-CN" altLang="en-US" sz="2400"/>
              <a:t>、</a:t>
            </a:r>
            <a:r>
              <a:rPr lang="en-US" altLang="zh-CN" sz="2400"/>
              <a:t>S9</a:t>
            </a:r>
            <a:r>
              <a:rPr lang="zh-CN" altLang="en-US" sz="2400"/>
              <a:t>、</a:t>
            </a:r>
            <a:r>
              <a:rPr lang="en-US" altLang="zh-CN" sz="2400"/>
              <a:t>S10</a:t>
            </a:r>
            <a:r>
              <a:rPr lang="zh-CN" altLang="en-US" sz="2400"/>
              <a:t>、</a:t>
            </a:r>
            <a:r>
              <a:rPr lang="en-US" altLang="zh-CN" sz="2400"/>
              <a:t>S12</a:t>
            </a:r>
            <a:r>
              <a:rPr lang="zh-CN" altLang="en-US" sz="2400"/>
              <a:t>、</a:t>
            </a:r>
            <a:r>
              <a:rPr lang="en-US" altLang="zh-CN" sz="2400"/>
              <a:t>S13</a:t>
            </a:r>
            <a:r>
              <a:rPr lang="zh-CN" altLang="en-US" sz="2400"/>
              <a:t>、</a:t>
            </a:r>
            <a:r>
              <a:rPr lang="en-US" altLang="zh-CN" sz="2400"/>
              <a:t>S14</a:t>
            </a:r>
            <a:r>
              <a:rPr lang="zh-CN" altLang="en-US" sz="2400"/>
              <a:t>为等效状态，合并为</a:t>
            </a:r>
            <a:r>
              <a:rPr lang="en-US" altLang="zh-CN" sz="2400"/>
              <a:t>S8</a:t>
            </a:r>
            <a:r>
              <a:rPr lang="zh-CN" altLang="en-US" sz="2400"/>
              <a:t>，在出现这些状态的地方用</a:t>
            </a:r>
            <a:r>
              <a:rPr lang="en-US" altLang="zh-CN" sz="2400"/>
              <a:t>S8</a:t>
            </a:r>
            <a:r>
              <a:rPr lang="zh-CN" altLang="en-US" sz="2400"/>
              <a:t>代替。</a:t>
            </a:r>
          </a:p>
          <a:p>
            <a:pPr eaLnBrk="1" hangingPunct="1">
              <a:spcBef>
                <a:spcPct val="50000"/>
              </a:spcBef>
              <a:buFontTx/>
              <a:buNone/>
            </a:pPr>
            <a:r>
              <a:rPr lang="en-US" altLang="zh-CN" sz="2400"/>
              <a:t>S7</a:t>
            </a:r>
            <a:r>
              <a:rPr lang="zh-CN" altLang="en-US" sz="2400"/>
              <a:t>和</a:t>
            </a:r>
            <a:r>
              <a:rPr lang="en-US" altLang="zh-CN" sz="2400"/>
              <a:t>S11</a:t>
            </a:r>
            <a:r>
              <a:rPr lang="zh-CN" altLang="en-US" sz="2400"/>
              <a:t>等效合并后用</a:t>
            </a:r>
            <a:r>
              <a:rPr lang="en-US" altLang="zh-CN" sz="2400"/>
              <a:t>S7</a:t>
            </a:r>
            <a:r>
              <a:rPr lang="zh-CN" altLang="en-US" sz="2400"/>
              <a:t>表示。</a:t>
            </a:r>
          </a:p>
        </p:txBody>
      </p:sp>
      <p:graphicFrame>
        <p:nvGraphicFramePr>
          <p:cNvPr id="178265" name="Group 89"/>
          <p:cNvGraphicFramePr>
            <a:graphicFrameLocks noGrp="1"/>
          </p:cNvGraphicFramePr>
          <p:nvPr/>
        </p:nvGraphicFramePr>
        <p:xfrm>
          <a:off x="6227763" y="331788"/>
          <a:ext cx="2736850" cy="6288205"/>
        </p:xfrm>
        <a:graphic>
          <a:graphicData uri="http://schemas.openxmlformats.org/drawingml/2006/table">
            <a:tbl>
              <a:tblPr/>
              <a:tblGrid>
                <a:gridCol w="865187">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tblGrid>
              <a:tr h="71908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S2/0</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S4/0</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S5/0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S6/0</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271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S5</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S6</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S9</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0160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S11</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S12</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S13</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6574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S14</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178335" name="Line 159"/>
          <p:cNvSpPr>
            <a:spLocks noChangeShapeType="1"/>
          </p:cNvSpPr>
          <p:nvPr/>
        </p:nvSpPr>
        <p:spPr bwMode="auto">
          <a:xfrm>
            <a:off x="6227763" y="692150"/>
            <a:ext cx="792162"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8336" name="Line 160"/>
          <p:cNvSpPr>
            <a:spLocks noChangeShapeType="1"/>
          </p:cNvSpPr>
          <p:nvPr/>
        </p:nvSpPr>
        <p:spPr bwMode="auto">
          <a:xfrm>
            <a:off x="6588125" y="331788"/>
            <a:ext cx="431800" cy="7191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8337" name="Text Box 161"/>
          <p:cNvSpPr txBox="1">
            <a:spLocks noChangeArrowheads="1"/>
          </p:cNvSpPr>
          <p:nvPr/>
        </p:nvSpPr>
        <p:spPr bwMode="auto">
          <a:xfrm>
            <a:off x="6300788" y="476250"/>
            <a:ext cx="431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r>
              <a:rPr lang="en-US" altLang="zh-CN" sz="1800" baseline="30000"/>
              <a:t>n+1</a:t>
            </a:r>
          </a:p>
        </p:txBody>
      </p:sp>
      <p:sp>
        <p:nvSpPr>
          <p:cNvPr id="178338" name="Text Box 162"/>
          <p:cNvSpPr txBox="1">
            <a:spLocks noChangeArrowheads="1"/>
          </p:cNvSpPr>
          <p:nvPr/>
        </p:nvSpPr>
        <p:spPr bwMode="auto">
          <a:xfrm>
            <a:off x="6300788" y="763588"/>
            <a:ext cx="1444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endParaRPr lang="en-US" altLang="zh-CN" sz="1800" baseline="30000"/>
          </a:p>
        </p:txBody>
      </p:sp>
      <p:sp>
        <p:nvSpPr>
          <p:cNvPr id="178339" name="Line 163"/>
          <p:cNvSpPr>
            <a:spLocks noChangeShapeType="1"/>
          </p:cNvSpPr>
          <p:nvPr/>
        </p:nvSpPr>
        <p:spPr bwMode="auto">
          <a:xfrm>
            <a:off x="5940425" y="5589588"/>
            <a:ext cx="3203575"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8340" name="Line 164"/>
          <p:cNvSpPr>
            <a:spLocks noChangeShapeType="1"/>
          </p:cNvSpPr>
          <p:nvPr/>
        </p:nvSpPr>
        <p:spPr bwMode="auto">
          <a:xfrm>
            <a:off x="5940425" y="5949950"/>
            <a:ext cx="3203575"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8341" name="Line 165"/>
          <p:cNvSpPr>
            <a:spLocks noChangeShapeType="1"/>
          </p:cNvSpPr>
          <p:nvPr/>
        </p:nvSpPr>
        <p:spPr bwMode="auto">
          <a:xfrm>
            <a:off x="5940425" y="6308725"/>
            <a:ext cx="3203575"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8342" name="Line 166"/>
          <p:cNvSpPr>
            <a:spLocks noChangeShapeType="1"/>
          </p:cNvSpPr>
          <p:nvPr/>
        </p:nvSpPr>
        <p:spPr bwMode="auto">
          <a:xfrm>
            <a:off x="5940425" y="4868863"/>
            <a:ext cx="3203575"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8343" name="Line 167"/>
          <p:cNvSpPr>
            <a:spLocks noChangeShapeType="1"/>
          </p:cNvSpPr>
          <p:nvPr/>
        </p:nvSpPr>
        <p:spPr bwMode="auto">
          <a:xfrm>
            <a:off x="5940425" y="4508500"/>
            <a:ext cx="3203575"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8344" name="Line 168"/>
          <p:cNvSpPr>
            <a:spLocks noChangeShapeType="1"/>
          </p:cNvSpPr>
          <p:nvPr/>
        </p:nvSpPr>
        <p:spPr bwMode="auto">
          <a:xfrm>
            <a:off x="5940425" y="5229225"/>
            <a:ext cx="3203575"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8265"/>
                                        </p:tgtEl>
                                        <p:attrNameLst>
                                          <p:attrName>style.visibility</p:attrName>
                                        </p:attrNameLst>
                                      </p:cBhvr>
                                      <p:to>
                                        <p:strVal val="visible"/>
                                      </p:to>
                                    </p:set>
                                    <p:animEffect transition="in" filter="blinds(horizontal)">
                                      <p:cBhvr>
                                        <p:cTn id="7" dur="500"/>
                                        <p:tgtEl>
                                          <p:spTgt spid="17826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8335"/>
                                        </p:tgtEl>
                                        <p:attrNameLst>
                                          <p:attrName>style.visibility</p:attrName>
                                        </p:attrNameLst>
                                      </p:cBhvr>
                                      <p:to>
                                        <p:strVal val="visible"/>
                                      </p:to>
                                    </p:set>
                                    <p:animEffect transition="in" filter="blinds(horizontal)">
                                      <p:cBhvr>
                                        <p:cTn id="10" dur="500"/>
                                        <p:tgtEl>
                                          <p:spTgt spid="17833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8336"/>
                                        </p:tgtEl>
                                        <p:attrNameLst>
                                          <p:attrName>style.visibility</p:attrName>
                                        </p:attrNameLst>
                                      </p:cBhvr>
                                      <p:to>
                                        <p:strVal val="visible"/>
                                      </p:to>
                                    </p:set>
                                    <p:animEffect transition="in" filter="blinds(horizontal)">
                                      <p:cBhvr>
                                        <p:cTn id="13" dur="500"/>
                                        <p:tgtEl>
                                          <p:spTgt spid="17833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78337"/>
                                        </p:tgtEl>
                                        <p:attrNameLst>
                                          <p:attrName>style.visibility</p:attrName>
                                        </p:attrNameLst>
                                      </p:cBhvr>
                                      <p:to>
                                        <p:strVal val="visible"/>
                                      </p:to>
                                    </p:set>
                                    <p:animEffect transition="in" filter="blinds(horizontal)">
                                      <p:cBhvr>
                                        <p:cTn id="16" dur="500"/>
                                        <p:tgtEl>
                                          <p:spTgt spid="17833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78338"/>
                                        </p:tgtEl>
                                        <p:attrNameLst>
                                          <p:attrName>style.visibility</p:attrName>
                                        </p:attrNameLst>
                                      </p:cBhvr>
                                      <p:to>
                                        <p:strVal val="visible"/>
                                      </p:to>
                                    </p:set>
                                    <p:animEffect transition="in" filter="blinds(horizontal)">
                                      <p:cBhvr>
                                        <p:cTn id="19" dur="500"/>
                                        <p:tgtEl>
                                          <p:spTgt spid="178338"/>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78343"/>
                                        </p:tgtEl>
                                        <p:attrNameLst>
                                          <p:attrName>style.visibility</p:attrName>
                                        </p:attrNameLst>
                                      </p:cBhvr>
                                      <p:to>
                                        <p:strVal val="visible"/>
                                      </p:to>
                                    </p:set>
                                    <p:animEffect transition="in" filter="box(in)">
                                      <p:cBhvr>
                                        <p:cTn id="24" dur="500"/>
                                        <p:tgtEl>
                                          <p:spTgt spid="178343"/>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78344"/>
                                        </p:tgtEl>
                                        <p:attrNameLst>
                                          <p:attrName>style.visibility</p:attrName>
                                        </p:attrNameLst>
                                      </p:cBhvr>
                                      <p:to>
                                        <p:strVal val="visible"/>
                                      </p:to>
                                    </p:set>
                                    <p:animEffect transition="in" filter="box(in)">
                                      <p:cBhvr>
                                        <p:cTn id="27" dur="500"/>
                                        <p:tgtEl>
                                          <p:spTgt spid="178344"/>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78339"/>
                                        </p:tgtEl>
                                        <p:attrNameLst>
                                          <p:attrName>style.visibility</p:attrName>
                                        </p:attrNameLst>
                                      </p:cBhvr>
                                      <p:to>
                                        <p:strVal val="visible"/>
                                      </p:to>
                                    </p:set>
                                    <p:animEffect transition="in" filter="box(in)">
                                      <p:cBhvr>
                                        <p:cTn id="30" dur="500"/>
                                        <p:tgtEl>
                                          <p:spTgt spid="178339"/>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178340"/>
                                        </p:tgtEl>
                                        <p:attrNameLst>
                                          <p:attrName>style.visibility</p:attrName>
                                        </p:attrNameLst>
                                      </p:cBhvr>
                                      <p:to>
                                        <p:strVal val="visible"/>
                                      </p:to>
                                    </p:set>
                                    <p:animEffect transition="in" filter="box(in)">
                                      <p:cBhvr>
                                        <p:cTn id="33" dur="500"/>
                                        <p:tgtEl>
                                          <p:spTgt spid="178340"/>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178341"/>
                                        </p:tgtEl>
                                        <p:attrNameLst>
                                          <p:attrName>style.visibility</p:attrName>
                                        </p:attrNameLst>
                                      </p:cBhvr>
                                      <p:to>
                                        <p:strVal val="visible"/>
                                      </p:to>
                                    </p:set>
                                    <p:animEffect transition="in" filter="box(in)">
                                      <p:cBhvr>
                                        <p:cTn id="36" dur="500"/>
                                        <p:tgtEl>
                                          <p:spTgt spid="17834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78342"/>
                                        </p:tgtEl>
                                        <p:attrNameLst>
                                          <p:attrName>style.visibility</p:attrName>
                                        </p:attrNameLst>
                                      </p:cBhvr>
                                      <p:to>
                                        <p:strVal val="visible"/>
                                      </p:to>
                                    </p:set>
                                    <p:animEffect transition="in" filter="blinds(horizontal)">
                                      <p:cBhvr>
                                        <p:cTn id="41" dur="500"/>
                                        <p:tgtEl>
                                          <p:spTgt spid="178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335" grpId="0" animBg="1"/>
      <p:bldP spid="178336" grpId="0" animBg="1"/>
      <p:bldP spid="178337" grpId="0"/>
      <p:bldP spid="178338" grpId="0"/>
      <p:bldP spid="178339" grpId="0" animBg="1"/>
      <p:bldP spid="178340" grpId="0" animBg="1"/>
      <p:bldP spid="178341" grpId="0" animBg="1"/>
      <p:bldP spid="178342" grpId="0" animBg="1"/>
      <p:bldP spid="178343" grpId="0" animBg="1"/>
      <p:bldP spid="17834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02" name="Group 2"/>
          <p:cNvGraphicFramePr>
            <a:graphicFrameLocks noGrp="1"/>
          </p:cNvGraphicFramePr>
          <p:nvPr/>
        </p:nvGraphicFramePr>
        <p:xfrm>
          <a:off x="323850" y="549275"/>
          <a:ext cx="2736850" cy="4057738"/>
        </p:xfrm>
        <a:graphic>
          <a:graphicData uri="http://schemas.openxmlformats.org/drawingml/2006/table">
            <a:tbl>
              <a:tblPr/>
              <a:tblGrid>
                <a:gridCol w="865188">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tblGrid>
              <a:tr h="71905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S5/0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S6/0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27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S5</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S6</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0464" name="Line 48"/>
          <p:cNvSpPr>
            <a:spLocks noChangeShapeType="1"/>
          </p:cNvSpPr>
          <p:nvPr/>
        </p:nvSpPr>
        <p:spPr bwMode="auto">
          <a:xfrm>
            <a:off x="323850" y="909638"/>
            <a:ext cx="792163"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65" name="Line 49"/>
          <p:cNvSpPr>
            <a:spLocks noChangeShapeType="1"/>
          </p:cNvSpPr>
          <p:nvPr/>
        </p:nvSpPr>
        <p:spPr bwMode="auto">
          <a:xfrm>
            <a:off x="684213" y="549275"/>
            <a:ext cx="431800" cy="719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66" name="Text Box 50"/>
          <p:cNvSpPr txBox="1">
            <a:spLocks noChangeArrowheads="1"/>
          </p:cNvSpPr>
          <p:nvPr/>
        </p:nvSpPr>
        <p:spPr bwMode="auto">
          <a:xfrm>
            <a:off x="396875" y="693738"/>
            <a:ext cx="431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r>
              <a:rPr lang="en-US" altLang="zh-CN" sz="1800" baseline="30000"/>
              <a:t>n+1</a:t>
            </a:r>
          </a:p>
        </p:txBody>
      </p:sp>
      <p:sp>
        <p:nvSpPr>
          <p:cNvPr id="60467" name="Text Box 51"/>
          <p:cNvSpPr txBox="1">
            <a:spLocks noChangeArrowheads="1"/>
          </p:cNvSpPr>
          <p:nvPr/>
        </p:nvSpPr>
        <p:spPr bwMode="auto">
          <a:xfrm>
            <a:off x="396875" y="981075"/>
            <a:ext cx="1444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endParaRPr lang="en-US" altLang="zh-CN" sz="1800" baseline="30000"/>
          </a:p>
        </p:txBody>
      </p:sp>
      <p:sp>
        <p:nvSpPr>
          <p:cNvPr id="60468" name="Line 52"/>
          <p:cNvSpPr>
            <a:spLocks noChangeShapeType="1"/>
          </p:cNvSpPr>
          <p:nvPr/>
        </p:nvSpPr>
        <p:spPr bwMode="auto">
          <a:xfrm flipH="1">
            <a:off x="3059113" y="2924175"/>
            <a:ext cx="504825"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69" name="Line 53"/>
          <p:cNvSpPr>
            <a:spLocks noChangeShapeType="1"/>
          </p:cNvSpPr>
          <p:nvPr/>
        </p:nvSpPr>
        <p:spPr bwMode="auto">
          <a:xfrm flipH="1">
            <a:off x="3059113" y="3644900"/>
            <a:ext cx="504825"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70" name="Line 54"/>
          <p:cNvSpPr>
            <a:spLocks noChangeShapeType="1"/>
          </p:cNvSpPr>
          <p:nvPr/>
        </p:nvSpPr>
        <p:spPr bwMode="auto">
          <a:xfrm>
            <a:off x="3563938" y="2924175"/>
            <a:ext cx="0" cy="720725"/>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71" name="Line 55"/>
          <p:cNvSpPr>
            <a:spLocks noChangeShapeType="1"/>
          </p:cNvSpPr>
          <p:nvPr/>
        </p:nvSpPr>
        <p:spPr bwMode="auto">
          <a:xfrm>
            <a:off x="3059113" y="3357563"/>
            <a:ext cx="792162"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72" name="Line 56"/>
          <p:cNvSpPr>
            <a:spLocks noChangeShapeType="1"/>
          </p:cNvSpPr>
          <p:nvPr/>
        </p:nvSpPr>
        <p:spPr bwMode="auto">
          <a:xfrm>
            <a:off x="3059113" y="2565400"/>
            <a:ext cx="792162"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73" name="Line 57"/>
          <p:cNvSpPr>
            <a:spLocks noChangeShapeType="1"/>
          </p:cNvSpPr>
          <p:nvPr/>
        </p:nvSpPr>
        <p:spPr bwMode="auto">
          <a:xfrm flipV="1">
            <a:off x="3851275" y="2565400"/>
            <a:ext cx="0" cy="7921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74" name="Text Box 58"/>
          <p:cNvSpPr txBox="1">
            <a:spLocks noChangeArrowheads="1"/>
          </p:cNvSpPr>
          <p:nvPr/>
        </p:nvSpPr>
        <p:spPr bwMode="auto">
          <a:xfrm>
            <a:off x="179388" y="4941888"/>
            <a:ext cx="3455987"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S3</a:t>
            </a:r>
            <a:r>
              <a:rPr lang="zh-CN" altLang="en-US" sz="2400"/>
              <a:t>和</a:t>
            </a:r>
            <a:r>
              <a:rPr lang="en-US" altLang="zh-CN" sz="2400"/>
              <a:t>S5</a:t>
            </a:r>
            <a:r>
              <a:rPr lang="zh-CN" altLang="en-US" sz="2400"/>
              <a:t>等效，合并为</a:t>
            </a:r>
            <a:r>
              <a:rPr lang="en-US" altLang="zh-CN" sz="2400"/>
              <a:t>S3</a:t>
            </a:r>
          </a:p>
          <a:p>
            <a:pPr eaLnBrk="1" hangingPunct="1">
              <a:spcBef>
                <a:spcPct val="50000"/>
              </a:spcBef>
              <a:buFontTx/>
              <a:buNone/>
            </a:pPr>
            <a:r>
              <a:rPr lang="en-US" altLang="zh-CN" sz="2400"/>
              <a:t>S4</a:t>
            </a:r>
            <a:r>
              <a:rPr lang="zh-CN" altLang="en-US" sz="2400"/>
              <a:t>和</a:t>
            </a:r>
            <a:r>
              <a:rPr lang="en-US" altLang="zh-CN" sz="2400"/>
              <a:t>S6</a:t>
            </a:r>
            <a:r>
              <a:rPr lang="zh-CN" altLang="en-US" sz="2400"/>
              <a:t>等效，合并为</a:t>
            </a:r>
            <a:r>
              <a:rPr lang="en-US" altLang="zh-CN" sz="2400"/>
              <a:t>S4</a:t>
            </a:r>
          </a:p>
        </p:txBody>
      </p:sp>
      <p:graphicFrame>
        <p:nvGraphicFramePr>
          <p:cNvPr id="179259" name="Group 59"/>
          <p:cNvGraphicFramePr>
            <a:graphicFrameLocks noGrp="1"/>
          </p:cNvGraphicFramePr>
          <p:nvPr/>
        </p:nvGraphicFramePr>
        <p:xfrm>
          <a:off x="6011863" y="549275"/>
          <a:ext cx="2736850" cy="4057738"/>
        </p:xfrm>
        <a:graphic>
          <a:graphicData uri="http://schemas.openxmlformats.org/drawingml/2006/table">
            <a:tbl>
              <a:tblPr/>
              <a:tblGrid>
                <a:gridCol w="865187">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tblGrid>
              <a:tr h="71905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27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S5</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S6</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3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79305" name="Line 105"/>
          <p:cNvSpPr>
            <a:spLocks noChangeShapeType="1"/>
          </p:cNvSpPr>
          <p:nvPr/>
        </p:nvSpPr>
        <p:spPr bwMode="auto">
          <a:xfrm>
            <a:off x="6011863" y="909638"/>
            <a:ext cx="792162"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9306" name="Line 106"/>
          <p:cNvSpPr>
            <a:spLocks noChangeShapeType="1"/>
          </p:cNvSpPr>
          <p:nvPr/>
        </p:nvSpPr>
        <p:spPr bwMode="auto">
          <a:xfrm>
            <a:off x="6372225" y="549275"/>
            <a:ext cx="431800" cy="719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9307" name="Text Box 107"/>
          <p:cNvSpPr txBox="1">
            <a:spLocks noChangeArrowheads="1"/>
          </p:cNvSpPr>
          <p:nvPr/>
        </p:nvSpPr>
        <p:spPr bwMode="auto">
          <a:xfrm>
            <a:off x="6084888" y="693738"/>
            <a:ext cx="431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r>
              <a:rPr lang="en-US" altLang="zh-CN" sz="1800" baseline="30000"/>
              <a:t>n+1</a:t>
            </a:r>
          </a:p>
        </p:txBody>
      </p:sp>
      <p:sp>
        <p:nvSpPr>
          <p:cNvPr id="179308" name="Text Box 108"/>
          <p:cNvSpPr txBox="1">
            <a:spLocks noChangeArrowheads="1"/>
          </p:cNvSpPr>
          <p:nvPr/>
        </p:nvSpPr>
        <p:spPr bwMode="auto">
          <a:xfrm>
            <a:off x="6084888" y="981075"/>
            <a:ext cx="1444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endParaRPr lang="en-US" altLang="zh-CN" sz="1800" baseline="30000"/>
          </a:p>
        </p:txBody>
      </p:sp>
      <p:sp>
        <p:nvSpPr>
          <p:cNvPr id="179309" name="Line 109"/>
          <p:cNvSpPr>
            <a:spLocks noChangeShapeType="1"/>
          </p:cNvSpPr>
          <p:nvPr/>
        </p:nvSpPr>
        <p:spPr bwMode="auto">
          <a:xfrm>
            <a:off x="5651500" y="3357563"/>
            <a:ext cx="3492500"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9310" name="Line 110"/>
          <p:cNvSpPr>
            <a:spLocks noChangeShapeType="1"/>
          </p:cNvSpPr>
          <p:nvPr/>
        </p:nvSpPr>
        <p:spPr bwMode="auto">
          <a:xfrm>
            <a:off x="5651500" y="3716338"/>
            <a:ext cx="3492500"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9259"/>
                                        </p:tgtEl>
                                        <p:attrNameLst>
                                          <p:attrName>style.visibility</p:attrName>
                                        </p:attrNameLst>
                                      </p:cBhvr>
                                      <p:to>
                                        <p:strVal val="visible"/>
                                      </p:to>
                                    </p:set>
                                    <p:animEffect transition="in" filter="checkerboard(across)">
                                      <p:cBhvr>
                                        <p:cTn id="7" dur="500"/>
                                        <p:tgtEl>
                                          <p:spTgt spid="17925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79305"/>
                                        </p:tgtEl>
                                        <p:attrNameLst>
                                          <p:attrName>style.visibility</p:attrName>
                                        </p:attrNameLst>
                                      </p:cBhvr>
                                      <p:to>
                                        <p:strVal val="visible"/>
                                      </p:to>
                                    </p:set>
                                    <p:animEffect transition="in" filter="checkerboard(across)">
                                      <p:cBhvr>
                                        <p:cTn id="10" dur="500"/>
                                        <p:tgtEl>
                                          <p:spTgt spid="17930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9306"/>
                                        </p:tgtEl>
                                        <p:attrNameLst>
                                          <p:attrName>style.visibility</p:attrName>
                                        </p:attrNameLst>
                                      </p:cBhvr>
                                      <p:to>
                                        <p:strVal val="visible"/>
                                      </p:to>
                                    </p:set>
                                    <p:animEffect transition="in" filter="checkerboard(across)">
                                      <p:cBhvr>
                                        <p:cTn id="13" dur="500"/>
                                        <p:tgtEl>
                                          <p:spTgt spid="179306"/>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79307"/>
                                        </p:tgtEl>
                                        <p:attrNameLst>
                                          <p:attrName>style.visibility</p:attrName>
                                        </p:attrNameLst>
                                      </p:cBhvr>
                                      <p:to>
                                        <p:strVal val="visible"/>
                                      </p:to>
                                    </p:set>
                                    <p:animEffect transition="in" filter="checkerboard(across)">
                                      <p:cBhvr>
                                        <p:cTn id="16" dur="500"/>
                                        <p:tgtEl>
                                          <p:spTgt spid="179307"/>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79308"/>
                                        </p:tgtEl>
                                        <p:attrNameLst>
                                          <p:attrName>style.visibility</p:attrName>
                                        </p:attrNameLst>
                                      </p:cBhvr>
                                      <p:to>
                                        <p:strVal val="visible"/>
                                      </p:to>
                                    </p:set>
                                    <p:animEffect transition="in" filter="checkerboard(across)">
                                      <p:cBhvr>
                                        <p:cTn id="19" dur="500"/>
                                        <p:tgtEl>
                                          <p:spTgt spid="179308"/>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79309"/>
                                        </p:tgtEl>
                                        <p:attrNameLst>
                                          <p:attrName>style.visibility</p:attrName>
                                        </p:attrNameLst>
                                      </p:cBhvr>
                                      <p:to>
                                        <p:strVal val="visible"/>
                                      </p:to>
                                    </p:set>
                                    <p:animEffect transition="in" filter="box(in)">
                                      <p:cBhvr>
                                        <p:cTn id="24" dur="500"/>
                                        <p:tgtEl>
                                          <p:spTgt spid="179309"/>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79310"/>
                                        </p:tgtEl>
                                        <p:attrNameLst>
                                          <p:attrName>style.visibility</p:attrName>
                                        </p:attrNameLst>
                                      </p:cBhvr>
                                      <p:to>
                                        <p:strVal val="visible"/>
                                      </p:to>
                                    </p:set>
                                    <p:animEffect transition="in" filter="box(in)">
                                      <p:cBhvr>
                                        <p:cTn id="29" dur="500"/>
                                        <p:tgtEl>
                                          <p:spTgt spid="179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305" grpId="0" animBg="1"/>
      <p:bldP spid="179306" grpId="0" animBg="1"/>
      <p:bldP spid="179307" grpId="0"/>
      <p:bldP spid="179308" grpId="0"/>
      <p:bldP spid="179309" grpId="0" animBg="1"/>
      <p:bldP spid="179310"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0226" name="Group 2"/>
          <p:cNvGraphicFramePr>
            <a:graphicFrameLocks noGrp="1"/>
          </p:cNvGraphicFramePr>
          <p:nvPr/>
        </p:nvGraphicFramePr>
        <p:xfrm>
          <a:off x="539750" y="836613"/>
          <a:ext cx="2736850" cy="3325970"/>
        </p:xfrm>
        <a:graphic>
          <a:graphicData uri="http://schemas.openxmlformats.org/drawingml/2006/table">
            <a:tbl>
              <a:tblPr/>
              <a:tblGrid>
                <a:gridCol w="865188">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tblGrid>
              <a:tr h="71893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263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1480" name="Line 40"/>
          <p:cNvSpPr>
            <a:spLocks noChangeShapeType="1"/>
          </p:cNvSpPr>
          <p:nvPr/>
        </p:nvSpPr>
        <p:spPr bwMode="auto">
          <a:xfrm>
            <a:off x="539750" y="1196975"/>
            <a:ext cx="792163"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81" name="Line 41"/>
          <p:cNvSpPr>
            <a:spLocks noChangeShapeType="1"/>
          </p:cNvSpPr>
          <p:nvPr/>
        </p:nvSpPr>
        <p:spPr bwMode="auto">
          <a:xfrm>
            <a:off x="900113" y="836613"/>
            <a:ext cx="431800" cy="7191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82" name="Text Box 42"/>
          <p:cNvSpPr txBox="1">
            <a:spLocks noChangeArrowheads="1"/>
          </p:cNvSpPr>
          <p:nvPr/>
        </p:nvSpPr>
        <p:spPr bwMode="auto">
          <a:xfrm>
            <a:off x="612775" y="981075"/>
            <a:ext cx="431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r>
              <a:rPr lang="en-US" altLang="zh-CN" sz="1800" baseline="30000"/>
              <a:t>n+1</a:t>
            </a:r>
          </a:p>
        </p:txBody>
      </p:sp>
      <p:sp>
        <p:nvSpPr>
          <p:cNvPr id="61483" name="Text Box 43"/>
          <p:cNvSpPr txBox="1">
            <a:spLocks noChangeArrowheads="1"/>
          </p:cNvSpPr>
          <p:nvPr/>
        </p:nvSpPr>
        <p:spPr bwMode="auto">
          <a:xfrm>
            <a:off x="612775" y="1268413"/>
            <a:ext cx="1444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endParaRPr lang="en-US" altLang="zh-CN" sz="1800" baseline="30000"/>
          </a:p>
        </p:txBody>
      </p:sp>
      <p:sp>
        <p:nvSpPr>
          <p:cNvPr id="61484" name="Line 44"/>
          <p:cNvSpPr>
            <a:spLocks noChangeShapeType="1"/>
          </p:cNvSpPr>
          <p:nvPr/>
        </p:nvSpPr>
        <p:spPr bwMode="auto">
          <a:xfrm flipH="1">
            <a:off x="3276600" y="2133600"/>
            <a:ext cx="6492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5" name="Line 45"/>
          <p:cNvSpPr>
            <a:spLocks noChangeShapeType="1"/>
          </p:cNvSpPr>
          <p:nvPr/>
        </p:nvSpPr>
        <p:spPr bwMode="auto">
          <a:xfrm flipH="1">
            <a:off x="3276600" y="2492375"/>
            <a:ext cx="6492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6" name="Line 46"/>
          <p:cNvSpPr>
            <a:spLocks noChangeShapeType="1"/>
          </p:cNvSpPr>
          <p:nvPr/>
        </p:nvSpPr>
        <p:spPr bwMode="auto">
          <a:xfrm>
            <a:off x="3924300" y="2133600"/>
            <a:ext cx="0"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87" name="Text Box 47"/>
          <p:cNvSpPr txBox="1">
            <a:spLocks noChangeArrowheads="1"/>
          </p:cNvSpPr>
          <p:nvPr/>
        </p:nvSpPr>
        <p:spPr bwMode="auto">
          <a:xfrm>
            <a:off x="323850" y="5084763"/>
            <a:ext cx="3455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S1</a:t>
            </a:r>
            <a:r>
              <a:rPr lang="zh-CN" altLang="en-US" sz="2400"/>
              <a:t>和</a:t>
            </a:r>
            <a:r>
              <a:rPr lang="en-US" altLang="zh-CN" sz="2400"/>
              <a:t>S2</a:t>
            </a:r>
            <a:r>
              <a:rPr lang="zh-CN" altLang="en-US" sz="2400"/>
              <a:t>等效合并为</a:t>
            </a:r>
            <a:r>
              <a:rPr lang="en-US" altLang="zh-CN" sz="2400"/>
              <a:t>S1</a:t>
            </a:r>
          </a:p>
        </p:txBody>
      </p:sp>
      <p:graphicFrame>
        <p:nvGraphicFramePr>
          <p:cNvPr id="180272" name="Group 48"/>
          <p:cNvGraphicFramePr>
            <a:graphicFrameLocks noGrp="1"/>
          </p:cNvGraphicFramePr>
          <p:nvPr/>
        </p:nvGraphicFramePr>
        <p:xfrm>
          <a:off x="5651500" y="908050"/>
          <a:ext cx="2736850" cy="3325970"/>
        </p:xfrm>
        <a:graphic>
          <a:graphicData uri="http://schemas.openxmlformats.org/drawingml/2006/table">
            <a:tbl>
              <a:tblPr/>
              <a:tblGrid>
                <a:gridCol w="865188">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tblGrid>
              <a:tr h="71893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S2</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263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80310" name="Line 86"/>
          <p:cNvSpPr>
            <a:spLocks noChangeShapeType="1"/>
          </p:cNvSpPr>
          <p:nvPr/>
        </p:nvSpPr>
        <p:spPr bwMode="auto">
          <a:xfrm>
            <a:off x="5651500" y="1268413"/>
            <a:ext cx="792163"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0311" name="Line 87"/>
          <p:cNvSpPr>
            <a:spLocks noChangeShapeType="1"/>
          </p:cNvSpPr>
          <p:nvPr/>
        </p:nvSpPr>
        <p:spPr bwMode="auto">
          <a:xfrm>
            <a:off x="6011863" y="908050"/>
            <a:ext cx="431800" cy="719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0312" name="Text Box 88"/>
          <p:cNvSpPr txBox="1">
            <a:spLocks noChangeArrowheads="1"/>
          </p:cNvSpPr>
          <p:nvPr/>
        </p:nvSpPr>
        <p:spPr bwMode="auto">
          <a:xfrm>
            <a:off x="5724525" y="1052513"/>
            <a:ext cx="431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r>
              <a:rPr lang="en-US" altLang="zh-CN" sz="1800" baseline="30000"/>
              <a:t>n+1</a:t>
            </a:r>
          </a:p>
        </p:txBody>
      </p:sp>
      <p:sp>
        <p:nvSpPr>
          <p:cNvPr id="180313" name="Text Box 89"/>
          <p:cNvSpPr txBox="1">
            <a:spLocks noChangeArrowheads="1"/>
          </p:cNvSpPr>
          <p:nvPr/>
        </p:nvSpPr>
        <p:spPr bwMode="auto">
          <a:xfrm>
            <a:off x="5724525" y="1339850"/>
            <a:ext cx="1444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endParaRPr lang="en-US" altLang="zh-CN" sz="1800" baseline="30000"/>
          </a:p>
        </p:txBody>
      </p:sp>
      <p:sp>
        <p:nvSpPr>
          <p:cNvPr id="180314" name="Line 90"/>
          <p:cNvSpPr>
            <a:spLocks noChangeShapeType="1"/>
          </p:cNvSpPr>
          <p:nvPr/>
        </p:nvSpPr>
        <p:spPr bwMode="auto">
          <a:xfrm>
            <a:off x="5219700" y="2565400"/>
            <a:ext cx="3384550"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80272"/>
                                        </p:tgtEl>
                                        <p:attrNameLst>
                                          <p:attrName>style.visibility</p:attrName>
                                        </p:attrNameLst>
                                      </p:cBhvr>
                                      <p:to>
                                        <p:strVal val="visible"/>
                                      </p:to>
                                    </p:set>
                                    <p:animEffect transition="in" filter="diamond(in)">
                                      <p:cBhvr>
                                        <p:cTn id="7" dur="2000"/>
                                        <p:tgtEl>
                                          <p:spTgt spid="18027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80310"/>
                                        </p:tgtEl>
                                        <p:attrNameLst>
                                          <p:attrName>style.visibility</p:attrName>
                                        </p:attrNameLst>
                                      </p:cBhvr>
                                      <p:to>
                                        <p:strVal val="visible"/>
                                      </p:to>
                                    </p:set>
                                    <p:animEffect transition="in" filter="diamond(in)">
                                      <p:cBhvr>
                                        <p:cTn id="10" dur="2000"/>
                                        <p:tgtEl>
                                          <p:spTgt spid="180310"/>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80311"/>
                                        </p:tgtEl>
                                        <p:attrNameLst>
                                          <p:attrName>style.visibility</p:attrName>
                                        </p:attrNameLst>
                                      </p:cBhvr>
                                      <p:to>
                                        <p:strVal val="visible"/>
                                      </p:to>
                                    </p:set>
                                    <p:animEffect transition="in" filter="diamond(in)">
                                      <p:cBhvr>
                                        <p:cTn id="13" dur="2000"/>
                                        <p:tgtEl>
                                          <p:spTgt spid="180311"/>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80312"/>
                                        </p:tgtEl>
                                        <p:attrNameLst>
                                          <p:attrName>style.visibility</p:attrName>
                                        </p:attrNameLst>
                                      </p:cBhvr>
                                      <p:to>
                                        <p:strVal val="visible"/>
                                      </p:to>
                                    </p:set>
                                    <p:animEffect transition="in" filter="diamond(in)">
                                      <p:cBhvr>
                                        <p:cTn id="16" dur="2000"/>
                                        <p:tgtEl>
                                          <p:spTgt spid="180312"/>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180313"/>
                                        </p:tgtEl>
                                        <p:attrNameLst>
                                          <p:attrName>style.visibility</p:attrName>
                                        </p:attrNameLst>
                                      </p:cBhvr>
                                      <p:to>
                                        <p:strVal val="visible"/>
                                      </p:to>
                                    </p:set>
                                    <p:animEffect transition="in" filter="diamond(in)">
                                      <p:cBhvr>
                                        <p:cTn id="19" dur="2000"/>
                                        <p:tgtEl>
                                          <p:spTgt spid="1803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80314"/>
                                        </p:tgtEl>
                                        <p:attrNameLst>
                                          <p:attrName>style.visibility</p:attrName>
                                        </p:attrNameLst>
                                      </p:cBhvr>
                                      <p:to>
                                        <p:strVal val="visible"/>
                                      </p:to>
                                    </p:set>
                                    <p:animEffect transition="in" filter="blinds(horizontal)">
                                      <p:cBhvr>
                                        <p:cTn id="24" dur="500"/>
                                        <p:tgtEl>
                                          <p:spTgt spid="180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10" grpId="0" animBg="1"/>
      <p:bldP spid="180311" grpId="0" animBg="1"/>
      <p:bldP spid="180312" grpId="0"/>
      <p:bldP spid="180313" grpId="0"/>
      <p:bldP spid="18031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1250" name="Group 2"/>
          <p:cNvGraphicFramePr>
            <a:graphicFrameLocks noGrp="1"/>
          </p:cNvGraphicFramePr>
          <p:nvPr/>
        </p:nvGraphicFramePr>
        <p:xfrm>
          <a:off x="323850" y="765175"/>
          <a:ext cx="2736850" cy="2960688"/>
        </p:xfrm>
        <a:graphic>
          <a:graphicData uri="http://schemas.openxmlformats.org/drawingml/2006/table">
            <a:tbl>
              <a:tblPr/>
              <a:tblGrid>
                <a:gridCol w="865188">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tblGrid>
              <a:tr h="7191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7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81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2500" name="Line 36"/>
          <p:cNvSpPr>
            <a:spLocks noChangeShapeType="1"/>
          </p:cNvSpPr>
          <p:nvPr/>
        </p:nvSpPr>
        <p:spPr bwMode="auto">
          <a:xfrm>
            <a:off x="323850" y="1125538"/>
            <a:ext cx="792163"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501" name="Line 37"/>
          <p:cNvSpPr>
            <a:spLocks noChangeShapeType="1"/>
          </p:cNvSpPr>
          <p:nvPr/>
        </p:nvSpPr>
        <p:spPr bwMode="auto">
          <a:xfrm>
            <a:off x="684213" y="765175"/>
            <a:ext cx="431800" cy="719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502" name="Text Box 38"/>
          <p:cNvSpPr txBox="1">
            <a:spLocks noChangeArrowheads="1"/>
          </p:cNvSpPr>
          <p:nvPr/>
        </p:nvSpPr>
        <p:spPr bwMode="auto">
          <a:xfrm>
            <a:off x="396875" y="909638"/>
            <a:ext cx="431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r>
              <a:rPr lang="en-US" altLang="zh-CN" sz="1800" baseline="30000"/>
              <a:t>n+1</a:t>
            </a:r>
          </a:p>
        </p:txBody>
      </p:sp>
      <p:sp>
        <p:nvSpPr>
          <p:cNvPr id="62503" name="Text Box 39"/>
          <p:cNvSpPr txBox="1">
            <a:spLocks noChangeArrowheads="1"/>
          </p:cNvSpPr>
          <p:nvPr/>
        </p:nvSpPr>
        <p:spPr bwMode="auto">
          <a:xfrm>
            <a:off x="396875" y="1196975"/>
            <a:ext cx="1444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endParaRPr lang="en-US" altLang="zh-CN" sz="1800" baseline="30000"/>
          </a:p>
        </p:txBody>
      </p:sp>
      <p:sp>
        <p:nvSpPr>
          <p:cNvPr id="62504" name="Text Box 40"/>
          <p:cNvSpPr txBox="1">
            <a:spLocks noChangeArrowheads="1"/>
          </p:cNvSpPr>
          <p:nvPr/>
        </p:nvSpPr>
        <p:spPr bwMode="auto">
          <a:xfrm>
            <a:off x="3276600" y="333375"/>
            <a:ext cx="252095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令</a:t>
            </a:r>
          </a:p>
          <a:p>
            <a:pPr eaLnBrk="1" hangingPunct="1">
              <a:spcBef>
                <a:spcPct val="50000"/>
              </a:spcBef>
              <a:buFontTx/>
              <a:buNone/>
            </a:pPr>
            <a:r>
              <a:rPr lang="en-US" altLang="zh-CN" sz="2400"/>
              <a:t>S0=A</a:t>
            </a:r>
            <a:r>
              <a:rPr lang="zh-CN" altLang="en-US" sz="2400"/>
              <a:t>，</a:t>
            </a:r>
            <a:r>
              <a:rPr lang="en-US" altLang="zh-CN" sz="2400"/>
              <a:t>S1=B</a:t>
            </a:r>
            <a:r>
              <a:rPr lang="zh-CN" altLang="en-US" sz="2400"/>
              <a:t>，</a:t>
            </a:r>
            <a:r>
              <a:rPr lang="en-US" altLang="zh-CN" sz="2400"/>
              <a:t>S3=C</a:t>
            </a:r>
            <a:r>
              <a:rPr lang="zh-CN" altLang="en-US" sz="2400"/>
              <a:t>，</a:t>
            </a:r>
            <a:r>
              <a:rPr lang="en-US" altLang="zh-CN" sz="2400"/>
              <a:t>S4=D</a:t>
            </a:r>
            <a:r>
              <a:rPr lang="zh-CN" altLang="en-US" sz="2400"/>
              <a:t>，</a:t>
            </a:r>
            <a:r>
              <a:rPr lang="en-US" altLang="zh-CN" sz="2400"/>
              <a:t>S7=E</a:t>
            </a:r>
            <a:r>
              <a:rPr lang="zh-CN" altLang="en-US" sz="2400"/>
              <a:t>，</a:t>
            </a:r>
            <a:r>
              <a:rPr lang="en-US" altLang="zh-CN" sz="2400"/>
              <a:t>S8=F</a:t>
            </a:r>
          </a:p>
        </p:txBody>
      </p:sp>
      <p:graphicFrame>
        <p:nvGraphicFramePr>
          <p:cNvPr id="181289" name="Group 41"/>
          <p:cNvGraphicFramePr>
            <a:graphicFrameLocks noGrp="1"/>
          </p:cNvGraphicFramePr>
          <p:nvPr/>
        </p:nvGraphicFramePr>
        <p:xfrm>
          <a:off x="6084888" y="549275"/>
          <a:ext cx="2736850" cy="2960688"/>
        </p:xfrm>
        <a:graphic>
          <a:graphicData uri="http://schemas.openxmlformats.org/drawingml/2006/table">
            <a:tbl>
              <a:tblPr/>
              <a:tblGrid>
                <a:gridCol w="865187">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tblGrid>
              <a:tr h="7191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7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812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2539" name="Line 75"/>
          <p:cNvSpPr>
            <a:spLocks noChangeShapeType="1"/>
          </p:cNvSpPr>
          <p:nvPr/>
        </p:nvSpPr>
        <p:spPr bwMode="auto">
          <a:xfrm>
            <a:off x="6084888" y="909638"/>
            <a:ext cx="792162"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540" name="Line 76"/>
          <p:cNvSpPr>
            <a:spLocks noChangeShapeType="1"/>
          </p:cNvSpPr>
          <p:nvPr/>
        </p:nvSpPr>
        <p:spPr bwMode="auto">
          <a:xfrm>
            <a:off x="6445250" y="549275"/>
            <a:ext cx="431800" cy="719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541" name="Text Box 77"/>
          <p:cNvSpPr txBox="1">
            <a:spLocks noChangeArrowheads="1"/>
          </p:cNvSpPr>
          <p:nvPr/>
        </p:nvSpPr>
        <p:spPr bwMode="auto">
          <a:xfrm>
            <a:off x="6157913" y="693738"/>
            <a:ext cx="431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r>
              <a:rPr lang="en-US" altLang="zh-CN" sz="1800" baseline="30000"/>
              <a:t>n+1</a:t>
            </a:r>
          </a:p>
        </p:txBody>
      </p:sp>
      <p:sp>
        <p:nvSpPr>
          <p:cNvPr id="62542" name="Text Box 78"/>
          <p:cNvSpPr txBox="1">
            <a:spLocks noChangeArrowheads="1"/>
          </p:cNvSpPr>
          <p:nvPr/>
        </p:nvSpPr>
        <p:spPr bwMode="auto">
          <a:xfrm>
            <a:off x="6157913" y="981075"/>
            <a:ext cx="1444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endParaRPr lang="en-US" altLang="zh-CN" sz="1800" baseline="30000"/>
          </a:p>
        </p:txBody>
      </p:sp>
      <p:sp>
        <p:nvSpPr>
          <p:cNvPr id="62543" name="AutoShape 79"/>
          <p:cNvSpPr>
            <a:spLocks noChangeArrowheads="1"/>
          </p:cNvSpPr>
          <p:nvPr/>
        </p:nvSpPr>
        <p:spPr bwMode="auto">
          <a:xfrm>
            <a:off x="3276600" y="2060575"/>
            <a:ext cx="2447925" cy="576263"/>
          </a:xfrm>
          <a:prstGeom prst="rightArrow">
            <a:avLst>
              <a:gd name="adj1" fmla="val 50000"/>
              <a:gd name="adj2" fmla="val 106198"/>
            </a:avLst>
          </a:prstGeom>
          <a:solidFill>
            <a:schemeClr val="accent1"/>
          </a:solidFill>
          <a:ln w="9525">
            <a:solidFill>
              <a:schemeClr val="tx1"/>
            </a:solidFill>
            <a:miter lim="800000"/>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idx="1"/>
          </p:nvPr>
        </p:nvSpPr>
        <p:spPr>
          <a:xfrm>
            <a:off x="323850" y="188913"/>
            <a:ext cx="8496300" cy="647700"/>
          </a:xfrm>
        </p:spPr>
        <p:txBody>
          <a:bodyPr/>
          <a:lstStyle/>
          <a:p>
            <a:pPr eaLnBrk="1" hangingPunct="1">
              <a:buFontTx/>
              <a:buNone/>
            </a:pPr>
            <a:r>
              <a:rPr lang="en-US" altLang="zh-CN" smtClean="0"/>
              <a:t>3</a:t>
            </a:r>
            <a:r>
              <a:rPr lang="zh-CN" altLang="en-US" smtClean="0"/>
              <a:t>、状态分配</a:t>
            </a:r>
          </a:p>
        </p:txBody>
      </p:sp>
      <p:grpSp>
        <p:nvGrpSpPr>
          <p:cNvPr id="63491" name="Group 3"/>
          <p:cNvGrpSpPr/>
          <p:nvPr/>
        </p:nvGrpSpPr>
        <p:grpSpPr bwMode="auto">
          <a:xfrm>
            <a:off x="501650" y="1012825"/>
            <a:ext cx="3743325" cy="1568450"/>
            <a:chOff x="316" y="638"/>
            <a:chExt cx="2358" cy="988"/>
          </a:xfrm>
        </p:grpSpPr>
        <p:sp>
          <p:nvSpPr>
            <p:cNvPr id="63569" name="Rectangle 4"/>
            <p:cNvSpPr>
              <a:spLocks noChangeArrowheads="1"/>
            </p:cNvSpPr>
            <p:nvPr/>
          </p:nvSpPr>
          <p:spPr bwMode="auto">
            <a:xfrm>
              <a:off x="2213" y="1326"/>
              <a:ext cx="46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3570" name="Rectangle 5"/>
            <p:cNvSpPr>
              <a:spLocks noChangeArrowheads="1"/>
            </p:cNvSpPr>
            <p:nvPr/>
          </p:nvSpPr>
          <p:spPr bwMode="auto">
            <a:xfrm>
              <a:off x="1751" y="1326"/>
              <a:ext cx="4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3571" name="Rectangle 6"/>
            <p:cNvSpPr>
              <a:spLocks noChangeArrowheads="1"/>
            </p:cNvSpPr>
            <p:nvPr/>
          </p:nvSpPr>
          <p:spPr bwMode="auto">
            <a:xfrm>
              <a:off x="1292" y="1326"/>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E</a:t>
              </a:r>
            </a:p>
          </p:txBody>
        </p:sp>
        <p:sp>
          <p:nvSpPr>
            <p:cNvPr id="63572" name="Rectangle 7"/>
            <p:cNvSpPr>
              <a:spLocks noChangeArrowheads="1"/>
            </p:cNvSpPr>
            <p:nvPr/>
          </p:nvSpPr>
          <p:spPr bwMode="auto">
            <a:xfrm>
              <a:off x="831" y="1326"/>
              <a:ext cx="46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F</a:t>
              </a:r>
            </a:p>
          </p:txBody>
        </p:sp>
        <p:sp>
          <p:nvSpPr>
            <p:cNvPr id="63573" name="Rectangle 8"/>
            <p:cNvSpPr>
              <a:spLocks noChangeArrowheads="1"/>
            </p:cNvSpPr>
            <p:nvPr/>
          </p:nvSpPr>
          <p:spPr bwMode="auto">
            <a:xfrm>
              <a:off x="2213" y="1026"/>
              <a:ext cx="46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B</a:t>
              </a:r>
            </a:p>
          </p:txBody>
        </p:sp>
        <p:sp>
          <p:nvSpPr>
            <p:cNvPr id="63574" name="Rectangle 9"/>
            <p:cNvSpPr>
              <a:spLocks noChangeArrowheads="1"/>
            </p:cNvSpPr>
            <p:nvPr/>
          </p:nvSpPr>
          <p:spPr bwMode="auto">
            <a:xfrm>
              <a:off x="1751" y="1026"/>
              <a:ext cx="4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C</a:t>
              </a:r>
            </a:p>
          </p:txBody>
        </p:sp>
        <p:sp>
          <p:nvSpPr>
            <p:cNvPr id="63575" name="Rectangle 10"/>
            <p:cNvSpPr>
              <a:spLocks noChangeArrowheads="1"/>
            </p:cNvSpPr>
            <p:nvPr/>
          </p:nvSpPr>
          <p:spPr bwMode="auto">
            <a:xfrm>
              <a:off x="1292" y="1026"/>
              <a:ext cx="1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D</a:t>
              </a:r>
            </a:p>
          </p:txBody>
        </p:sp>
        <p:sp>
          <p:nvSpPr>
            <p:cNvPr id="63576" name="Rectangle 11"/>
            <p:cNvSpPr>
              <a:spLocks noChangeArrowheads="1"/>
            </p:cNvSpPr>
            <p:nvPr/>
          </p:nvSpPr>
          <p:spPr bwMode="auto">
            <a:xfrm>
              <a:off x="831" y="1026"/>
              <a:ext cx="46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A</a:t>
              </a:r>
            </a:p>
          </p:txBody>
        </p:sp>
        <p:sp>
          <p:nvSpPr>
            <p:cNvPr id="63577" name="Line 12"/>
            <p:cNvSpPr>
              <a:spLocks noChangeShapeType="1"/>
            </p:cNvSpPr>
            <p:nvPr/>
          </p:nvSpPr>
          <p:spPr bwMode="auto">
            <a:xfrm>
              <a:off x="831" y="1026"/>
              <a:ext cx="184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78" name="Line 13"/>
            <p:cNvSpPr>
              <a:spLocks noChangeShapeType="1"/>
            </p:cNvSpPr>
            <p:nvPr/>
          </p:nvSpPr>
          <p:spPr bwMode="auto">
            <a:xfrm>
              <a:off x="831" y="1326"/>
              <a:ext cx="184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79" name="Line 14"/>
            <p:cNvSpPr>
              <a:spLocks noChangeShapeType="1"/>
            </p:cNvSpPr>
            <p:nvPr/>
          </p:nvSpPr>
          <p:spPr bwMode="auto">
            <a:xfrm>
              <a:off x="831" y="1590"/>
              <a:ext cx="184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80" name="Line 15"/>
            <p:cNvSpPr>
              <a:spLocks noChangeShapeType="1"/>
            </p:cNvSpPr>
            <p:nvPr/>
          </p:nvSpPr>
          <p:spPr bwMode="auto">
            <a:xfrm>
              <a:off x="2674" y="1026"/>
              <a:ext cx="0" cy="564"/>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81" name="Line 16"/>
            <p:cNvSpPr>
              <a:spLocks noChangeShapeType="1"/>
            </p:cNvSpPr>
            <p:nvPr/>
          </p:nvSpPr>
          <p:spPr bwMode="auto">
            <a:xfrm>
              <a:off x="316" y="865"/>
              <a:ext cx="515" cy="16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82" name="Text Box 17"/>
            <p:cNvSpPr txBox="1">
              <a:spLocks noChangeArrowheads="1"/>
            </p:cNvSpPr>
            <p:nvPr/>
          </p:nvSpPr>
          <p:spPr bwMode="auto">
            <a:xfrm>
              <a:off x="679" y="1092"/>
              <a:ext cx="8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a:t>
              </a:r>
            </a:p>
          </p:txBody>
        </p:sp>
        <p:sp>
          <p:nvSpPr>
            <p:cNvPr id="63583" name="Text Box 18"/>
            <p:cNvSpPr txBox="1">
              <a:spLocks noChangeArrowheads="1"/>
            </p:cNvSpPr>
            <p:nvPr/>
          </p:nvSpPr>
          <p:spPr bwMode="auto">
            <a:xfrm>
              <a:off x="679" y="1364"/>
              <a:ext cx="8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a:t>
              </a:r>
            </a:p>
          </p:txBody>
        </p:sp>
        <p:sp>
          <p:nvSpPr>
            <p:cNvPr id="63584" name="Text Box 19"/>
            <p:cNvSpPr txBox="1">
              <a:spLocks noChangeArrowheads="1"/>
            </p:cNvSpPr>
            <p:nvPr/>
          </p:nvSpPr>
          <p:spPr bwMode="auto">
            <a:xfrm flipH="1">
              <a:off x="921" y="790"/>
              <a:ext cx="2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3585" name="Text Box 20"/>
            <p:cNvSpPr txBox="1">
              <a:spLocks noChangeArrowheads="1"/>
            </p:cNvSpPr>
            <p:nvPr/>
          </p:nvSpPr>
          <p:spPr bwMode="auto">
            <a:xfrm flipH="1">
              <a:off x="1477" y="790"/>
              <a:ext cx="2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3586" name="Text Box 21"/>
            <p:cNvSpPr txBox="1">
              <a:spLocks noChangeArrowheads="1"/>
            </p:cNvSpPr>
            <p:nvPr/>
          </p:nvSpPr>
          <p:spPr bwMode="auto">
            <a:xfrm flipH="1">
              <a:off x="2399" y="790"/>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3587" name="Text Box 22"/>
            <p:cNvSpPr txBox="1">
              <a:spLocks noChangeArrowheads="1"/>
            </p:cNvSpPr>
            <p:nvPr/>
          </p:nvSpPr>
          <p:spPr bwMode="auto">
            <a:xfrm flipH="1">
              <a:off x="1937" y="790"/>
              <a:ext cx="23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3588" name="Text Box 23"/>
            <p:cNvSpPr txBox="1">
              <a:spLocks noChangeArrowheads="1"/>
            </p:cNvSpPr>
            <p:nvPr/>
          </p:nvSpPr>
          <p:spPr bwMode="auto">
            <a:xfrm>
              <a:off x="407" y="955"/>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Q</a:t>
              </a:r>
              <a:r>
                <a:rPr lang="en-US" altLang="zh-CN" sz="1800" baseline="-25000"/>
                <a:t>3</a:t>
              </a:r>
              <a:r>
                <a:rPr lang="en-US" altLang="zh-CN" sz="1800" baseline="30000"/>
                <a:t>n</a:t>
              </a:r>
            </a:p>
          </p:txBody>
        </p:sp>
        <p:sp>
          <p:nvSpPr>
            <p:cNvPr id="63589" name="Text Box 24"/>
            <p:cNvSpPr txBox="1">
              <a:spLocks noChangeArrowheads="1"/>
            </p:cNvSpPr>
            <p:nvPr/>
          </p:nvSpPr>
          <p:spPr bwMode="auto">
            <a:xfrm>
              <a:off x="361" y="638"/>
              <a:ext cx="4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Q</a:t>
              </a:r>
              <a:r>
                <a:rPr lang="en-US" altLang="zh-CN" sz="1800" baseline="-25000"/>
                <a:t>2</a:t>
              </a:r>
              <a:r>
                <a:rPr lang="en-US" altLang="zh-CN" sz="1800" baseline="30000"/>
                <a:t>n</a:t>
              </a:r>
              <a:r>
                <a:rPr lang="en-US" altLang="zh-CN" sz="1800"/>
                <a:t>Q</a:t>
              </a:r>
              <a:r>
                <a:rPr lang="en-US" altLang="zh-CN" sz="1800" baseline="-25000"/>
                <a:t>1</a:t>
              </a:r>
              <a:r>
                <a:rPr lang="en-US" altLang="zh-CN" sz="1800" baseline="30000"/>
                <a:t>n</a:t>
              </a:r>
            </a:p>
          </p:txBody>
        </p:sp>
        <p:sp>
          <p:nvSpPr>
            <p:cNvPr id="63590" name="Line 25"/>
            <p:cNvSpPr>
              <a:spLocks noChangeShapeType="1"/>
            </p:cNvSpPr>
            <p:nvPr/>
          </p:nvSpPr>
          <p:spPr bwMode="auto">
            <a:xfrm>
              <a:off x="1223" y="1046"/>
              <a:ext cx="0" cy="5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91" name="Line 26"/>
            <p:cNvSpPr>
              <a:spLocks noChangeShapeType="1"/>
            </p:cNvSpPr>
            <p:nvPr/>
          </p:nvSpPr>
          <p:spPr bwMode="auto">
            <a:xfrm>
              <a:off x="815" y="1046"/>
              <a:ext cx="0" cy="544"/>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92" name="Line 27"/>
            <p:cNvSpPr>
              <a:spLocks noChangeShapeType="1"/>
            </p:cNvSpPr>
            <p:nvPr/>
          </p:nvSpPr>
          <p:spPr bwMode="auto">
            <a:xfrm>
              <a:off x="1722" y="1046"/>
              <a:ext cx="0" cy="5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93" name="Line 28"/>
            <p:cNvSpPr>
              <a:spLocks noChangeShapeType="1"/>
            </p:cNvSpPr>
            <p:nvPr/>
          </p:nvSpPr>
          <p:spPr bwMode="auto">
            <a:xfrm>
              <a:off x="2221" y="1046"/>
              <a:ext cx="0" cy="5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3492" name="Text Box 29"/>
          <p:cNvSpPr txBox="1">
            <a:spLocks noChangeArrowheads="1"/>
          </p:cNvSpPr>
          <p:nvPr/>
        </p:nvSpPr>
        <p:spPr bwMode="auto">
          <a:xfrm>
            <a:off x="4932363" y="981075"/>
            <a:ext cx="3529012"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即</a:t>
            </a:r>
          </a:p>
          <a:p>
            <a:pPr eaLnBrk="1" hangingPunct="1">
              <a:spcBef>
                <a:spcPct val="50000"/>
              </a:spcBef>
              <a:buFontTx/>
              <a:buNone/>
            </a:pPr>
            <a:r>
              <a:rPr lang="en-US" altLang="zh-CN" sz="2400"/>
              <a:t>A=000</a:t>
            </a:r>
            <a:r>
              <a:rPr lang="zh-CN" altLang="en-US" sz="2400"/>
              <a:t>、</a:t>
            </a:r>
            <a:r>
              <a:rPr lang="en-US" altLang="zh-CN" sz="2400"/>
              <a:t>B=010</a:t>
            </a:r>
            <a:r>
              <a:rPr lang="zh-CN" altLang="en-US" sz="2400"/>
              <a:t>、</a:t>
            </a:r>
            <a:r>
              <a:rPr lang="en-US" altLang="zh-CN" sz="2400"/>
              <a:t>C=011</a:t>
            </a:r>
          </a:p>
          <a:p>
            <a:pPr eaLnBrk="1" hangingPunct="1">
              <a:spcBef>
                <a:spcPct val="50000"/>
              </a:spcBef>
              <a:buFontTx/>
              <a:buNone/>
            </a:pPr>
            <a:r>
              <a:rPr lang="en-US" altLang="zh-CN" sz="2400"/>
              <a:t>D=001</a:t>
            </a:r>
            <a:r>
              <a:rPr lang="zh-CN" altLang="en-US" sz="2400"/>
              <a:t>、</a:t>
            </a:r>
            <a:r>
              <a:rPr lang="en-US" altLang="zh-CN" sz="2400"/>
              <a:t>E=101</a:t>
            </a:r>
            <a:r>
              <a:rPr lang="zh-CN" altLang="en-US" sz="2400"/>
              <a:t>、</a:t>
            </a:r>
            <a:r>
              <a:rPr lang="en-US" altLang="zh-CN" sz="2400"/>
              <a:t>F=100</a:t>
            </a:r>
          </a:p>
          <a:p>
            <a:pPr eaLnBrk="1" hangingPunct="1">
              <a:spcBef>
                <a:spcPct val="50000"/>
              </a:spcBef>
              <a:buFontTx/>
              <a:buNone/>
            </a:pPr>
            <a:r>
              <a:rPr lang="zh-CN" altLang="en-US" sz="2400"/>
              <a:t>代入简化状态表。</a:t>
            </a:r>
          </a:p>
        </p:txBody>
      </p:sp>
      <p:graphicFrame>
        <p:nvGraphicFramePr>
          <p:cNvPr id="182302" name="Group 30"/>
          <p:cNvGraphicFramePr>
            <a:graphicFrameLocks noGrp="1"/>
          </p:cNvGraphicFramePr>
          <p:nvPr/>
        </p:nvGraphicFramePr>
        <p:xfrm>
          <a:off x="5292725" y="3429000"/>
          <a:ext cx="3673475" cy="2960688"/>
        </p:xfrm>
        <a:graphic>
          <a:graphicData uri="http://schemas.openxmlformats.org/drawingml/2006/table">
            <a:tbl>
              <a:tblPr/>
              <a:tblGrid>
                <a:gridCol w="180022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936625">
                  <a:extLst>
                    <a:ext uri="{9D8B030D-6E8A-4147-A177-3AD203B41FA5}">
                      <a16:colId xmlns:a16="http://schemas.microsoft.com/office/drawing/2014/main" val="20002"/>
                    </a:ext>
                  </a:extLst>
                </a:gridCol>
              </a:tblGrid>
              <a:tr h="7191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7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81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3527" name="Line 64"/>
          <p:cNvSpPr>
            <a:spLocks noChangeShapeType="1"/>
          </p:cNvSpPr>
          <p:nvPr/>
        </p:nvSpPr>
        <p:spPr bwMode="auto">
          <a:xfrm>
            <a:off x="5257800" y="3429000"/>
            <a:ext cx="1873250" cy="720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28" name="Text Box 65"/>
          <p:cNvSpPr txBox="1">
            <a:spLocks noChangeArrowheads="1"/>
          </p:cNvSpPr>
          <p:nvPr/>
        </p:nvSpPr>
        <p:spPr bwMode="auto">
          <a:xfrm>
            <a:off x="5257800" y="3789363"/>
            <a:ext cx="1295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Q</a:t>
            </a:r>
            <a:r>
              <a:rPr lang="en-US" altLang="zh-CN" sz="1800" baseline="-25000"/>
              <a:t>3</a:t>
            </a:r>
            <a:r>
              <a:rPr lang="en-US" altLang="zh-CN" sz="1800" baseline="30000"/>
              <a:t>n</a:t>
            </a:r>
            <a:r>
              <a:rPr lang="en-US" altLang="zh-CN" sz="1800"/>
              <a:t>Q</a:t>
            </a:r>
            <a:r>
              <a:rPr lang="en-US" altLang="zh-CN" sz="1800" baseline="-25000"/>
              <a:t>2</a:t>
            </a:r>
            <a:r>
              <a:rPr lang="en-US" altLang="zh-CN" sz="1800" baseline="30000"/>
              <a:t>n</a:t>
            </a:r>
            <a:r>
              <a:rPr lang="en-US" altLang="zh-CN" sz="1800"/>
              <a:t>Q</a:t>
            </a:r>
            <a:r>
              <a:rPr lang="en-US" altLang="zh-CN" sz="1800" baseline="-25000"/>
              <a:t>1</a:t>
            </a:r>
            <a:r>
              <a:rPr lang="en-US" altLang="zh-CN" sz="1800" baseline="30000"/>
              <a:t>n</a:t>
            </a:r>
          </a:p>
        </p:txBody>
      </p:sp>
      <p:graphicFrame>
        <p:nvGraphicFramePr>
          <p:cNvPr id="182338" name="Group 66"/>
          <p:cNvGraphicFramePr>
            <a:graphicFrameLocks noGrp="1"/>
          </p:cNvGraphicFramePr>
          <p:nvPr/>
        </p:nvGraphicFramePr>
        <p:xfrm>
          <a:off x="179388" y="3644900"/>
          <a:ext cx="2736850" cy="2960688"/>
        </p:xfrm>
        <a:graphic>
          <a:graphicData uri="http://schemas.openxmlformats.org/drawingml/2006/table">
            <a:tbl>
              <a:tblPr/>
              <a:tblGrid>
                <a:gridCol w="865187">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tblGrid>
              <a:tr h="7191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7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812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3563" name="Line 100"/>
          <p:cNvSpPr>
            <a:spLocks noChangeShapeType="1"/>
          </p:cNvSpPr>
          <p:nvPr/>
        </p:nvSpPr>
        <p:spPr bwMode="auto">
          <a:xfrm>
            <a:off x="179388" y="4005263"/>
            <a:ext cx="792162" cy="358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64" name="Line 101"/>
          <p:cNvSpPr>
            <a:spLocks noChangeShapeType="1"/>
          </p:cNvSpPr>
          <p:nvPr/>
        </p:nvSpPr>
        <p:spPr bwMode="auto">
          <a:xfrm>
            <a:off x="539750" y="3644900"/>
            <a:ext cx="431800" cy="719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65" name="Text Box 102"/>
          <p:cNvSpPr txBox="1">
            <a:spLocks noChangeArrowheads="1"/>
          </p:cNvSpPr>
          <p:nvPr/>
        </p:nvSpPr>
        <p:spPr bwMode="auto">
          <a:xfrm>
            <a:off x="252413" y="3789363"/>
            <a:ext cx="431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r>
              <a:rPr lang="en-US" altLang="zh-CN" sz="1800" baseline="30000"/>
              <a:t>n+1</a:t>
            </a:r>
          </a:p>
        </p:txBody>
      </p:sp>
      <p:sp>
        <p:nvSpPr>
          <p:cNvPr id="63566" name="Text Box 103"/>
          <p:cNvSpPr txBox="1">
            <a:spLocks noChangeArrowheads="1"/>
          </p:cNvSpPr>
          <p:nvPr/>
        </p:nvSpPr>
        <p:spPr bwMode="auto">
          <a:xfrm>
            <a:off x="252413" y="4076700"/>
            <a:ext cx="1444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S</a:t>
            </a:r>
            <a:endParaRPr lang="en-US" altLang="zh-CN" sz="1800" baseline="30000"/>
          </a:p>
        </p:txBody>
      </p:sp>
      <p:sp>
        <p:nvSpPr>
          <p:cNvPr id="63567" name="AutoShape 104"/>
          <p:cNvSpPr>
            <a:spLocks noChangeArrowheads="1"/>
          </p:cNvSpPr>
          <p:nvPr/>
        </p:nvSpPr>
        <p:spPr bwMode="auto">
          <a:xfrm>
            <a:off x="2987675" y="4868863"/>
            <a:ext cx="2232025" cy="576262"/>
          </a:xfrm>
          <a:prstGeom prst="rightArrow">
            <a:avLst>
              <a:gd name="adj1" fmla="val 50000"/>
              <a:gd name="adj2" fmla="val 96832"/>
            </a:avLst>
          </a:prstGeom>
          <a:solidFill>
            <a:schemeClr val="accent1"/>
          </a:solidFill>
          <a:ln w="9525">
            <a:solidFill>
              <a:schemeClr val="tx1"/>
            </a:solidFill>
            <a:miter lim="800000"/>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3568" name="Text Box 105"/>
          <p:cNvSpPr txBox="1">
            <a:spLocks noChangeArrowheads="1"/>
          </p:cNvSpPr>
          <p:nvPr/>
        </p:nvSpPr>
        <p:spPr bwMode="auto">
          <a:xfrm>
            <a:off x="2987675" y="3933825"/>
            <a:ext cx="223202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t>A=000</a:t>
            </a:r>
            <a:r>
              <a:rPr lang="zh-CN" altLang="en-US" sz="1600"/>
              <a:t>、</a:t>
            </a:r>
            <a:r>
              <a:rPr lang="en-US" altLang="zh-CN" sz="1600"/>
              <a:t>B=010</a:t>
            </a:r>
            <a:r>
              <a:rPr lang="zh-CN" altLang="en-US" sz="1600"/>
              <a:t>、</a:t>
            </a:r>
            <a:r>
              <a:rPr lang="en-US" altLang="zh-CN" sz="1600"/>
              <a:t>C=011</a:t>
            </a:r>
          </a:p>
          <a:p>
            <a:pPr eaLnBrk="1" hangingPunct="1">
              <a:spcBef>
                <a:spcPct val="50000"/>
              </a:spcBef>
              <a:buFontTx/>
              <a:buNone/>
            </a:pPr>
            <a:r>
              <a:rPr lang="en-US" altLang="zh-CN" sz="1600"/>
              <a:t>D=001</a:t>
            </a:r>
            <a:r>
              <a:rPr lang="zh-CN" altLang="en-US" sz="1600"/>
              <a:t>、</a:t>
            </a:r>
            <a:r>
              <a:rPr lang="en-US" altLang="zh-CN" sz="1600"/>
              <a:t>E=101</a:t>
            </a:r>
            <a:r>
              <a:rPr lang="zh-CN" altLang="en-US" sz="1600"/>
              <a:t>、</a:t>
            </a:r>
            <a:r>
              <a:rPr lang="en-US" altLang="zh-CN" sz="1600"/>
              <a:t>F=100</a:t>
            </a:r>
          </a:p>
          <a:p>
            <a:pPr eaLnBrk="1" hangingPunct="1">
              <a:spcBef>
                <a:spcPct val="50000"/>
              </a:spcBef>
              <a:buFontTx/>
              <a:buNone/>
            </a:pPr>
            <a:endParaRPr lang="en-US" altLang="zh-CN" sz="160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idx="1"/>
          </p:nvPr>
        </p:nvSpPr>
        <p:spPr>
          <a:xfrm>
            <a:off x="179388" y="188913"/>
            <a:ext cx="4968875" cy="503237"/>
          </a:xfrm>
        </p:spPr>
        <p:txBody>
          <a:bodyPr/>
          <a:lstStyle/>
          <a:p>
            <a:pPr eaLnBrk="1" hangingPunct="1">
              <a:lnSpc>
                <a:spcPct val="90000"/>
              </a:lnSpc>
              <a:buFontTx/>
              <a:buNone/>
            </a:pPr>
            <a:r>
              <a:rPr lang="en-US" altLang="zh-CN" sz="2400" smtClean="0"/>
              <a:t>4</a:t>
            </a:r>
            <a:r>
              <a:rPr lang="zh-CN" altLang="en-US" sz="2400" smtClean="0"/>
              <a:t>、由状态转换表可得次态卡诺图</a:t>
            </a:r>
          </a:p>
        </p:txBody>
      </p:sp>
      <p:graphicFrame>
        <p:nvGraphicFramePr>
          <p:cNvPr id="183299" name="Group 3"/>
          <p:cNvGraphicFramePr>
            <a:graphicFrameLocks noGrp="1"/>
          </p:cNvGraphicFramePr>
          <p:nvPr/>
        </p:nvGraphicFramePr>
        <p:xfrm>
          <a:off x="179388" y="1196975"/>
          <a:ext cx="3673475" cy="2960688"/>
        </p:xfrm>
        <a:graphic>
          <a:graphicData uri="http://schemas.openxmlformats.org/drawingml/2006/table">
            <a:tbl>
              <a:tblPr/>
              <a:tblGrid>
                <a:gridCol w="180022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936625">
                  <a:extLst>
                    <a:ext uri="{9D8B030D-6E8A-4147-A177-3AD203B41FA5}">
                      <a16:colId xmlns:a16="http://schemas.microsoft.com/office/drawing/2014/main" val="20002"/>
                    </a:ext>
                  </a:extLst>
                </a:gridCol>
              </a:tblGrid>
              <a:tr h="7191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7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81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4549" name="Line 37"/>
          <p:cNvSpPr>
            <a:spLocks noChangeShapeType="1"/>
          </p:cNvSpPr>
          <p:nvPr/>
        </p:nvSpPr>
        <p:spPr bwMode="auto">
          <a:xfrm>
            <a:off x="144463" y="1196975"/>
            <a:ext cx="1873250" cy="720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50" name="Text Box 38"/>
          <p:cNvSpPr txBox="1">
            <a:spLocks noChangeArrowheads="1"/>
          </p:cNvSpPr>
          <p:nvPr/>
        </p:nvSpPr>
        <p:spPr bwMode="auto">
          <a:xfrm>
            <a:off x="144463" y="1557338"/>
            <a:ext cx="1295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Q</a:t>
            </a:r>
            <a:r>
              <a:rPr lang="en-US" altLang="zh-CN" sz="1800" baseline="-25000"/>
              <a:t>3</a:t>
            </a:r>
            <a:r>
              <a:rPr lang="en-US" altLang="zh-CN" sz="1800" baseline="30000"/>
              <a:t>n</a:t>
            </a:r>
            <a:r>
              <a:rPr lang="en-US" altLang="zh-CN" sz="1800"/>
              <a:t>Q</a:t>
            </a:r>
            <a:r>
              <a:rPr lang="en-US" altLang="zh-CN" sz="1800" baseline="-25000"/>
              <a:t>2</a:t>
            </a:r>
            <a:r>
              <a:rPr lang="en-US" altLang="zh-CN" sz="1800" baseline="30000"/>
              <a:t>n</a:t>
            </a:r>
            <a:r>
              <a:rPr lang="en-US" altLang="zh-CN" sz="1800"/>
              <a:t>Q</a:t>
            </a:r>
            <a:r>
              <a:rPr lang="en-US" altLang="zh-CN" sz="1800" baseline="-25000"/>
              <a:t>1</a:t>
            </a:r>
            <a:r>
              <a:rPr lang="en-US" altLang="zh-CN" sz="1800" baseline="30000"/>
              <a:t>n</a:t>
            </a:r>
          </a:p>
        </p:txBody>
      </p:sp>
      <p:sp>
        <p:nvSpPr>
          <p:cNvPr id="64551" name="Rectangle 39"/>
          <p:cNvSpPr>
            <a:spLocks noChangeArrowheads="1"/>
          </p:cNvSpPr>
          <p:nvPr/>
        </p:nvSpPr>
        <p:spPr bwMode="auto">
          <a:xfrm>
            <a:off x="8140700" y="3313113"/>
            <a:ext cx="8239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001/0</a:t>
            </a:r>
          </a:p>
        </p:txBody>
      </p:sp>
      <p:sp>
        <p:nvSpPr>
          <p:cNvPr id="64552" name="Rectangle 40"/>
          <p:cNvSpPr>
            <a:spLocks noChangeArrowheads="1"/>
          </p:cNvSpPr>
          <p:nvPr/>
        </p:nvSpPr>
        <p:spPr bwMode="auto">
          <a:xfrm>
            <a:off x="7315200" y="3313113"/>
            <a:ext cx="825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100/0</a:t>
            </a:r>
          </a:p>
        </p:txBody>
      </p:sp>
      <p:sp>
        <p:nvSpPr>
          <p:cNvPr id="64553" name="Rectangle 41"/>
          <p:cNvSpPr>
            <a:spLocks noChangeArrowheads="1"/>
          </p:cNvSpPr>
          <p:nvPr/>
        </p:nvSpPr>
        <p:spPr bwMode="auto">
          <a:xfrm>
            <a:off x="6496050" y="3313113"/>
            <a:ext cx="8191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100/0</a:t>
            </a:r>
          </a:p>
        </p:txBody>
      </p:sp>
      <p:sp>
        <p:nvSpPr>
          <p:cNvPr id="64554" name="Rectangle 42"/>
          <p:cNvSpPr>
            <a:spLocks noChangeArrowheads="1"/>
          </p:cNvSpPr>
          <p:nvPr/>
        </p:nvSpPr>
        <p:spPr bwMode="auto">
          <a:xfrm>
            <a:off x="5672138" y="3313113"/>
            <a:ext cx="8239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010/0</a:t>
            </a:r>
          </a:p>
        </p:txBody>
      </p:sp>
      <p:sp>
        <p:nvSpPr>
          <p:cNvPr id="64555" name="Rectangle 43"/>
          <p:cNvSpPr>
            <a:spLocks noChangeArrowheads="1"/>
          </p:cNvSpPr>
          <p:nvPr/>
        </p:nvSpPr>
        <p:spPr bwMode="auto">
          <a:xfrm>
            <a:off x="8140700" y="2836863"/>
            <a:ext cx="8239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xxx/x</a:t>
            </a:r>
          </a:p>
        </p:txBody>
      </p:sp>
      <p:sp>
        <p:nvSpPr>
          <p:cNvPr id="64556" name="Rectangle 44"/>
          <p:cNvSpPr>
            <a:spLocks noChangeArrowheads="1"/>
          </p:cNvSpPr>
          <p:nvPr/>
        </p:nvSpPr>
        <p:spPr bwMode="auto">
          <a:xfrm>
            <a:off x="7315200" y="2836863"/>
            <a:ext cx="825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xxx/x</a:t>
            </a:r>
          </a:p>
        </p:txBody>
      </p:sp>
      <p:sp>
        <p:nvSpPr>
          <p:cNvPr id="64557" name="Rectangle 45"/>
          <p:cNvSpPr>
            <a:spLocks noChangeArrowheads="1"/>
          </p:cNvSpPr>
          <p:nvPr/>
        </p:nvSpPr>
        <p:spPr bwMode="auto">
          <a:xfrm>
            <a:off x="6496050" y="2836863"/>
            <a:ext cx="8191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000/0</a:t>
            </a:r>
          </a:p>
        </p:txBody>
      </p:sp>
      <p:sp>
        <p:nvSpPr>
          <p:cNvPr id="64558" name="Rectangle 46"/>
          <p:cNvSpPr>
            <a:spLocks noChangeArrowheads="1"/>
          </p:cNvSpPr>
          <p:nvPr/>
        </p:nvSpPr>
        <p:spPr bwMode="auto">
          <a:xfrm>
            <a:off x="5672138" y="2836863"/>
            <a:ext cx="8239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000/1</a:t>
            </a:r>
          </a:p>
        </p:txBody>
      </p:sp>
      <p:sp>
        <p:nvSpPr>
          <p:cNvPr id="64559" name="Rectangle 47"/>
          <p:cNvSpPr>
            <a:spLocks noChangeArrowheads="1"/>
          </p:cNvSpPr>
          <p:nvPr/>
        </p:nvSpPr>
        <p:spPr bwMode="auto">
          <a:xfrm>
            <a:off x="8140700" y="2360613"/>
            <a:ext cx="8239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xxx/x</a:t>
            </a:r>
          </a:p>
        </p:txBody>
      </p:sp>
      <p:sp>
        <p:nvSpPr>
          <p:cNvPr id="64560" name="Rectangle 48"/>
          <p:cNvSpPr>
            <a:spLocks noChangeArrowheads="1"/>
          </p:cNvSpPr>
          <p:nvPr/>
        </p:nvSpPr>
        <p:spPr bwMode="auto">
          <a:xfrm>
            <a:off x="7315200" y="2360613"/>
            <a:ext cx="825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xxx/x</a:t>
            </a:r>
          </a:p>
        </p:txBody>
      </p:sp>
      <p:sp>
        <p:nvSpPr>
          <p:cNvPr id="64561" name="Rectangle 49"/>
          <p:cNvSpPr>
            <a:spLocks noChangeArrowheads="1"/>
          </p:cNvSpPr>
          <p:nvPr/>
        </p:nvSpPr>
        <p:spPr bwMode="auto">
          <a:xfrm>
            <a:off x="6496050" y="2360613"/>
            <a:ext cx="8191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000/0</a:t>
            </a:r>
          </a:p>
        </p:txBody>
      </p:sp>
      <p:sp>
        <p:nvSpPr>
          <p:cNvPr id="64562" name="Rectangle 50"/>
          <p:cNvSpPr>
            <a:spLocks noChangeArrowheads="1"/>
          </p:cNvSpPr>
          <p:nvPr/>
        </p:nvSpPr>
        <p:spPr bwMode="auto">
          <a:xfrm>
            <a:off x="5672138" y="2360613"/>
            <a:ext cx="8239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000/0</a:t>
            </a:r>
          </a:p>
        </p:txBody>
      </p:sp>
      <p:sp>
        <p:nvSpPr>
          <p:cNvPr id="64563" name="Rectangle 51"/>
          <p:cNvSpPr>
            <a:spLocks noChangeArrowheads="1"/>
          </p:cNvSpPr>
          <p:nvPr/>
        </p:nvSpPr>
        <p:spPr bwMode="auto">
          <a:xfrm>
            <a:off x="8140700" y="1884363"/>
            <a:ext cx="8239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011/0</a:t>
            </a:r>
          </a:p>
        </p:txBody>
      </p:sp>
      <p:sp>
        <p:nvSpPr>
          <p:cNvPr id="64564" name="Rectangle 52"/>
          <p:cNvSpPr>
            <a:spLocks noChangeArrowheads="1"/>
          </p:cNvSpPr>
          <p:nvPr/>
        </p:nvSpPr>
        <p:spPr bwMode="auto">
          <a:xfrm>
            <a:off x="7315200" y="1884363"/>
            <a:ext cx="825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101/0</a:t>
            </a:r>
          </a:p>
        </p:txBody>
      </p:sp>
      <p:sp>
        <p:nvSpPr>
          <p:cNvPr id="64565" name="Rectangle 53"/>
          <p:cNvSpPr>
            <a:spLocks noChangeArrowheads="1"/>
          </p:cNvSpPr>
          <p:nvPr/>
        </p:nvSpPr>
        <p:spPr bwMode="auto">
          <a:xfrm>
            <a:off x="6496050" y="1884363"/>
            <a:ext cx="8191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100/0</a:t>
            </a:r>
          </a:p>
        </p:txBody>
      </p:sp>
      <p:sp>
        <p:nvSpPr>
          <p:cNvPr id="64566" name="Rectangle 54"/>
          <p:cNvSpPr>
            <a:spLocks noChangeArrowheads="1"/>
          </p:cNvSpPr>
          <p:nvPr/>
        </p:nvSpPr>
        <p:spPr bwMode="auto">
          <a:xfrm>
            <a:off x="5672138" y="1884363"/>
            <a:ext cx="86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010/0</a:t>
            </a:r>
          </a:p>
        </p:txBody>
      </p:sp>
      <p:sp>
        <p:nvSpPr>
          <p:cNvPr id="64567" name="Line 55"/>
          <p:cNvSpPr>
            <a:spLocks noChangeShapeType="1"/>
          </p:cNvSpPr>
          <p:nvPr/>
        </p:nvSpPr>
        <p:spPr bwMode="auto">
          <a:xfrm>
            <a:off x="5672138" y="1884363"/>
            <a:ext cx="3292475"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68" name="Line 56"/>
          <p:cNvSpPr>
            <a:spLocks noChangeShapeType="1"/>
          </p:cNvSpPr>
          <p:nvPr/>
        </p:nvSpPr>
        <p:spPr bwMode="auto">
          <a:xfrm>
            <a:off x="5672138" y="2360613"/>
            <a:ext cx="329247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69" name="Line 57"/>
          <p:cNvSpPr>
            <a:spLocks noChangeShapeType="1"/>
          </p:cNvSpPr>
          <p:nvPr/>
        </p:nvSpPr>
        <p:spPr bwMode="auto">
          <a:xfrm>
            <a:off x="5672138" y="2836863"/>
            <a:ext cx="329247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70" name="Line 58"/>
          <p:cNvSpPr>
            <a:spLocks noChangeShapeType="1"/>
          </p:cNvSpPr>
          <p:nvPr/>
        </p:nvSpPr>
        <p:spPr bwMode="auto">
          <a:xfrm>
            <a:off x="5672138" y="3313113"/>
            <a:ext cx="329247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71" name="Line 59"/>
          <p:cNvSpPr>
            <a:spLocks noChangeShapeType="1"/>
          </p:cNvSpPr>
          <p:nvPr/>
        </p:nvSpPr>
        <p:spPr bwMode="auto">
          <a:xfrm>
            <a:off x="5672138" y="3789363"/>
            <a:ext cx="3292475"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72" name="Line 60"/>
          <p:cNvSpPr>
            <a:spLocks noChangeShapeType="1"/>
          </p:cNvSpPr>
          <p:nvPr/>
        </p:nvSpPr>
        <p:spPr bwMode="auto">
          <a:xfrm>
            <a:off x="5672138" y="1884363"/>
            <a:ext cx="0" cy="19050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73" name="Line 61"/>
          <p:cNvSpPr>
            <a:spLocks noChangeShapeType="1"/>
          </p:cNvSpPr>
          <p:nvPr/>
        </p:nvSpPr>
        <p:spPr bwMode="auto">
          <a:xfrm>
            <a:off x="6496050" y="1884363"/>
            <a:ext cx="0" cy="1905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74" name="Line 62"/>
          <p:cNvSpPr>
            <a:spLocks noChangeShapeType="1"/>
          </p:cNvSpPr>
          <p:nvPr/>
        </p:nvSpPr>
        <p:spPr bwMode="auto">
          <a:xfrm>
            <a:off x="7315200" y="1884363"/>
            <a:ext cx="0" cy="1905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75" name="Line 63"/>
          <p:cNvSpPr>
            <a:spLocks noChangeShapeType="1"/>
          </p:cNvSpPr>
          <p:nvPr/>
        </p:nvSpPr>
        <p:spPr bwMode="auto">
          <a:xfrm>
            <a:off x="8140700" y="1884363"/>
            <a:ext cx="0" cy="1905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76" name="Line 64"/>
          <p:cNvSpPr>
            <a:spLocks noChangeShapeType="1"/>
          </p:cNvSpPr>
          <p:nvPr/>
        </p:nvSpPr>
        <p:spPr bwMode="auto">
          <a:xfrm>
            <a:off x="8964613" y="1884363"/>
            <a:ext cx="0" cy="19050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77" name="Line 65"/>
          <p:cNvSpPr>
            <a:spLocks noChangeShapeType="1"/>
          </p:cNvSpPr>
          <p:nvPr/>
        </p:nvSpPr>
        <p:spPr bwMode="auto">
          <a:xfrm>
            <a:off x="4518025" y="1414463"/>
            <a:ext cx="1154113" cy="469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78" name="Text Box 66"/>
          <p:cNvSpPr txBox="1">
            <a:spLocks noChangeArrowheads="1"/>
          </p:cNvSpPr>
          <p:nvPr/>
        </p:nvSpPr>
        <p:spPr bwMode="auto">
          <a:xfrm>
            <a:off x="5092700" y="1976438"/>
            <a:ext cx="469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4579" name="Text Box 67"/>
          <p:cNvSpPr txBox="1">
            <a:spLocks noChangeArrowheads="1"/>
          </p:cNvSpPr>
          <p:nvPr/>
        </p:nvSpPr>
        <p:spPr bwMode="auto">
          <a:xfrm>
            <a:off x="5092700" y="2447925"/>
            <a:ext cx="3889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4580" name="Text Box 68"/>
          <p:cNvSpPr txBox="1">
            <a:spLocks noChangeArrowheads="1"/>
          </p:cNvSpPr>
          <p:nvPr/>
        </p:nvSpPr>
        <p:spPr bwMode="auto">
          <a:xfrm>
            <a:off x="5092700" y="3387725"/>
            <a:ext cx="469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4581" name="Text Box 69"/>
          <p:cNvSpPr txBox="1">
            <a:spLocks noChangeArrowheads="1"/>
          </p:cNvSpPr>
          <p:nvPr/>
        </p:nvSpPr>
        <p:spPr bwMode="auto">
          <a:xfrm>
            <a:off x="5092700" y="2917825"/>
            <a:ext cx="469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4582" name="Text Box 70"/>
          <p:cNvSpPr txBox="1">
            <a:spLocks noChangeArrowheads="1"/>
          </p:cNvSpPr>
          <p:nvPr/>
        </p:nvSpPr>
        <p:spPr bwMode="auto">
          <a:xfrm flipH="1">
            <a:off x="5834063" y="1509713"/>
            <a:ext cx="457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4583" name="Text Box 71"/>
          <p:cNvSpPr txBox="1">
            <a:spLocks noChangeArrowheads="1"/>
          </p:cNvSpPr>
          <p:nvPr/>
        </p:nvSpPr>
        <p:spPr bwMode="auto">
          <a:xfrm flipH="1">
            <a:off x="6826250" y="1509713"/>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4584" name="Text Box 72"/>
          <p:cNvSpPr txBox="1">
            <a:spLocks noChangeArrowheads="1"/>
          </p:cNvSpPr>
          <p:nvPr/>
        </p:nvSpPr>
        <p:spPr bwMode="auto">
          <a:xfrm flipH="1">
            <a:off x="8474075" y="1509713"/>
            <a:ext cx="330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4585" name="Text Box 73"/>
          <p:cNvSpPr txBox="1">
            <a:spLocks noChangeArrowheads="1"/>
          </p:cNvSpPr>
          <p:nvPr/>
        </p:nvSpPr>
        <p:spPr bwMode="auto">
          <a:xfrm flipH="1">
            <a:off x="7648575" y="1509713"/>
            <a:ext cx="425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4586" name="Text Box 74"/>
          <p:cNvSpPr txBox="1">
            <a:spLocks noChangeArrowheads="1"/>
          </p:cNvSpPr>
          <p:nvPr/>
        </p:nvSpPr>
        <p:spPr bwMode="auto">
          <a:xfrm>
            <a:off x="4427538" y="1700213"/>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XQ</a:t>
            </a:r>
            <a:r>
              <a:rPr lang="en-US" altLang="zh-CN" sz="1800" baseline="-25000"/>
              <a:t>3</a:t>
            </a:r>
            <a:r>
              <a:rPr lang="en-US" altLang="zh-CN" sz="1800" baseline="30000"/>
              <a:t>n</a:t>
            </a:r>
          </a:p>
        </p:txBody>
      </p:sp>
      <p:sp>
        <p:nvSpPr>
          <p:cNvPr id="64587" name="Text Box 75"/>
          <p:cNvSpPr txBox="1">
            <a:spLocks noChangeArrowheads="1"/>
          </p:cNvSpPr>
          <p:nvPr/>
        </p:nvSpPr>
        <p:spPr bwMode="auto">
          <a:xfrm>
            <a:off x="4752975" y="1268413"/>
            <a:ext cx="793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Q</a:t>
            </a:r>
            <a:r>
              <a:rPr lang="en-US" altLang="zh-CN" sz="1800" baseline="-25000"/>
              <a:t>2</a:t>
            </a:r>
            <a:r>
              <a:rPr lang="en-US" altLang="zh-CN" sz="1800" baseline="30000"/>
              <a:t>n</a:t>
            </a:r>
            <a:r>
              <a:rPr lang="en-US" altLang="zh-CN" sz="1800"/>
              <a:t>Q</a:t>
            </a:r>
            <a:r>
              <a:rPr lang="en-US" altLang="zh-CN" sz="1800" baseline="-25000"/>
              <a:t>1</a:t>
            </a:r>
            <a:r>
              <a:rPr lang="en-US" altLang="zh-CN" sz="1800" baseline="30000"/>
              <a:t>n</a:t>
            </a:r>
          </a:p>
        </p:txBody>
      </p:sp>
      <p:sp>
        <p:nvSpPr>
          <p:cNvPr id="64588" name="AutoShape 76"/>
          <p:cNvSpPr>
            <a:spLocks noChangeArrowheads="1"/>
          </p:cNvSpPr>
          <p:nvPr/>
        </p:nvSpPr>
        <p:spPr bwMode="auto">
          <a:xfrm>
            <a:off x="3995738" y="2565400"/>
            <a:ext cx="1008062" cy="576263"/>
          </a:xfrm>
          <a:prstGeom prst="rightArrow">
            <a:avLst>
              <a:gd name="adj1" fmla="val 50000"/>
              <a:gd name="adj2" fmla="val 43733"/>
            </a:avLst>
          </a:prstGeom>
          <a:solidFill>
            <a:schemeClr val="accent1"/>
          </a:solidFill>
          <a:ln w="9525">
            <a:solidFill>
              <a:schemeClr val="tx1"/>
            </a:solidFill>
            <a:miter lim="800000"/>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idx="1"/>
          </p:nvPr>
        </p:nvSpPr>
        <p:spPr>
          <a:xfrm>
            <a:off x="179388" y="188913"/>
            <a:ext cx="8229600" cy="576262"/>
          </a:xfrm>
        </p:spPr>
        <p:txBody>
          <a:bodyPr/>
          <a:lstStyle/>
          <a:p>
            <a:pPr eaLnBrk="1" hangingPunct="1">
              <a:lnSpc>
                <a:spcPct val="90000"/>
              </a:lnSpc>
              <a:buFontTx/>
              <a:buNone/>
            </a:pPr>
            <a:r>
              <a:rPr lang="en-US" altLang="zh-CN" smtClean="0"/>
              <a:t>5</a:t>
            </a:r>
            <a:r>
              <a:rPr lang="zh-CN" altLang="en-US" smtClean="0"/>
              <a:t>、由次态卡诺图求各触发器的状态方程</a:t>
            </a:r>
          </a:p>
        </p:txBody>
      </p:sp>
      <p:sp>
        <p:nvSpPr>
          <p:cNvPr id="65539" name="Rectangle 3"/>
          <p:cNvSpPr>
            <a:spLocks noChangeArrowheads="1"/>
          </p:cNvSpPr>
          <p:nvPr/>
        </p:nvSpPr>
        <p:spPr bwMode="auto">
          <a:xfrm>
            <a:off x="3925888" y="2784475"/>
            <a:ext cx="8239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001/0</a:t>
            </a:r>
          </a:p>
        </p:txBody>
      </p:sp>
      <p:sp>
        <p:nvSpPr>
          <p:cNvPr id="65540" name="Rectangle 4"/>
          <p:cNvSpPr>
            <a:spLocks noChangeArrowheads="1"/>
          </p:cNvSpPr>
          <p:nvPr/>
        </p:nvSpPr>
        <p:spPr bwMode="auto">
          <a:xfrm>
            <a:off x="3100388" y="2784475"/>
            <a:ext cx="825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100/0</a:t>
            </a:r>
          </a:p>
        </p:txBody>
      </p:sp>
      <p:sp>
        <p:nvSpPr>
          <p:cNvPr id="65541" name="Rectangle 5"/>
          <p:cNvSpPr>
            <a:spLocks noChangeArrowheads="1"/>
          </p:cNvSpPr>
          <p:nvPr/>
        </p:nvSpPr>
        <p:spPr bwMode="auto">
          <a:xfrm>
            <a:off x="2281238" y="2784475"/>
            <a:ext cx="8191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100/0</a:t>
            </a:r>
          </a:p>
        </p:txBody>
      </p:sp>
      <p:sp>
        <p:nvSpPr>
          <p:cNvPr id="65542" name="Rectangle 6"/>
          <p:cNvSpPr>
            <a:spLocks noChangeArrowheads="1"/>
          </p:cNvSpPr>
          <p:nvPr/>
        </p:nvSpPr>
        <p:spPr bwMode="auto">
          <a:xfrm>
            <a:off x="1457325" y="2784475"/>
            <a:ext cx="8239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010/0</a:t>
            </a:r>
          </a:p>
        </p:txBody>
      </p:sp>
      <p:sp>
        <p:nvSpPr>
          <p:cNvPr id="65543" name="Rectangle 7"/>
          <p:cNvSpPr>
            <a:spLocks noChangeArrowheads="1"/>
          </p:cNvSpPr>
          <p:nvPr/>
        </p:nvSpPr>
        <p:spPr bwMode="auto">
          <a:xfrm>
            <a:off x="3925888" y="2308225"/>
            <a:ext cx="8239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xxx/x</a:t>
            </a:r>
          </a:p>
        </p:txBody>
      </p:sp>
      <p:sp>
        <p:nvSpPr>
          <p:cNvPr id="65544" name="Rectangle 8"/>
          <p:cNvSpPr>
            <a:spLocks noChangeArrowheads="1"/>
          </p:cNvSpPr>
          <p:nvPr/>
        </p:nvSpPr>
        <p:spPr bwMode="auto">
          <a:xfrm>
            <a:off x="3100388" y="2308225"/>
            <a:ext cx="825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xxx/x</a:t>
            </a:r>
          </a:p>
        </p:txBody>
      </p:sp>
      <p:sp>
        <p:nvSpPr>
          <p:cNvPr id="65545" name="Rectangle 9"/>
          <p:cNvSpPr>
            <a:spLocks noChangeArrowheads="1"/>
          </p:cNvSpPr>
          <p:nvPr/>
        </p:nvSpPr>
        <p:spPr bwMode="auto">
          <a:xfrm>
            <a:off x="2281238" y="2308225"/>
            <a:ext cx="8191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000/0</a:t>
            </a:r>
          </a:p>
        </p:txBody>
      </p:sp>
      <p:sp>
        <p:nvSpPr>
          <p:cNvPr id="65546" name="Rectangle 10"/>
          <p:cNvSpPr>
            <a:spLocks noChangeArrowheads="1"/>
          </p:cNvSpPr>
          <p:nvPr/>
        </p:nvSpPr>
        <p:spPr bwMode="auto">
          <a:xfrm>
            <a:off x="1457325" y="2308225"/>
            <a:ext cx="8239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000/1</a:t>
            </a:r>
          </a:p>
        </p:txBody>
      </p:sp>
      <p:sp>
        <p:nvSpPr>
          <p:cNvPr id="65547" name="Rectangle 11"/>
          <p:cNvSpPr>
            <a:spLocks noChangeArrowheads="1"/>
          </p:cNvSpPr>
          <p:nvPr/>
        </p:nvSpPr>
        <p:spPr bwMode="auto">
          <a:xfrm>
            <a:off x="3925888" y="1831975"/>
            <a:ext cx="8239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xxx/x</a:t>
            </a:r>
          </a:p>
        </p:txBody>
      </p:sp>
      <p:sp>
        <p:nvSpPr>
          <p:cNvPr id="65548" name="Rectangle 12"/>
          <p:cNvSpPr>
            <a:spLocks noChangeArrowheads="1"/>
          </p:cNvSpPr>
          <p:nvPr/>
        </p:nvSpPr>
        <p:spPr bwMode="auto">
          <a:xfrm>
            <a:off x="3100388" y="1831975"/>
            <a:ext cx="825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xxx/x</a:t>
            </a:r>
          </a:p>
        </p:txBody>
      </p:sp>
      <p:sp>
        <p:nvSpPr>
          <p:cNvPr id="65549" name="Rectangle 13"/>
          <p:cNvSpPr>
            <a:spLocks noChangeArrowheads="1"/>
          </p:cNvSpPr>
          <p:nvPr/>
        </p:nvSpPr>
        <p:spPr bwMode="auto">
          <a:xfrm>
            <a:off x="2281238" y="1831975"/>
            <a:ext cx="8191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000/0</a:t>
            </a:r>
          </a:p>
        </p:txBody>
      </p:sp>
      <p:sp>
        <p:nvSpPr>
          <p:cNvPr id="65550" name="Rectangle 14"/>
          <p:cNvSpPr>
            <a:spLocks noChangeArrowheads="1"/>
          </p:cNvSpPr>
          <p:nvPr/>
        </p:nvSpPr>
        <p:spPr bwMode="auto">
          <a:xfrm>
            <a:off x="1457325" y="1831975"/>
            <a:ext cx="8239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000/0</a:t>
            </a:r>
          </a:p>
        </p:txBody>
      </p:sp>
      <p:sp>
        <p:nvSpPr>
          <p:cNvPr id="65551" name="Rectangle 15"/>
          <p:cNvSpPr>
            <a:spLocks noChangeArrowheads="1"/>
          </p:cNvSpPr>
          <p:nvPr/>
        </p:nvSpPr>
        <p:spPr bwMode="auto">
          <a:xfrm>
            <a:off x="3925888" y="1355725"/>
            <a:ext cx="8239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011/0</a:t>
            </a:r>
          </a:p>
        </p:txBody>
      </p:sp>
      <p:sp>
        <p:nvSpPr>
          <p:cNvPr id="65552" name="Rectangle 16"/>
          <p:cNvSpPr>
            <a:spLocks noChangeArrowheads="1"/>
          </p:cNvSpPr>
          <p:nvPr/>
        </p:nvSpPr>
        <p:spPr bwMode="auto">
          <a:xfrm>
            <a:off x="3100388" y="1355725"/>
            <a:ext cx="825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101/0</a:t>
            </a:r>
          </a:p>
        </p:txBody>
      </p:sp>
      <p:sp>
        <p:nvSpPr>
          <p:cNvPr id="65553" name="Rectangle 17"/>
          <p:cNvSpPr>
            <a:spLocks noChangeArrowheads="1"/>
          </p:cNvSpPr>
          <p:nvPr/>
        </p:nvSpPr>
        <p:spPr bwMode="auto">
          <a:xfrm>
            <a:off x="2281238" y="1355725"/>
            <a:ext cx="8191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100/0</a:t>
            </a:r>
          </a:p>
        </p:txBody>
      </p:sp>
      <p:sp>
        <p:nvSpPr>
          <p:cNvPr id="65554" name="Rectangle 18"/>
          <p:cNvSpPr>
            <a:spLocks noChangeArrowheads="1"/>
          </p:cNvSpPr>
          <p:nvPr/>
        </p:nvSpPr>
        <p:spPr bwMode="auto">
          <a:xfrm>
            <a:off x="1457325" y="1355725"/>
            <a:ext cx="86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010/0</a:t>
            </a:r>
          </a:p>
        </p:txBody>
      </p:sp>
      <p:sp>
        <p:nvSpPr>
          <p:cNvPr id="65555" name="Line 19"/>
          <p:cNvSpPr>
            <a:spLocks noChangeShapeType="1"/>
          </p:cNvSpPr>
          <p:nvPr/>
        </p:nvSpPr>
        <p:spPr bwMode="auto">
          <a:xfrm>
            <a:off x="1457325" y="1355725"/>
            <a:ext cx="3292475"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56" name="Line 20"/>
          <p:cNvSpPr>
            <a:spLocks noChangeShapeType="1"/>
          </p:cNvSpPr>
          <p:nvPr/>
        </p:nvSpPr>
        <p:spPr bwMode="auto">
          <a:xfrm>
            <a:off x="1457325" y="1831975"/>
            <a:ext cx="329247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57" name="Line 21"/>
          <p:cNvSpPr>
            <a:spLocks noChangeShapeType="1"/>
          </p:cNvSpPr>
          <p:nvPr/>
        </p:nvSpPr>
        <p:spPr bwMode="auto">
          <a:xfrm>
            <a:off x="1457325" y="2308225"/>
            <a:ext cx="329247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58" name="Line 22"/>
          <p:cNvSpPr>
            <a:spLocks noChangeShapeType="1"/>
          </p:cNvSpPr>
          <p:nvPr/>
        </p:nvSpPr>
        <p:spPr bwMode="auto">
          <a:xfrm>
            <a:off x="1457325" y="2784475"/>
            <a:ext cx="329247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59" name="Line 23"/>
          <p:cNvSpPr>
            <a:spLocks noChangeShapeType="1"/>
          </p:cNvSpPr>
          <p:nvPr/>
        </p:nvSpPr>
        <p:spPr bwMode="auto">
          <a:xfrm>
            <a:off x="1457325" y="3260725"/>
            <a:ext cx="3292475"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60" name="Line 24"/>
          <p:cNvSpPr>
            <a:spLocks noChangeShapeType="1"/>
          </p:cNvSpPr>
          <p:nvPr/>
        </p:nvSpPr>
        <p:spPr bwMode="auto">
          <a:xfrm>
            <a:off x="1457325" y="1355725"/>
            <a:ext cx="0" cy="19050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61" name="Line 25"/>
          <p:cNvSpPr>
            <a:spLocks noChangeShapeType="1"/>
          </p:cNvSpPr>
          <p:nvPr/>
        </p:nvSpPr>
        <p:spPr bwMode="auto">
          <a:xfrm>
            <a:off x="2281238" y="1355725"/>
            <a:ext cx="0" cy="1905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62" name="Line 26"/>
          <p:cNvSpPr>
            <a:spLocks noChangeShapeType="1"/>
          </p:cNvSpPr>
          <p:nvPr/>
        </p:nvSpPr>
        <p:spPr bwMode="auto">
          <a:xfrm>
            <a:off x="3100388" y="1355725"/>
            <a:ext cx="0" cy="1905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63" name="Line 27"/>
          <p:cNvSpPr>
            <a:spLocks noChangeShapeType="1"/>
          </p:cNvSpPr>
          <p:nvPr/>
        </p:nvSpPr>
        <p:spPr bwMode="auto">
          <a:xfrm>
            <a:off x="3925888" y="1355725"/>
            <a:ext cx="0" cy="1905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64" name="Line 28"/>
          <p:cNvSpPr>
            <a:spLocks noChangeShapeType="1"/>
          </p:cNvSpPr>
          <p:nvPr/>
        </p:nvSpPr>
        <p:spPr bwMode="auto">
          <a:xfrm>
            <a:off x="4749800" y="1355725"/>
            <a:ext cx="0" cy="19050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65" name="Line 29"/>
          <p:cNvSpPr>
            <a:spLocks noChangeShapeType="1"/>
          </p:cNvSpPr>
          <p:nvPr/>
        </p:nvSpPr>
        <p:spPr bwMode="auto">
          <a:xfrm>
            <a:off x="303213" y="885825"/>
            <a:ext cx="1154112" cy="469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66" name="Text Box 30"/>
          <p:cNvSpPr txBox="1">
            <a:spLocks noChangeArrowheads="1"/>
          </p:cNvSpPr>
          <p:nvPr/>
        </p:nvSpPr>
        <p:spPr bwMode="auto">
          <a:xfrm>
            <a:off x="877888" y="1447800"/>
            <a:ext cx="469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5567" name="Text Box 31"/>
          <p:cNvSpPr txBox="1">
            <a:spLocks noChangeArrowheads="1"/>
          </p:cNvSpPr>
          <p:nvPr/>
        </p:nvSpPr>
        <p:spPr bwMode="auto">
          <a:xfrm>
            <a:off x="877888" y="1919288"/>
            <a:ext cx="3889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5568" name="Text Box 32"/>
          <p:cNvSpPr txBox="1">
            <a:spLocks noChangeArrowheads="1"/>
          </p:cNvSpPr>
          <p:nvPr/>
        </p:nvSpPr>
        <p:spPr bwMode="auto">
          <a:xfrm>
            <a:off x="877888" y="2859088"/>
            <a:ext cx="469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5569" name="Text Box 33"/>
          <p:cNvSpPr txBox="1">
            <a:spLocks noChangeArrowheads="1"/>
          </p:cNvSpPr>
          <p:nvPr/>
        </p:nvSpPr>
        <p:spPr bwMode="auto">
          <a:xfrm>
            <a:off x="877888" y="2389188"/>
            <a:ext cx="469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5570" name="Text Box 34"/>
          <p:cNvSpPr txBox="1">
            <a:spLocks noChangeArrowheads="1"/>
          </p:cNvSpPr>
          <p:nvPr/>
        </p:nvSpPr>
        <p:spPr bwMode="auto">
          <a:xfrm flipH="1">
            <a:off x="1619250" y="981075"/>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5571" name="Text Box 35"/>
          <p:cNvSpPr txBox="1">
            <a:spLocks noChangeArrowheads="1"/>
          </p:cNvSpPr>
          <p:nvPr/>
        </p:nvSpPr>
        <p:spPr bwMode="auto">
          <a:xfrm flipH="1">
            <a:off x="2611438" y="981075"/>
            <a:ext cx="438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5572" name="Text Box 36"/>
          <p:cNvSpPr txBox="1">
            <a:spLocks noChangeArrowheads="1"/>
          </p:cNvSpPr>
          <p:nvPr/>
        </p:nvSpPr>
        <p:spPr bwMode="auto">
          <a:xfrm flipH="1">
            <a:off x="4259263" y="981075"/>
            <a:ext cx="330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5573" name="Text Box 37"/>
          <p:cNvSpPr txBox="1">
            <a:spLocks noChangeArrowheads="1"/>
          </p:cNvSpPr>
          <p:nvPr/>
        </p:nvSpPr>
        <p:spPr bwMode="auto">
          <a:xfrm flipH="1">
            <a:off x="3433763" y="981075"/>
            <a:ext cx="4254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5574" name="Text Box 38"/>
          <p:cNvSpPr txBox="1">
            <a:spLocks noChangeArrowheads="1"/>
          </p:cNvSpPr>
          <p:nvPr/>
        </p:nvSpPr>
        <p:spPr bwMode="auto">
          <a:xfrm>
            <a:off x="212725" y="1171575"/>
            <a:ext cx="64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XQ</a:t>
            </a:r>
            <a:r>
              <a:rPr lang="en-US" altLang="zh-CN" sz="1800" baseline="-25000"/>
              <a:t>3</a:t>
            </a:r>
            <a:r>
              <a:rPr lang="en-US" altLang="zh-CN" sz="1800" baseline="30000"/>
              <a:t>n</a:t>
            </a:r>
          </a:p>
        </p:txBody>
      </p:sp>
      <p:sp>
        <p:nvSpPr>
          <p:cNvPr id="65575" name="Text Box 39"/>
          <p:cNvSpPr txBox="1">
            <a:spLocks noChangeArrowheads="1"/>
          </p:cNvSpPr>
          <p:nvPr/>
        </p:nvSpPr>
        <p:spPr bwMode="auto">
          <a:xfrm>
            <a:off x="538163" y="739775"/>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Q</a:t>
            </a:r>
            <a:r>
              <a:rPr lang="en-US" altLang="zh-CN" sz="1800" baseline="-25000"/>
              <a:t>2</a:t>
            </a:r>
            <a:r>
              <a:rPr lang="en-US" altLang="zh-CN" sz="1800" baseline="30000"/>
              <a:t>n</a:t>
            </a:r>
            <a:r>
              <a:rPr lang="en-US" altLang="zh-CN" sz="1800"/>
              <a:t>Q</a:t>
            </a:r>
            <a:r>
              <a:rPr lang="en-US" altLang="zh-CN" sz="1800" baseline="-25000"/>
              <a:t>1</a:t>
            </a:r>
            <a:r>
              <a:rPr lang="en-US" altLang="zh-CN" sz="1800" baseline="30000"/>
              <a:t>n</a:t>
            </a:r>
          </a:p>
        </p:txBody>
      </p:sp>
      <p:grpSp>
        <p:nvGrpSpPr>
          <p:cNvPr id="65576" name="Group 40"/>
          <p:cNvGrpSpPr/>
          <p:nvPr/>
        </p:nvGrpSpPr>
        <p:grpSpPr bwMode="auto">
          <a:xfrm>
            <a:off x="179388" y="3716338"/>
            <a:ext cx="4067175" cy="2233612"/>
            <a:chOff x="134" y="2280"/>
            <a:chExt cx="2858" cy="1588"/>
          </a:xfrm>
        </p:grpSpPr>
        <p:sp>
          <p:nvSpPr>
            <p:cNvPr id="65667" name="Rectangle 41"/>
            <p:cNvSpPr>
              <a:spLocks noChangeArrowheads="1"/>
            </p:cNvSpPr>
            <p:nvPr/>
          </p:nvSpPr>
          <p:spPr bwMode="auto">
            <a:xfrm>
              <a:off x="2473" y="35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65668" name="Rectangle 42"/>
            <p:cNvSpPr>
              <a:spLocks noChangeArrowheads="1"/>
            </p:cNvSpPr>
            <p:nvPr/>
          </p:nvSpPr>
          <p:spPr bwMode="auto">
            <a:xfrm>
              <a:off x="1953" y="35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69" name="Rectangle 43"/>
            <p:cNvSpPr>
              <a:spLocks noChangeArrowheads="1"/>
            </p:cNvSpPr>
            <p:nvPr/>
          </p:nvSpPr>
          <p:spPr bwMode="auto">
            <a:xfrm>
              <a:off x="1437" y="35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70" name="Rectangle 44"/>
            <p:cNvSpPr>
              <a:spLocks noChangeArrowheads="1"/>
            </p:cNvSpPr>
            <p:nvPr/>
          </p:nvSpPr>
          <p:spPr bwMode="auto">
            <a:xfrm>
              <a:off x="918" y="35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71" name="Rectangle 45"/>
            <p:cNvSpPr>
              <a:spLocks noChangeArrowheads="1"/>
            </p:cNvSpPr>
            <p:nvPr/>
          </p:nvSpPr>
          <p:spPr bwMode="auto">
            <a:xfrm>
              <a:off x="2473" y="32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672" name="Rectangle 46"/>
            <p:cNvSpPr>
              <a:spLocks noChangeArrowheads="1"/>
            </p:cNvSpPr>
            <p:nvPr/>
          </p:nvSpPr>
          <p:spPr bwMode="auto">
            <a:xfrm>
              <a:off x="1953" y="32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673" name="Rectangle 47"/>
            <p:cNvSpPr>
              <a:spLocks noChangeArrowheads="1"/>
            </p:cNvSpPr>
            <p:nvPr/>
          </p:nvSpPr>
          <p:spPr bwMode="auto">
            <a:xfrm>
              <a:off x="1437" y="32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74" name="Rectangle 48"/>
            <p:cNvSpPr>
              <a:spLocks noChangeArrowheads="1"/>
            </p:cNvSpPr>
            <p:nvPr/>
          </p:nvSpPr>
          <p:spPr bwMode="auto">
            <a:xfrm>
              <a:off x="918" y="32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75" name="Rectangle 49"/>
            <p:cNvSpPr>
              <a:spLocks noChangeArrowheads="1"/>
            </p:cNvSpPr>
            <p:nvPr/>
          </p:nvSpPr>
          <p:spPr bwMode="auto">
            <a:xfrm>
              <a:off x="2473" y="29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676" name="Rectangle 50"/>
            <p:cNvSpPr>
              <a:spLocks noChangeArrowheads="1"/>
            </p:cNvSpPr>
            <p:nvPr/>
          </p:nvSpPr>
          <p:spPr bwMode="auto">
            <a:xfrm>
              <a:off x="1953" y="29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677" name="Rectangle 51"/>
            <p:cNvSpPr>
              <a:spLocks noChangeArrowheads="1"/>
            </p:cNvSpPr>
            <p:nvPr/>
          </p:nvSpPr>
          <p:spPr bwMode="auto">
            <a:xfrm>
              <a:off x="1437" y="29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78" name="Rectangle 52"/>
            <p:cNvSpPr>
              <a:spLocks noChangeArrowheads="1"/>
            </p:cNvSpPr>
            <p:nvPr/>
          </p:nvSpPr>
          <p:spPr bwMode="auto">
            <a:xfrm>
              <a:off x="918" y="29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79" name="Rectangle 53"/>
            <p:cNvSpPr>
              <a:spLocks noChangeArrowheads="1"/>
            </p:cNvSpPr>
            <p:nvPr/>
          </p:nvSpPr>
          <p:spPr bwMode="auto">
            <a:xfrm>
              <a:off x="2473" y="26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65680" name="Rectangle 54"/>
            <p:cNvSpPr>
              <a:spLocks noChangeArrowheads="1"/>
            </p:cNvSpPr>
            <p:nvPr/>
          </p:nvSpPr>
          <p:spPr bwMode="auto">
            <a:xfrm>
              <a:off x="1953" y="26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65681" name="Rectangle 55"/>
            <p:cNvSpPr>
              <a:spLocks noChangeArrowheads="1"/>
            </p:cNvSpPr>
            <p:nvPr/>
          </p:nvSpPr>
          <p:spPr bwMode="auto">
            <a:xfrm>
              <a:off x="1437" y="26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82" name="Rectangle 56"/>
            <p:cNvSpPr>
              <a:spLocks noChangeArrowheads="1"/>
            </p:cNvSpPr>
            <p:nvPr/>
          </p:nvSpPr>
          <p:spPr bwMode="auto">
            <a:xfrm>
              <a:off x="918" y="2668"/>
              <a:ext cx="54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83" name="Line 57"/>
            <p:cNvSpPr>
              <a:spLocks noChangeShapeType="1"/>
            </p:cNvSpPr>
            <p:nvPr/>
          </p:nvSpPr>
          <p:spPr bwMode="auto">
            <a:xfrm>
              <a:off x="918" y="2668"/>
              <a:ext cx="207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84" name="Line 58"/>
            <p:cNvSpPr>
              <a:spLocks noChangeShapeType="1"/>
            </p:cNvSpPr>
            <p:nvPr/>
          </p:nvSpPr>
          <p:spPr bwMode="auto">
            <a:xfrm>
              <a:off x="918" y="29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85" name="Line 59"/>
            <p:cNvSpPr>
              <a:spLocks noChangeShapeType="1"/>
            </p:cNvSpPr>
            <p:nvPr/>
          </p:nvSpPr>
          <p:spPr bwMode="auto">
            <a:xfrm>
              <a:off x="918" y="32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86" name="Line 60"/>
            <p:cNvSpPr>
              <a:spLocks noChangeShapeType="1"/>
            </p:cNvSpPr>
            <p:nvPr/>
          </p:nvSpPr>
          <p:spPr bwMode="auto">
            <a:xfrm>
              <a:off x="918" y="35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87" name="Line 61"/>
            <p:cNvSpPr>
              <a:spLocks noChangeShapeType="1"/>
            </p:cNvSpPr>
            <p:nvPr/>
          </p:nvSpPr>
          <p:spPr bwMode="auto">
            <a:xfrm>
              <a:off x="918" y="3868"/>
              <a:ext cx="207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88" name="Line 62"/>
            <p:cNvSpPr>
              <a:spLocks noChangeShapeType="1"/>
            </p:cNvSpPr>
            <p:nvPr/>
          </p:nvSpPr>
          <p:spPr bwMode="auto">
            <a:xfrm>
              <a:off x="918" y="2668"/>
              <a:ext cx="0" cy="12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89" name="Line 63"/>
            <p:cNvSpPr>
              <a:spLocks noChangeShapeType="1"/>
            </p:cNvSpPr>
            <p:nvPr/>
          </p:nvSpPr>
          <p:spPr bwMode="auto">
            <a:xfrm>
              <a:off x="1437"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90" name="Line 64"/>
            <p:cNvSpPr>
              <a:spLocks noChangeShapeType="1"/>
            </p:cNvSpPr>
            <p:nvPr/>
          </p:nvSpPr>
          <p:spPr bwMode="auto">
            <a:xfrm>
              <a:off x="1953"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91" name="Line 65"/>
            <p:cNvSpPr>
              <a:spLocks noChangeShapeType="1"/>
            </p:cNvSpPr>
            <p:nvPr/>
          </p:nvSpPr>
          <p:spPr bwMode="auto">
            <a:xfrm>
              <a:off x="2473"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92" name="Line 66"/>
            <p:cNvSpPr>
              <a:spLocks noChangeShapeType="1"/>
            </p:cNvSpPr>
            <p:nvPr/>
          </p:nvSpPr>
          <p:spPr bwMode="auto">
            <a:xfrm>
              <a:off x="2992" y="2668"/>
              <a:ext cx="0" cy="12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93" name="Line 67"/>
            <p:cNvSpPr>
              <a:spLocks noChangeShapeType="1"/>
            </p:cNvSpPr>
            <p:nvPr/>
          </p:nvSpPr>
          <p:spPr bwMode="auto">
            <a:xfrm>
              <a:off x="191" y="2372"/>
              <a:ext cx="727" cy="2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94" name="Text Box 68"/>
            <p:cNvSpPr txBox="1">
              <a:spLocks noChangeArrowheads="1"/>
            </p:cNvSpPr>
            <p:nvPr/>
          </p:nvSpPr>
          <p:spPr bwMode="auto">
            <a:xfrm>
              <a:off x="553" y="2726"/>
              <a:ext cx="29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5695" name="Text Box 69"/>
            <p:cNvSpPr txBox="1">
              <a:spLocks noChangeArrowheads="1"/>
            </p:cNvSpPr>
            <p:nvPr/>
          </p:nvSpPr>
          <p:spPr bwMode="auto">
            <a:xfrm>
              <a:off x="553" y="3023"/>
              <a:ext cx="24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5696" name="Text Box 70"/>
            <p:cNvSpPr txBox="1">
              <a:spLocks noChangeArrowheads="1"/>
            </p:cNvSpPr>
            <p:nvPr/>
          </p:nvSpPr>
          <p:spPr bwMode="auto">
            <a:xfrm>
              <a:off x="553" y="3615"/>
              <a:ext cx="29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5697" name="Text Box 71"/>
            <p:cNvSpPr txBox="1">
              <a:spLocks noChangeArrowheads="1"/>
            </p:cNvSpPr>
            <p:nvPr/>
          </p:nvSpPr>
          <p:spPr bwMode="auto">
            <a:xfrm>
              <a:off x="553" y="3319"/>
              <a:ext cx="29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5698" name="Text Box 72"/>
            <p:cNvSpPr txBox="1">
              <a:spLocks noChangeArrowheads="1"/>
            </p:cNvSpPr>
            <p:nvPr/>
          </p:nvSpPr>
          <p:spPr bwMode="auto">
            <a:xfrm flipH="1">
              <a:off x="1021" y="2432"/>
              <a:ext cx="289"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5699" name="Text Box 73"/>
            <p:cNvSpPr txBox="1">
              <a:spLocks noChangeArrowheads="1"/>
            </p:cNvSpPr>
            <p:nvPr/>
          </p:nvSpPr>
          <p:spPr bwMode="auto">
            <a:xfrm flipH="1">
              <a:off x="1646" y="2432"/>
              <a:ext cx="27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5700" name="Text Box 74"/>
            <p:cNvSpPr txBox="1">
              <a:spLocks noChangeArrowheads="1"/>
            </p:cNvSpPr>
            <p:nvPr/>
          </p:nvSpPr>
          <p:spPr bwMode="auto">
            <a:xfrm flipH="1">
              <a:off x="2685" y="2432"/>
              <a:ext cx="20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5701" name="Text Box 75"/>
            <p:cNvSpPr txBox="1">
              <a:spLocks noChangeArrowheads="1"/>
            </p:cNvSpPr>
            <p:nvPr/>
          </p:nvSpPr>
          <p:spPr bwMode="auto">
            <a:xfrm flipH="1">
              <a:off x="2164" y="2432"/>
              <a:ext cx="26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5702" name="Text Box 76"/>
            <p:cNvSpPr txBox="1">
              <a:spLocks noChangeArrowheads="1"/>
            </p:cNvSpPr>
            <p:nvPr/>
          </p:nvSpPr>
          <p:spPr bwMode="auto">
            <a:xfrm>
              <a:off x="134" y="2552"/>
              <a:ext cx="40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XQ</a:t>
              </a:r>
              <a:r>
                <a:rPr lang="en-US" altLang="zh-CN" sz="1800" baseline="-25000"/>
                <a:t>3</a:t>
              </a:r>
              <a:r>
                <a:rPr lang="en-US" altLang="zh-CN" sz="1800" baseline="30000"/>
                <a:t>n</a:t>
              </a:r>
            </a:p>
          </p:txBody>
        </p:sp>
        <p:sp>
          <p:nvSpPr>
            <p:cNvPr id="65703" name="Text Box 77"/>
            <p:cNvSpPr txBox="1">
              <a:spLocks noChangeArrowheads="1"/>
            </p:cNvSpPr>
            <p:nvPr/>
          </p:nvSpPr>
          <p:spPr bwMode="auto">
            <a:xfrm>
              <a:off x="338" y="2280"/>
              <a:ext cx="50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Q</a:t>
              </a:r>
              <a:r>
                <a:rPr lang="en-US" altLang="zh-CN" sz="1800" baseline="-25000"/>
                <a:t>2</a:t>
              </a:r>
              <a:r>
                <a:rPr lang="en-US" altLang="zh-CN" sz="1800" baseline="30000"/>
                <a:t>n</a:t>
              </a:r>
              <a:r>
                <a:rPr lang="en-US" altLang="zh-CN" sz="1800"/>
                <a:t>Q</a:t>
              </a:r>
              <a:r>
                <a:rPr lang="en-US" altLang="zh-CN" sz="1800" baseline="-25000"/>
                <a:t>1</a:t>
              </a:r>
              <a:r>
                <a:rPr lang="en-US" altLang="zh-CN" sz="1800" baseline="30000"/>
                <a:t>n</a:t>
              </a:r>
            </a:p>
          </p:txBody>
        </p:sp>
      </p:grpSp>
      <p:grpSp>
        <p:nvGrpSpPr>
          <p:cNvPr id="65577" name="Group 78"/>
          <p:cNvGrpSpPr/>
          <p:nvPr/>
        </p:nvGrpSpPr>
        <p:grpSpPr bwMode="auto">
          <a:xfrm>
            <a:off x="4859338" y="765175"/>
            <a:ext cx="4067175" cy="2233613"/>
            <a:chOff x="134" y="2280"/>
            <a:chExt cx="2858" cy="1588"/>
          </a:xfrm>
        </p:grpSpPr>
        <p:sp>
          <p:nvSpPr>
            <p:cNvPr id="65630" name="Rectangle 79"/>
            <p:cNvSpPr>
              <a:spLocks noChangeArrowheads="1"/>
            </p:cNvSpPr>
            <p:nvPr/>
          </p:nvSpPr>
          <p:spPr bwMode="auto">
            <a:xfrm>
              <a:off x="2473" y="35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31" name="Rectangle 80"/>
            <p:cNvSpPr>
              <a:spLocks noChangeArrowheads="1"/>
            </p:cNvSpPr>
            <p:nvPr/>
          </p:nvSpPr>
          <p:spPr bwMode="auto">
            <a:xfrm>
              <a:off x="1953" y="35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32" name="Rectangle 81"/>
            <p:cNvSpPr>
              <a:spLocks noChangeArrowheads="1"/>
            </p:cNvSpPr>
            <p:nvPr/>
          </p:nvSpPr>
          <p:spPr bwMode="auto">
            <a:xfrm>
              <a:off x="1437" y="35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33" name="Rectangle 82"/>
            <p:cNvSpPr>
              <a:spLocks noChangeArrowheads="1"/>
            </p:cNvSpPr>
            <p:nvPr/>
          </p:nvSpPr>
          <p:spPr bwMode="auto">
            <a:xfrm>
              <a:off x="918" y="35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65634" name="Rectangle 83"/>
            <p:cNvSpPr>
              <a:spLocks noChangeArrowheads="1"/>
            </p:cNvSpPr>
            <p:nvPr/>
          </p:nvSpPr>
          <p:spPr bwMode="auto">
            <a:xfrm>
              <a:off x="2473" y="32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635" name="Rectangle 84"/>
            <p:cNvSpPr>
              <a:spLocks noChangeArrowheads="1"/>
            </p:cNvSpPr>
            <p:nvPr/>
          </p:nvSpPr>
          <p:spPr bwMode="auto">
            <a:xfrm>
              <a:off x="1953" y="32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636" name="Rectangle 85"/>
            <p:cNvSpPr>
              <a:spLocks noChangeArrowheads="1"/>
            </p:cNvSpPr>
            <p:nvPr/>
          </p:nvSpPr>
          <p:spPr bwMode="auto">
            <a:xfrm>
              <a:off x="1437" y="32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37" name="Rectangle 86"/>
            <p:cNvSpPr>
              <a:spLocks noChangeArrowheads="1"/>
            </p:cNvSpPr>
            <p:nvPr/>
          </p:nvSpPr>
          <p:spPr bwMode="auto">
            <a:xfrm>
              <a:off x="918" y="32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38" name="Rectangle 87"/>
            <p:cNvSpPr>
              <a:spLocks noChangeArrowheads="1"/>
            </p:cNvSpPr>
            <p:nvPr/>
          </p:nvSpPr>
          <p:spPr bwMode="auto">
            <a:xfrm>
              <a:off x="2473" y="29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639" name="Rectangle 88"/>
            <p:cNvSpPr>
              <a:spLocks noChangeArrowheads="1"/>
            </p:cNvSpPr>
            <p:nvPr/>
          </p:nvSpPr>
          <p:spPr bwMode="auto">
            <a:xfrm>
              <a:off x="1953" y="29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640" name="Rectangle 89"/>
            <p:cNvSpPr>
              <a:spLocks noChangeArrowheads="1"/>
            </p:cNvSpPr>
            <p:nvPr/>
          </p:nvSpPr>
          <p:spPr bwMode="auto">
            <a:xfrm>
              <a:off x="1437" y="29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41" name="Rectangle 90"/>
            <p:cNvSpPr>
              <a:spLocks noChangeArrowheads="1"/>
            </p:cNvSpPr>
            <p:nvPr/>
          </p:nvSpPr>
          <p:spPr bwMode="auto">
            <a:xfrm>
              <a:off x="918" y="29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42" name="Rectangle 91"/>
            <p:cNvSpPr>
              <a:spLocks noChangeArrowheads="1"/>
            </p:cNvSpPr>
            <p:nvPr/>
          </p:nvSpPr>
          <p:spPr bwMode="auto">
            <a:xfrm>
              <a:off x="2473" y="26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65643" name="Rectangle 92"/>
            <p:cNvSpPr>
              <a:spLocks noChangeArrowheads="1"/>
            </p:cNvSpPr>
            <p:nvPr/>
          </p:nvSpPr>
          <p:spPr bwMode="auto">
            <a:xfrm>
              <a:off x="1953" y="26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44" name="Rectangle 93"/>
            <p:cNvSpPr>
              <a:spLocks noChangeArrowheads="1"/>
            </p:cNvSpPr>
            <p:nvPr/>
          </p:nvSpPr>
          <p:spPr bwMode="auto">
            <a:xfrm>
              <a:off x="1437" y="26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45" name="Rectangle 94"/>
            <p:cNvSpPr>
              <a:spLocks noChangeArrowheads="1"/>
            </p:cNvSpPr>
            <p:nvPr/>
          </p:nvSpPr>
          <p:spPr bwMode="auto">
            <a:xfrm>
              <a:off x="918" y="2668"/>
              <a:ext cx="54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65646" name="Line 95"/>
            <p:cNvSpPr>
              <a:spLocks noChangeShapeType="1"/>
            </p:cNvSpPr>
            <p:nvPr/>
          </p:nvSpPr>
          <p:spPr bwMode="auto">
            <a:xfrm>
              <a:off x="918" y="2668"/>
              <a:ext cx="207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47" name="Line 96"/>
            <p:cNvSpPr>
              <a:spLocks noChangeShapeType="1"/>
            </p:cNvSpPr>
            <p:nvPr/>
          </p:nvSpPr>
          <p:spPr bwMode="auto">
            <a:xfrm>
              <a:off x="918" y="29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48" name="Line 97"/>
            <p:cNvSpPr>
              <a:spLocks noChangeShapeType="1"/>
            </p:cNvSpPr>
            <p:nvPr/>
          </p:nvSpPr>
          <p:spPr bwMode="auto">
            <a:xfrm>
              <a:off x="918" y="32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49" name="Line 98"/>
            <p:cNvSpPr>
              <a:spLocks noChangeShapeType="1"/>
            </p:cNvSpPr>
            <p:nvPr/>
          </p:nvSpPr>
          <p:spPr bwMode="auto">
            <a:xfrm>
              <a:off x="918" y="35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50" name="Line 99"/>
            <p:cNvSpPr>
              <a:spLocks noChangeShapeType="1"/>
            </p:cNvSpPr>
            <p:nvPr/>
          </p:nvSpPr>
          <p:spPr bwMode="auto">
            <a:xfrm>
              <a:off x="918" y="3868"/>
              <a:ext cx="207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51" name="Line 100"/>
            <p:cNvSpPr>
              <a:spLocks noChangeShapeType="1"/>
            </p:cNvSpPr>
            <p:nvPr/>
          </p:nvSpPr>
          <p:spPr bwMode="auto">
            <a:xfrm>
              <a:off x="918" y="2668"/>
              <a:ext cx="0" cy="12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52" name="Line 101"/>
            <p:cNvSpPr>
              <a:spLocks noChangeShapeType="1"/>
            </p:cNvSpPr>
            <p:nvPr/>
          </p:nvSpPr>
          <p:spPr bwMode="auto">
            <a:xfrm>
              <a:off x="1437"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53" name="Line 102"/>
            <p:cNvSpPr>
              <a:spLocks noChangeShapeType="1"/>
            </p:cNvSpPr>
            <p:nvPr/>
          </p:nvSpPr>
          <p:spPr bwMode="auto">
            <a:xfrm>
              <a:off x="1953"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54" name="Line 103"/>
            <p:cNvSpPr>
              <a:spLocks noChangeShapeType="1"/>
            </p:cNvSpPr>
            <p:nvPr/>
          </p:nvSpPr>
          <p:spPr bwMode="auto">
            <a:xfrm>
              <a:off x="2473"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55" name="Line 104"/>
            <p:cNvSpPr>
              <a:spLocks noChangeShapeType="1"/>
            </p:cNvSpPr>
            <p:nvPr/>
          </p:nvSpPr>
          <p:spPr bwMode="auto">
            <a:xfrm>
              <a:off x="2992" y="2668"/>
              <a:ext cx="0" cy="12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56" name="Line 105"/>
            <p:cNvSpPr>
              <a:spLocks noChangeShapeType="1"/>
            </p:cNvSpPr>
            <p:nvPr/>
          </p:nvSpPr>
          <p:spPr bwMode="auto">
            <a:xfrm>
              <a:off x="191" y="2372"/>
              <a:ext cx="727" cy="2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57" name="Text Box 106"/>
            <p:cNvSpPr txBox="1">
              <a:spLocks noChangeArrowheads="1"/>
            </p:cNvSpPr>
            <p:nvPr/>
          </p:nvSpPr>
          <p:spPr bwMode="auto">
            <a:xfrm>
              <a:off x="553" y="2726"/>
              <a:ext cx="29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5658" name="Text Box 107"/>
            <p:cNvSpPr txBox="1">
              <a:spLocks noChangeArrowheads="1"/>
            </p:cNvSpPr>
            <p:nvPr/>
          </p:nvSpPr>
          <p:spPr bwMode="auto">
            <a:xfrm>
              <a:off x="553" y="3023"/>
              <a:ext cx="24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5659" name="Text Box 108"/>
            <p:cNvSpPr txBox="1">
              <a:spLocks noChangeArrowheads="1"/>
            </p:cNvSpPr>
            <p:nvPr/>
          </p:nvSpPr>
          <p:spPr bwMode="auto">
            <a:xfrm>
              <a:off x="553" y="3615"/>
              <a:ext cx="29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5660" name="Text Box 109"/>
            <p:cNvSpPr txBox="1">
              <a:spLocks noChangeArrowheads="1"/>
            </p:cNvSpPr>
            <p:nvPr/>
          </p:nvSpPr>
          <p:spPr bwMode="auto">
            <a:xfrm>
              <a:off x="553" y="3319"/>
              <a:ext cx="29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5661" name="Text Box 110"/>
            <p:cNvSpPr txBox="1">
              <a:spLocks noChangeArrowheads="1"/>
            </p:cNvSpPr>
            <p:nvPr/>
          </p:nvSpPr>
          <p:spPr bwMode="auto">
            <a:xfrm flipH="1">
              <a:off x="1021" y="2432"/>
              <a:ext cx="289"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5662" name="Text Box 111"/>
            <p:cNvSpPr txBox="1">
              <a:spLocks noChangeArrowheads="1"/>
            </p:cNvSpPr>
            <p:nvPr/>
          </p:nvSpPr>
          <p:spPr bwMode="auto">
            <a:xfrm flipH="1">
              <a:off x="1646" y="2432"/>
              <a:ext cx="27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5663" name="Text Box 112"/>
            <p:cNvSpPr txBox="1">
              <a:spLocks noChangeArrowheads="1"/>
            </p:cNvSpPr>
            <p:nvPr/>
          </p:nvSpPr>
          <p:spPr bwMode="auto">
            <a:xfrm flipH="1">
              <a:off x="2685" y="2432"/>
              <a:ext cx="20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5664" name="Text Box 113"/>
            <p:cNvSpPr txBox="1">
              <a:spLocks noChangeArrowheads="1"/>
            </p:cNvSpPr>
            <p:nvPr/>
          </p:nvSpPr>
          <p:spPr bwMode="auto">
            <a:xfrm flipH="1">
              <a:off x="2164" y="2432"/>
              <a:ext cx="26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5665" name="Text Box 114"/>
            <p:cNvSpPr txBox="1">
              <a:spLocks noChangeArrowheads="1"/>
            </p:cNvSpPr>
            <p:nvPr/>
          </p:nvSpPr>
          <p:spPr bwMode="auto">
            <a:xfrm>
              <a:off x="134" y="2552"/>
              <a:ext cx="40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XQ</a:t>
              </a:r>
              <a:r>
                <a:rPr lang="en-US" altLang="zh-CN" sz="1800" baseline="-25000"/>
                <a:t>3</a:t>
              </a:r>
              <a:r>
                <a:rPr lang="en-US" altLang="zh-CN" sz="1800" baseline="30000"/>
                <a:t>n</a:t>
              </a:r>
            </a:p>
          </p:txBody>
        </p:sp>
        <p:sp>
          <p:nvSpPr>
            <p:cNvPr id="65666" name="Text Box 115"/>
            <p:cNvSpPr txBox="1">
              <a:spLocks noChangeArrowheads="1"/>
            </p:cNvSpPr>
            <p:nvPr/>
          </p:nvSpPr>
          <p:spPr bwMode="auto">
            <a:xfrm>
              <a:off x="338" y="2280"/>
              <a:ext cx="50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Q</a:t>
              </a:r>
              <a:r>
                <a:rPr lang="en-US" altLang="zh-CN" sz="1800" baseline="-25000"/>
                <a:t>2</a:t>
              </a:r>
              <a:r>
                <a:rPr lang="en-US" altLang="zh-CN" sz="1800" baseline="30000"/>
                <a:t>n</a:t>
              </a:r>
              <a:r>
                <a:rPr lang="en-US" altLang="zh-CN" sz="1800"/>
                <a:t>Q</a:t>
              </a:r>
              <a:r>
                <a:rPr lang="en-US" altLang="zh-CN" sz="1800" baseline="-25000"/>
                <a:t>1</a:t>
              </a:r>
              <a:r>
                <a:rPr lang="en-US" altLang="zh-CN" sz="1800" baseline="30000"/>
                <a:t>n</a:t>
              </a:r>
            </a:p>
          </p:txBody>
        </p:sp>
      </p:grpSp>
      <p:grpSp>
        <p:nvGrpSpPr>
          <p:cNvPr id="65578" name="Group 116"/>
          <p:cNvGrpSpPr/>
          <p:nvPr/>
        </p:nvGrpSpPr>
        <p:grpSpPr bwMode="auto">
          <a:xfrm>
            <a:off x="4643438" y="3860800"/>
            <a:ext cx="4067175" cy="2233613"/>
            <a:chOff x="134" y="2280"/>
            <a:chExt cx="2858" cy="1588"/>
          </a:xfrm>
        </p:grpSpPr>
        <p:sp>
          <p:nvSpPr>
            <p:cNvPr id="65593" name="Rectangle 117"/>
            <p:cNvSpPr>
              <a:spLocks noChangeArrowheads="1"/>
            </p:cNvSpPr>
            <p:nvPr/>
          </p:nvSpPr>
          <p:spPr bwMode="auto">
            <a:xfrm>
              <a:off x="2473" y="35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594" name="Rectangle 118"/>
            <p:cNvSpPr>
              <a:spLocks noChangeArrowheads="1"/>
            </p:cNvSpPr>
            <p:nvPr/>
          </p:nvSpPr>
          <p:spPr bwMode="auto">
            <a:xfrm>
              <a:off x="1953" y="35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65595" name="Rectangle 119"/>
            <p:cNvSpPr>
              <a:spLocks noChangeArrowheads="1"/>
            </p:cNvSpPr>
            <p:nvPr/>
          </p:nvSpPr>
          <p:spPr bwMode="auto">
            <a:xfrm>
              <a:off x="1437" y="35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65596" name="Rectangle 120"/>
            <p:cNvSpPr>
              <a:spLocks noChangeArrowheads="1"/>
            </p:cNvSpPr>
            <p:nvPr/>
          </p:nvSpPr>
          <p:spPr bwMode="auto">
            <a:xfrm>
              <a:off x="918" y="35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597" name="Rectangle 121"/>
            <p:cNvSpPr>
              <a:spLocks noChangeArrowheads="1"/>
            </p:cNvSpPr>
            <p:nvPr/>
          </p:nvSpPr>
          <p:spPr bwMode="auto">
            <a:xfrm>
              <a:off x="2473" y="32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598" name="Rectangle 122"/>
            <p:cNvSpPr>
              <a:spLocks noChangeArrowheads="1"/>
            </p:cNvSpPr>
            <p:nvPr/>
          </p:nvSpPr>
          <p:spPr bwMode="auto">
            <a:xfrm>
              <a:off x="1953" y="32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599" name="Rectangle 123"/>
            <p:cNvSpPr>
              <a:spLocks noChangeArrowheads="1"/>
            </p:cNvSpPr>
            <p:nvPr/>
          </p:nvSpPr>
          <p:spPr bwMode="auto">
            <a:xfrm>
              <a:off x="1437" y="32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00" name="Rectangle 124"/>
            <p:cNvSpPr>
              <a:spLocks noChangeArrowheads="1"/>
            </p:cNvSpPr>
            <p:nvPr/>
          </p:nvSpPr>
          <p:spPr bwMode="auto">
            <a:xfrm>
              <a:off x="918" y="32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01" name="Rectangle 125"/>
            <p:cNvSpPr>
              <a:spLocks noChangeArrowheads="1"/>
            </p:cNvSpPr>
            <p:nvPr/>
          </p:nvSpPr>
          <p:spPr bwMode="auto">
            <a:xfrm>
              <a:off x="2473" y="29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602" name="Rectangle 126"/>
            <p:cNvSpPr>
              <a:spLocks noChangeArrowheads="1"/>
            </p:cNvSpPr>
            <p:nvPr/>
          </p:nvSpPr>
          <p:spPr bwMode="auto">
            <a:xfrm>
              <a:off x="1953" y="29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5603" name="Rectangle 127"/>
            <p:cNvSpPr>
              <a:spLocks noChangeArrowheads="1"/>
            </p:cNvSpPr>
            <p:nvPr/>
          </p:nvSpPr>
          <p:spPr bwMode="auto">
            <a:xfrm>
              <a:off x="1437" y="29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04" name="Rectangle 128"/>
            <p:cNvSpPr>
              <a:spLocks noChangeArrowheads="1"/>
            </p:cNvSpPr>
            <p:nvPr/>
          </p:nvSpPr>
          <p:spPr bwMode="auto">
            <a:xfrm>
              <a:off x="918" y="29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05" name="Rectangle 129"/>
            <p:cNvSpPr>
              <a:spLocks noChangeArrowheads="1"/>
            </p:cNvSpPr>
            <p:nvPr/>
          </p:nvSpPr>
          <p:spPr bwMode="auto">
            <a:xfrm>
              <a:off x="2473" y="26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06" name="Rectangle 130"/>
            <p:cNvSpPr>
              <a:spLocks noChangeArrowheads="1"/>
            </p:cNvSpPr>
            <p:nvPr/>
          </p:nvSpPr>
          <p:spPr bwMode="auto">
            <a:xfrm>
              <a:off x="1953" y="26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65607" name="Rectangle 131"/>
            <p:cNvSpPr>
              <a:spLocks noChangeArrowheads="1"/>
            </p:cNvSpPr>
            <p:nvPr/>
          </p:nvSpPr>
          <p:spPr bwMode="auto">
            <a:xfrm>
              <a:off x="1437" y="26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65608" name="Rectangle 132"/>
            <p:cNvSpPr>
              <a:spLocks noChangeArrowheads="1"/>
            </p:cNvSpPr>
            <p:nvPr/>
          </p:nvSpPr>
          <p:spPr bwMode="auto">
            <a:xfrm>
              <a:off x="918" y="2668"/>
              <a:ext cx="54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5609" name="Line 133"/>
            <p:cNvSpPr>
              <a:spLocks noChangeShapeType="1"/>
            </p:cNvSpPr>
            <p:nvPr/>
          </p:nvSpPr>
          <p:spPr bwMode="auto">
            <a:xfrm>
              <a:off x="918" y="2668"/>
              <a:ext cx="207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10" name="Line 134"/>
            <p:cNvSpPr>
              <a:spLocks noChangeShapeType="1"/>
            </p:cNvSpPr>
            <p:nvPr/>
          </p:nvSpPr>
          <p:spPr bwMode="auto">
            <a:xfrm>
              <a:off x="918" y="29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11" name="Line 135"/>
            <p:cNvSpPr>
              <a:spLocks noChangeShapeType="1"/>
            </p:cNvSpPr>
            <p:nvPr/>
          </p:nvSpPr>
          <p:spPr bwMode="auto">
            <a:xfrm>
              <a:off x="918" y="32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12" name="Line 136"/>
            <p:cNvSpPr>
              <a:spLocks noChangeShapeType="1"/>
            </p:cNvSpPr>
            <p:nvPr/>
          </p:nvSpPr>
          <p:spPr bwMode="auto">
            <a:xfrm>
              <a:off x="918" y="35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13" name="Line 137"/>
            <p:cNvSpPr>
              <a:spLocks noChangeShapeType="1"/>
            </p:cNvSpPr>
            <p:nvPr/>
          </p:nvSpPr>
          <p:spPr bwMode="auto">
            <a:xfrm>
              <a:off x="918" y="3868"/>
              <a:ext cx="207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14" name="Line 138"/>
            <p:cNvSpPr>
              <a:spLocks noChangeShapeType="1"/>
            </p:cNvSpPr>
            <p:nvPr/>
          </p:nvSpPr>
          <p:spPr bwMode="auto">
            <a:xfrm>
              <a:off x="918" y="2668"/>
              <a:ext cx="0" cy="12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15" name="Line 139"/>
            <p:cNvSpPr>
              <a:spLocks noChangeShapeType="1"/>
            </p:cNvSpPr>
            <p:nvPr/>
          </p:nvSpPr>
          <p:spPr bwMode="auto">
            <a:xfrm>
              <a:off x="1437"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16" name="Line 140"/>
            <p:cNvSpPr>
              <a:spLocks noChangeShapeType="1"/>
            </p:cNvSpPr>
            <p:nvPr/>
          </p:nvSpPr>
          <p:spPr bwMode="auto">
            <a:xfrm>
              <a:off x="1953"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17" name="Line 141"/>
            <p:cNvSpPr>
              <a:spLocks noChangeShapeType="1"/>
            </p:cNvSpPr>
            <p:nvPr/>
          </p:nvSpPr>
          <p:spPr bwMode="auto">
            <a:xfrm>
              <a:off x="2473"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18" name="Line 142"/>
            <p:cNvSpPr>
              <a:spLocks noChangeShapeType="1"/>
            </p:cNvSpPr>
            <p:nvPr/>
          </p:nvSpPr>
          <p:spPr bwMode="auto">
            <a:xfrm>
              <a:off x="2992" y="2668"/>
              <a:ext cx="0" cy="12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19" name="Line 143"/>
            <p:cNvSpPr>
              <a:spLocks noChangeShapeType="1"/>
            </p:cNvSpPr>
            <p:nvPr/>
          </p:nvSpPr>
          <p:spPr bwMode="auto">
            <a:xfrm>
              <a:off x="191" y="2372"/>
              <a:ext cx="727" cy="2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20" name="Text Box 144"/>
            <p:cNvSpPr txBox="1">
              <a:spLocks noChangeArrowheads="1"/>
            </p:cNvSpPr>
            <p:nvPr/>
          </p:nvSpPr>
          <p:spPr bwMode="auto">
            <a:xfrm>
              <a:off x="553" y="2726"/>
              <a:ext cx="29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5621" name="Text Box 145"/>
            <p:cNvSpPr txBox="1">
              <a:spLocks noChangeArrowheads="1"/>
            </p:cNvSpPr>
            <p:nvPr/>
          </p:nvSpPr>
          <p:spPr bwMode="auto">
            <a:xfrm>
              <a:off x="553" y="3023"/>
              <a:ext cx="24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5622" name="Text Box 146"/>
            <p:cNvSpPr txBox="1">
              <a:spLocks noChangeArrowheads="1"/>
            </p:cNvSpPr>
            <p:nvPr/>
          </p:nvSpPr>
          <p:spPr bwMode="auto">
            <a:xfrm>
              <a:off x="553" y="3615"/>
              <a:ext cx="29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5623" name="Text Box 147"/>
            <p:cNvSpPr txBox="1">
              <a:spLocks noChangeArrowheads="1"/>
            </p:cNvSpPr>
            <p:nvPr/>
          </p:nvSpPr>
          <p:spPr bwMode="auto">
            <a:xfrm>
              <a:off x="553" y="3319"/>
              <a:ext cx="29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5624" name="Text Box 148"/>
            <p:cNvSpPr txBox="1">
              <a:spLocks noChangeArrowheads="1"/>
            </p:cNvSpPr>
            <p:nvPr/>
          </p:nvSpPr>
          <p:spPr bwMode="auto">
            <a:xfrm flipH="1">
              <a:off x="1021" y="2432"/>
              <a:ext cx="289"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5625" name="Text Box 149"/>
            <p:cNvSpPr txBox="1">
              <a:spLocks noChangeArrowheads="1"/>
            </p:cNvSpPr>
            <p:nvPr/>
          </p:nvSpPr>
          <p:spPr bwMode="auto">
            <a:xfrm flipH="1">
              <a:off x="1646" y="2432"/>
              <a:ext cx="27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5626" name="Text Box 150"/>
            <p:cNvSpPr txBox="1">
              <a:spLocks noChangeArrowheads="1"/>
            </p:cNvSpPr>
            <p:nvPr/>
          </p:nvSpPr>
          <p:spPr bwMode="auto">
            <a:xfrm flipH="1">
              <a:off x="2685" y="2432"/>
              <a:ext cx="20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5627" name="Text Box 151"/>
            <p:cNvSpPr txBox="1">
              <a:spLocks noChangeArrowheads="1"/>
            </p:cNvSpPr>
            <p:nvPr/>
          </p:nvSpPr>
          <p:spPr bwMode="auto">
            <a:xfrm flipH="1">
              <a:off x="2164" y="2432"/>
              <a:ext cx="26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5628" name="Text Box 152"/>
            <p:cNvSpPr txBox="1">
              <a:spLocks noChangeArrowheads="1"/>
            </p:cNvSpPr>
            <p:nvPr/>
          </p:nvSpPr>
          <p:spPr bwMode="auto">
            <a:xfrm>
              <a:off x="134" y="2552"/>
              <a:ext cx="40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XQ</a:t>
              </a:r>
              <a:r>
                <a:rPr lang="en-US" altLang="zh-CN" sz="1800" baseline="-25000"/>
                <a:t>3</a:t>
              </a:r>
              <a:r>
                <a:rPr lang="en-US" altLang="zh-CN" sz="1800" baseline="30000"/>
                <a:t>n</a:t>
              </a:r>
            </a:p>
          </p:txBody>
        </p:sp>
        <p:sp>
          <p:nvSpPr>
            <p:cNvPr id="65629" name="Text Box 153"/>
            <p:cNvSpPr txBox="1">
              <a:spLocks noChangeArrowheads="1"/>
            </p:cNvSpPr>
            <p:nvPr/>
          </p:nvSpPr>
          <p:spPr bwMode="auto">
            <a:xfrm>
              <a:off x="338" y="2280"/>
              <a:ext cx="50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Q</a:t>
              </a:r>
              <a:r>
                <a:rPr lang="en-US" altLang="zh-CN" sz="1800" baseline="-25000"/>
                <a:t>2</a:t>
              </a:r>
              <a:r>
                <a:rPr lang="en-US" altLang="zh-CN" sz="1800" baseline="30000"/>
                <a:t>n</a:t>
              </a:r>
              <a:r>
                <a:rPr lang="en-US" altLang="zh-CN" sz="1800"/>
                <a:t>Q</a:t>
              </a:r>
              <a:r>
                <a:rPr lang="en-US" altLang="zh-CN" sz="1800" baseline="-25000"/>
                <a:t>1</a:t>
              </a:r>
              <a:r>
                <a:rPr lang="en-US" altLang="zh-CN" sz="1800" baseline="30000"/>
                <a:t>n</a:t>
              </a:r>
            </a:p>
          </p:txBody>
        </p:sp>
      </p:grpSp>
      <p:grpSp>
        <p:nvGrpSpPr>
          <p:cNvPr id="65579" name="Group 154"/>
          <p:cNvGrpSpPr/>
          <p:nvPr/>
        </p:nvGrpSpPr>
        <p:grpSpPr bwMode="auto">
          <a:xfrm>
            <a:off x="900113" y="6165850"/>
            <a:ext cx="3671887" cy="457200"/>
            <a:chOff x="567" y="3884"/>
            <a:chExt cx="2313" cy="288"/>
          </a:xfrm>
        </p:grpSpPr>
        <p:sp>
          <p:nvSpPr>
            <p:cNvPr id="65590" name="Text Box 155"/>
            <p:cNvSpPr txBox="1">
              <a:spLocks noChangeArrowheads="1"/>
            </p:cNvSpPr>
            <p:nvPr/>
          </p:nvSpPr>
          <p:spPr bwMode="auto">
            <a:xfrm>
              <a:off x="567" y="3884"/>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Q</a:t>
              </a:r>
              <a:r>
                <a:rPr lang="en-US" altLang="zh-CN" sz="2400" baseline="-25000"/>
                <a:t>1</a:t>
              </a:r>
              <a:r>
                <a:rPr lang="en-US" altLang="zh-CN" sz="2400" baseline="30000"/>
                <a:t>n+1</a:t>
              </a:r>
              <a:r>
                <a:rPr lang="en-US" altLang="zh-CN" sz="2400"/>
                <a:t>=Q</a:t>
              </a:r>
              <a:r>
                <a:rPr lang="en-US" altLang="zh-CN" sz="2400" baseline="-25000"/>
                <a:t>2</a:t>
              </a:r>
              <a:r>
                <a:rPr lang="en-US" altLang="zh-CN" sz="2400"/>
                <a:t>Q</a:t>
              </a:r>
              <a:r>
                <a:rPr lang="en-US" altLang="zh-CN" sz="2400" baseline="-25000"/>
                <a:t>1</a:t>
              </a:r>
              <a:r>
                <a:rPr lang="en-US" altLang="zh-CN" sz="2400"/>
                <a:t>+XQ</a:t>
              </a:r>
              <a:r>
                <a:rPr lang="en-US" altLang="zh-CN" sz="2400" baseline="-25000"/>
                <a:t>2</a:t>
              </a:r>
              <a:r>
                <a:rPr lang="en-US" altLang="zh-CN" sz="2400"/>
                <a:t>Q</a:t>
              </a:r>
              <a:r>
                <a:rPr lang="en-US" altLang="zh-CN" sz="2400" baseline="-25000"/>
                <a:t>1</a:t>
              </a:r>
            </a:p>
          </p:txBody>
        </p:sp>
        <p:sp>
          <p:nvSpPr>
            <p:cNvPr id="65591" name="Line 156"/>
            <p:cNvSpPr>
              <a:spLocks noChangeShapeType="1"/>
            </p:cNvSpPr>
            <p:nvPr/>
          </p:nvSpPr>
          <p:spPr bwMode="auto">
            <a:xfrm>
              <a:off x="1383" y="3884"/>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92" name="Line 157"/>
            <p:cNvSpPr>
              <a:spLocks noChangeShapeType="1"/>
            </p:cNvSpPr>
            <p:nvPr/>
          </p:nvSpPr>
          <p:spPr bwMode="auto">
            <a:xfrm>
              <a:off x="1701" y="3884"/>
              <a:ext cx="18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5580" name="Group 158"/>
          <p:cNvGrpSpPr/>
          <p:nvPr/>
        </p:nvGrpSpPr>
        <p:grpSpPr bwMode="auto">
          <a:xfrm>
            <a:off x="5219700" y="3213100"/>
            <a:ext cx="3240088" cy="457200"/>
            <a:chOff x="3288" y="2024"/>
            <a:chExt cx="2041" cy="288"/>
          </a:xfrm>
        </p:grpSpPr>
        <p:sp>
          <p:nvSpPr>
            <p:cNvPr id="65584" name="Text Box 159"/>
            <p:cNvSpPr txBox="1">
              <a:spLocks noChangeArrowheads="1"/>
            </p:cNvSpPr>
            <p:nvPr/>
          </p:nvSpPr>
          <p:spPr bwMode="auto">
            <a:xfrm>
              <a:off x="3288" y="2024"/>
              <a:ext cx="20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Q</a:t>
              </a:r>
              <a:r>
                <a:rPr lang="en-US" altLang="zh-CN" sz="2400" baseline="-25000"/>
                <a:t>2</a:t>
              </a:r>
              <a:r>
                <a:rPr lang="en-US" altLang="zh-CN" sz="2400" baseline="30000"/>
                <a:t>n+1</a:t>
              </a:r>
              <a:r>
                <a:rPr lang="en-US" altLang="zh-CN" sz="2400"/>
                <a:t>=Q</a:t>
              </a:r>
              <a:r>
                <a:rPr lang="en-US" altLang="zh-CN" sz="2400" baseline="-25000"/>
                <a:t>3</a:t>
              </a:r>
              <a:r>
                <a:rPr lang="en-US" altLang="zh-CN" sz="2400"/>
                <a:t>Q</a:t>
              </a:r>
              <a:r>
                <a:rPr lang="en-US" altLang="zh-CN" sz="2400" baseline="-25000"/>
                <a:t>2</a:t>
              </a:r>
              <a:r>
                <a:rPr lang="en-US" altLang="zh-CN" sz="2400"/>
                <a:t>Q</a:t>
              </a:r>
              <a:r>
                <a:rPr lang="en-US" altLang="zh-CN" sz="2400" baseline="-25000"/>
                <a:t>1</a:t>
              </a:r>
              <a:r>
                <a:rPr lang="en-US" altLang="zh-CN" sz="2400"/>
                <a:t>+XQ</a:t>
              </a:r>
              <a:r>
                <a:rPr lang="en-US" altLang="zh-CN" sz="2400" baseline="-25000"/>
                <a:t>2</a:t>
              </a:r>
              <a:r>
                <a:rPr lang="en-US" altLang="zh-CN" sz="2400"/>
                <a:t>Q</a:t>
              </a:r>
              <a:r>
                <a:rPr lang="en-US" altLang="zh-CN" sz="2400" baseline="-25000"/>
                <a:t>1</a:t>
              </a:r>
            </a:p>
          </p:txBody>
        </p:sp>
        <p:sp>
          <p:nvSpPr>
            <p:cNvPr id="65585" name="Line 160"/>
            <p:cNvSpPr>
              <a:spLocks noChangeShapeType="1"/>
            </p:cNvSpPr>
            <p:nvPr/>
          </p:nvSpPr>
          <p:spPr bwMode="auto">
            <a:xfrm>
              <a:off x="3878" y="202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86" name="Line 161"/>
            <p:cNvSpPr>
              <a:spLocks noChangeShapeType="1"/>
            </p:cNvSpPr>
            <p:nvPr/>
          </p:nvSpPr>
          <p:spPr bwMode="auto">
            <a:xfrm>
              <a:off x="4105" y="202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87" name="Line 162"/>
            <p:cNvSpPr>
              <a:spLocks noChangeShapeType="1"/>
            </p:cNvSpPr>
            <p:nvPr/>
          </p:nvSpPr>
          <p:spPr bwMode="auto">
            <a:xfrm>
              <a:off x="4332" y="202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88" name="Line 163"/>
            <p:cNvSpPr>
              <a:spLocks noChangeShapeType="1"/>
            </p:cNvSpPr>
            <p:nvPr/>
          </p:nvSpPr>
          <p:spPr bwMode="auto">
            <a:xfrm>
              <a:off x="4649" y="202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89" name="Line 164"/>
            <p:cNvSpPr>
              <a:spLocks noChangeShapeType="1"/>
            </p:cNvSpPr>
            <p:nvPr/>
          </p:nvSpPr>
          <p:spPr bwMode="auto">
            <a:xfrm>
              <a:off x="5012" y="202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5581" name="Group 165"/>
          <p:cNvGrpSpPr/>
          <p:nvPr/>
        </p:nvGrpSpPr>
        <p:grpSpPr bwMode="auto">
          <a:xfrm>
            <a:off x="5724525" y="6165850"/>
            <a:ext cx="2447925" cy="457200"/>
            <a:chOff x="3606" y="3884"/>
            <a:chExt cx="1542" cy="288"/>
          </a:xfrm>
        </p:grpSpPr>
        <p:sp>
          <p:nvSpPr>
            <p:cNvPr id="65582" name="Text Box 166"/>
            <p:cNvSpPr txBox="1">
              <a:spLocks noChangeArrowheads="1"/>
            </p:cNvSpPr>
            <p:nvPr/>
          </p:nvSpPr>
          <p:spPr bwMode="auto">
            <a:xfrm>
              <a:off x="3606" y="3884"/>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Q</a:t>
              </a:r>
              <a:r>
                <a:rPr lang="en-US" altLang="zh-CN" sz="2400" baseline="-25000"/>
                <a:t>3</a:t>
              </a:r>
              <a:r>
                <a:rPr lang="en-US" altLang="zh-CN" sz="2400" baseline="30000"/>
                <a:t>n+1</a:t>
              </a:r>
              <a:r>
                <a:rPr lang="en-US" altLang="zh-CN" sz="2400"/>
                <a:t>=Q</a:t>
              </a:r>
              <a:r>
                <a:rPr lang="en-US" altLang="zh-CN" sz="2400" baseline="-25000"/>
                <a:t>3</a:t>
              </a:r>
              <a:r>
                <a:rPr lang="en-US" altLang="zh-CN" sz="2400"/>
                <a:t>Q</a:t>
              </a:r>
              <a:r>
                <a:rPr lang="en-US" altLang="zh-CN" sz="2400" baseline="-25000"/>
                <a:t>1</a:t>
              </a:r>
            </a:p>
          </p:txBody>
        </p:sp>
        <p:sp>
          <p:nvSpPr>
            <p:cNvPr id="65583" name="Line 167"/>
            <p:cNvSpPr>
              <a:spLocks noChangeShapeType="1"/>
            </p:cNvSpPr>
            <p:nvPr/>
          </p:nvSpPr>
          <p:spPr bwMode="auto">
            <a:xfrm>
              <a:off x="4195" y="3929"/>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idx="1"/>
          </p:nvPr>
        </p:nvSpPr>
        <p:spPr>
          <a:xfrm>
            <a:off x="179388" y="260350"/>
            <a:ext cx="8229600" cy="576263"/>
          </a:xfrm>
        </p:spPr>
        <p:txBody>
          <a:bodyPr/>
          <a:lstStyle/>
          <a:p>
            <a:pPr eaLnBrk="1" hangingPunct="1">
              <a:lnSpc>
                <a:spcPct val="90000"/>
              </a:lnSpc>
              <a:buFontTx/>
              <a:buNone/>
            </a:pPr>
            <a:r>
              <a:rPr lang="en-US" altLang="zh-CN" smtClean="0"/>
              <a:t>6</a:t>
            </a:r>
            <a:r>
              <a:rPr lang="zh-CN" altLang="en-US" smtClean="0"/>
              <a:t>、由状态方程求驱动发方程</a:t>
            </a:r>
          </a:p>
        </p:txBody>
      </p:sp>
      <p:grpSp>
        <p:nvGrpSpPr>
          <p:cNvPr id="66563" name="Group 3"/>
          <p:cNvGrpSpPr/>
          <p:nvPr/>
        </p:nvGrpSpPr>
        <p:grpSpPr bwMode="auto">
          <a:xfrm>
            <a:off x="539750" y="1341438"/>
            <a:ext cx="3671888" cy="457200"/>
            <a:chOff x="567" y="3884"/>
            <a:chExt cx="2313" cy="288"/>
          </a:xfrm>
        </p:grpSpPr>
        <p:sp>
          <p:nvSpPr>
            <p:cNvPr id="66631" name="Text Box 4"/>
            <p:cNvSpPr txBox="1">
              <a:spLocks noChangeArrowheads="1"/>
            </p:cNvSpPr>
            <p:nvPr/>
          </p:nvSpPr>
          <p:spPr bwMode="auto">
            <a:xfrm>
              <a:off x="567" y="3884"/>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Q</a:t>
              </a:r>
              <a:r>
                <a:rPr lang="en-US" altLang="zh-CN" sz="2400" baseline="-25000"/>
                <a:t>1</a:t>
              </a:r>
              <a:r>
                <a:rPr lang="en-US" altLang="zh-CN" sz="2400" baseline="30000"/>
                <a:t>n+1</a:t>
              </a:r>
              <a:r>
                <a:rPr lang="en-US" altLang="zh-CN" sz="2400"/>
                <a:t>=Q</a:t>
              </a:r>
              <a:r>
                <a:rPr lang="en-US" altLang="zh-CN" sz="2400" baseline="-25000"/>
                <a:t>2</a:t>
              </a:r>
              <a:r>
                <a:rPr lang="en-US" altLang="zh-CN" sz="2400"/>
                <a:t>Q</a:t>
              </a:r>
              <a:r>
                <a:rPr lang="en-US" altLang="zh-CN" sz="2400" baseline="-25000"/>
                <a:t>1</a:t>
              </a:r>
              <a:r>
                <a:rPr lang="en-US" altLang="zh-CN" sz="2400"/>
                <a:t>+XQ</a:t>
              </a:r>
              <a:r>
                <a:rPr lang="en-US" altLang="zh-CN" sz="2400" baseline="-25000"/>
                <a:t>2</a:t>
              </a:r>
              <a:r>
                <a:rPr lang="en-US" altLang="zh-CN" sz="2400"/>
                <a:t>Q</a:t>
              </a:r>
              <a:r>
                <a:rPr lang="en-US" altLang="zh-CN" sz="2400" baseline="-25000"/>
                <a:t>1</a:t>
              </a:r>
            </a:p>
          </p:txBody>
        </p:sp>
        <p:sp>
          <p:nvSpPr>
            <p:cNvPr id="66632" name="Line 5"/>
            <p:cNvSpPr>
              <a:spLocks noChangeShapeType="1"/>
            </p:cNvSpPr>
            <p:nvPr/>
          </p:nvSpPr>
          <p:spPr bwMode="auto">
            <a:xfrm>
              <a:off x="1383" y="3884"/>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33" name="Line 6"/>
            <p:cNvSpPr>
              <a:spLocks noChangeShapeType="1"/>
            </p:cNvSpPr>
            <p:nvPr/>
          </p:nvSpPr>
          <p:spPr bwMode="auto">
            <a:xfrm>
              <a:off x="1701" y="3884"/>
              <a:ext cx="18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6564" name="Group 7"/>
          <p:cNvGrpSpPr/>
          <p:nvPr/>
        </p:nvGrpSpPr>
        <p:grpSpPr bwMode="auto">
          <a:xfrm>
            <a:off x="539750" y="1989138"/>
            <a:ext cx="3240088" cy="457200"/>
            <a:chOff x="3288" y="2024"/>
            <a:chExt cx="2041" cy="288"/>
          </a:xfrm>
        </p:grpSpPr>
        <p:sp>
          <p:nvSpPr>
            <p:cNvPr id="66625" name="Text Box 8"/>
            <p:cNvSpPr txBox="1">
              <a:spLocks noChangeArrowheads="1"/>
            </p:cNvSpPr>
            <p:nvPr/>
          </p:nvSpPr>
          <p:spPr bwMode="auto">
            <a:xfrm>
              <a:off x="3288" y="2024"/>
              <a:ext cx="20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Q</a:t>
              </a:r>
              <a:r>
                <a:rPr lang="en-US" altLang="zh-CN" sz="2400" baseline="-25000"/>
                <a:t>2</a:t>
              </a:r>
              <a:r>
                <a:rPr lang="en-US" altLang="zh-CN" sz="2400" baseline="30000"/>
                <a:t>n+1</a:t>
              </a:r>
              <a:r>
                <a:rPr lang="en-US" altLang="zh-CN" sz="2400"/>
                <a:t>=Q</a:t>
              </a:r>
              <a:r>
                <a:rPr lang="en-US" altLang="zh-CN" sz="2400" baseline="-25000"/>
                <a:t>3</a:t>
              </a:r>
              <a:r>
                <a:rPr lang="en-US" altLang="zh-CN" sz="2400"/>
                <a:t>Q</a:t>
              </a:r>
              <a:r>
                <a:rPr lang="en-US" altLang="zh-CN" sz="2400" baseline="-25000"/>
                <a:t>2</a:t>
              </a:r>
              <a:r>
                <a:rPr lang="en-US" altLang="zh-CN" sz="2400"/>
                <a:t>Q</a:t>
              </a:r>
              <a:r>
                <a:rPr lang="en-US" altLang="zh-CN" sz="2400" baseline="-25000"/>
                <a:t>1</a:t>
              </a:r>
              <a:r>
                <a:rPr lang="en-US" altLang="zh-CN" sz="2400"/>
                <a:t>+XQ</a:t>
              </a:r>
              <a:r>
                <a:rPr lang="en-US" altLang="zh-CN" sz="2400" baseline="-25000"/>
                <a:t>2</a:t>
              </a:r>
              <a:r>
                <a:rPr lang="en-US" altLang="zh-CN" sz="2400"/>
                <a:t>Q</a:t>
              </a:r>
              <a:r>
                <a:rPr lang="en-US" altLang="zh-CN" sz="2400" baseline="-25000"/>
                <a:t>1</a:t>
              </a:r>
            </a:p>
          </p:txBody>
        </p:sp>
        <p:sp>
          <p:nvSpPr>
            <p:cNvPr id="66626" name="Line 9"/>
            <p:cNvSpPr>
              <a:spLocks noChangeShapeType="1"/>
            </p:cNvSpPr>
            <p:nvPr/>
          </p:nvSpPr>
          <p:spPr bwMode="auto">
            <a:xfrm>
              <a:off x="3878" y="202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27" name="Line 10"/>
            <p:cNvSpPr>
              <a:spLocks noChangeShapeType="1"/>
            </p:cNvSpPr>
            <p:nvPr/>
          </p:nvSpPr>
          <p:spPr bwMode="auto">
            <a:xfrm>
              <a:off x="4105" y="202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28" name="Line 11"/>
            <p:cNvSpPr>
              <a:spLocks noChangeShapeType="1"/>
            </p:cNvSpPr>
            <p:nvPr/>
          </p:nvSpPr>
          <p:spPr bwMode="auto">
            <a:xfrm>
              <a:off x="4332" y="202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29" name="Line 12"/>
            <p:cNvSpPr>
              <a:spLocks noChangeShapeType="1"/>
            </p:cNvSpPr>
            <p:nvPr/>
          </p:nvSpPr>
          <p:spPr bwMode="auto">
            <a:xfrm>
              <a:off x="4649" y="202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30" name="Line 13"/>
            <p:cNvSpPr>
              <a:spLocks noChangeShapeType="1"/>
            </p:cNvSpPr>
            <p:nvPr/>
          </p:nvSpPr>
          <p:spPr bwMode="auto">
            <a:xfrm>
              <a:off x="5012" y="202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6565" name="Group 14"/>
          <p:cNvGrpSpPr/>
          <p:nvPr/>
        </p:nvGrpSpPr>
        <p:grpSpPr bwMode="auto">
          <a:xfrm>
            <a:off x="468313" y="2565400"/>
            <a:ext cx="2447925" cy="457200"/>
            <a:chOff x="3606" y="3884"/>
            <a:chExt cx="1542" cy="288"/>
          </a:xfrm>
        </p:grpSpPr>
        <p:sp>
          <p:nvSpPr>
            <p:cNvPr id="66623" name="Text Box 15"/>
            <p:cNvSpPr txBox="1">
              <a:spLocks noChangeArrowheads="1"/>
            </p:cNvSpPr>
            <p:nvPr/>
          </p:nvSpPr>
          <p:spPr bwMode="auto">
            <a:xfrm>
              <a:off x="3606" y="3884"/>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Q</a:t>
              </a:r>
              <a:r>
                <a:rPr lang="en-US" altLang="zh-CN" sz="2400" baseline="-25000"/>
                <a:t>3</a:t>
              </a:r>
              <a:r>
                <a:rPr lang="en-US" altLang="zh-CN" sz="2400" baseline="30000"/>
                <a:t>n+1</a:t>
              </a:r>
              <a:r>
                <a:rPr lang="en-US" altLang="zh-CN" sz="2400"/>
                <a:t>=Q</a:t>
              </a:r>
              <a:r>
                <a:rPr lang="en-US" altLang="zh-CN" sz="2400" baseline="-25000"/>
                <a:t>3</a:t>
              </a:r>
              <a:r>
                <a:rPr lang="en-US" altLang="zh-CN" sz="2400"/>
                <a:t>Q</a:t>
              </a:r>
              <a:r>
                <a:rPr lang="en-US" altLang="zh-CN" sz="2400" baseline="-25000"/>
                <a:t>1</a:t>
              </a:r>
            </a:p>
          </p:txBody>
        </p:sp>
        <p:sp>
          <p:nvSpPr>
            <p:cNvPr id="66624" name="Line 16"/>
            <p:cNvSpPr>
              <a:spLocks noChangeShapeType="1"/>
            </p:cNvSpPr>
            <p:nvPr/>
          </p:nvSpPr>
          <p:spPr bwMode="auto">
            <a:xfrm>
              <a:off x="4195" y="3929"/>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6566" name="AutoShape 17"/>
          <p:cNvSpPr/>
          <p:nvPr/>
        </p:nvSpPr>
        <p:spPr bwMode="auto">
          <a:xfrm>
            <a:off x="250825" y="1341438"/>
            <a:ext cx="217488" cy="1800225"/>
          </a:xfrm>
          <a:prstGeom prst="leftBrace">
            <a:avLst>
              <a:gd name="adj1" fmla="val 68978"/>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66567" name="Group 18"/>
          <p:cNvGrpSpPr/>
          <p:nvPr/>
        </p:nvGrpSpPr>
        <p:grpSpPr bwMode="auto">
          <a:xfrm>
            <a:off x="5724525" y="1412875"/>
            <a:ext cx="2881313" cy="457200"/>
            <a:chOff x="2925" y="890"/>
            <a:chExt cx="1815" cy="288"/>
          </a:xfrm>
        </p:grpSpPr>
        <p:sp>
          <p:nvSpPr>
            <p:cNvPr id="66620" name="Text Box 19"/>
            <p:cNvSpPr txBox="1">
              <a:spLocks noChangeArrowheads="1"/>
            </p:cNvSpPr>
            <p:nvPr/>
          </p:nvSpPr>
          <p:spPr bwMode="auto">
            <a:xfrm>
              <a:off x="2925" y="890"/>
              <a:ext cx="18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J</a:t>
              </a:r>
              <a:r>
                <a:rPr lang="en-US" altLang="zh-CN" sz="2400" baseline="-25000"/>
                <a:t>1</a:t>
              </a:r>
              <a:r>
                <a:rPr lang="en-US" altLang="zh-CN" sz="2400"/>
                <a:t>=Q</a:t>
              </a:r>
              <a:r>
                <a:rPr lang="en-US" altLang="zh-CN" sz="2400" baseline="-25000"/>
                <a:t>2</a:t>
              </a:r>
              <a:r>
                <a:rPr lang="en-US" altLang="zh-CN" sz="2400"/>
                <a:t> ,K</a:t>
              </a:r>
              <a:r>
                <a:rPr lang="en-US" altLang="zh-CN" sz="2400" baseline="-25000"/>
                <a:t>1</a:t>
              </a:r>
              <a:r>
                <a:rPr lang="en-US" altLang="zh-CN" sz="2400"/>
                <a:t>=XQ</a:t>
              </a:r>
              <a:r>
                <a:rPr lang="en-US" altLang="zh-CN" sz="2400" baseline="-25000"/>
                <a:t>2</a:t>
              </a:r>
            </a:p>
          </p:txBody>
        </p:sp>
        <p:sp>
          <p:nvSpPr>
            <p:cNvPr id="66621" name="Line 20"/>
            <p:cNvSpPr>
              <a:spLocks noChangeShapeType="1"/>
            </p:cNvSpPr>
            <p:nvPr/>
          </p:nvSpPr>
          <p:spPr bwMode="auto">
            <a:xfrm>
              <a:off x="3878" y="935"/>
              <a:ext cx="18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22" name="Line 21"/>
            <p:cNvSpPr>
              <a:spLocks noChangeShapeType="1"/>
            </p:cNvSpPr>
            <p:nvPr/>
          </p:nvSpPr>
          <p:spPr bwMode="auto">
            <a:xfrm>
              <a:off x="3878" y="890"/>
              <a:ext cx="3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6568" name="Group 22"/>
          <p:cNvGrpSpPr/>
          <p:nvPr/>
        </p:nvGrpSpPr>
        <p:grpSpPr bwMode="auto">
          <a:xfrm>
            <a:off x="5726113" y="2159000"/>
            <a:ext cx="2881312" cy="457200"/>
            <a:chOff x="2971" y="2069"/>
            <a:chExt cx="1815" cy="288"/>
          </a:xfrm>
        </p:grpSpPr>
        <p:sp>
          <p:nvSpPr>
            <p:cNvPr id="66614" name="Text Box 23"/>
            <p:cNvSpPr txBox="1">
              <a:spLocks noChangeArrowheads="1"/>
            </p:cNvSpPr>
            <p:nvPr/>
          </p:nvSpPr>
          <p:spPr bwMode="auto">
            <a:xfrm>
              <a:off x="2971" y="2069"/>
              <a:ext cx="18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J</a:t>
              </a:r>
              <a:r>
                <a:rPr lang="en-US" altLang="zh-CN" sz="2400" baseline="-25000"/>
                <a:t>2</a:t>
              </a:r>
              <a:r>
                <a:rPr lang="en-US" altLang="zh-CN" sz="2400"/>
                <a:t>=Q</a:t>
              </a:r>
              <a:r>
                <a:rPr lang="en-US" altLang="zh-CN" sz="2400" baseline="-25000"/>
                <a:t>3</a:t>
              </a:r>
              <a:r>
                <a:rPr lang="en-US" altLang="zh-CN" sz="2400"/>
                <a:t>Q</a:t>
              </a:r>
              <a:r>
                <a:rPr lang="en-US" altLang="zh-CN" sz="2400" baseline="-25000"/>
                <a:t>1</a:t>
              </a:r>
              <a:r>
                <a:rPr lang="en-US" altLang="zh-CN" sz="2400"/>
                <a:t> ,K</a:t>
              </a:r>
              <a:r>
                <a:rPr lang="en-US" altLang="zh-CN" sz="2400" baseline="-25000"/>
                <a:t>2</a:t>
              </a:r>
              <a:r>
                <a:rPr lang="en-US" altLang="zh-CN" sz="2400"/>
                <a:t>=XQ</a:t>
              </a:r>
              <a:r>
                <a:rPr lang="en-US" altLang="zh-CN" sz="2400" baseline="-25000"/>
                <a:t>1</a:t>
              </a:r>
            </a:p>
          </p:txBody>
        </p:sp>
        <p:sp>
          <p:nvSpPr>
            <p:cNvPr id="66615" name="Line 24"/>
            <p:cNvSpPr>
              <a:spLocks noChangeShapeType="1"/>
            </p:cNvSpPr>
            <p:nvPr/>
          </p:nvSpPr>
          <p:spPr bwMode="auto">
            <a:xfrm>
              <a:off x="3288" y="2115"/>
              <a:ext cx="18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16" name="Line 25"/>
            <p:cNvSpPr>
              <a:spLocks noChangeShapeType="1"/>
            </p:cNvSpPr>
            <p:nvPr/>
          </p:nvSpPr>
          <p:spPr bwMode="auto">
            <a:xfrm>
              <a:off x="3515" y="2115"/>
              <a:ext cx="18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17" name="Line 26"/>
            <p:cNvSpPr>
              <a:spLocks noChangeShapeType="1"/>
            </p:cNvSpPr>
            <p:nvPr/>
          </p:nvSpPr>
          <p:spPr bwMode="auto">
            <a:xfrm>
              <a:off x="4150" y="2115"/>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18" name="Line 27"/>
            <p:cNvSpPr>
              <a:spLocks noChangeShapeType="1"/>
            </p:cNvSpPr>
            <p:nvPr/>
          </p:nvSpPr>
          <p:spPr bwMode="auto">
            <a:xfrm>
              <a:off x="4332" y="2115"/>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19" name="Line 28"/>
            <p:cNvSpPr>
              <a:spLocks noChangeShapeType="1"/>
            </p:cNvSpPr>
            <p:nvPr/>
          </p:nvSpPr>
          <p:spPr bwMode="auto">
            <a:xfrm>
              <a:off x="4150" y="2069"/>
              <a:ext cx="3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6569" name="Text Box 29"/>
          <p:cNvSpPr txBox="1">
            <a:spLocks noChangeArrowheads="1"/>
          </p:cNvSpPr>
          <p:nvPr/>
        </p:nvSpPr>
        <p:spPr bwMode="auto">
          <a:xfrm>
            <a:off x="5797550" y="2806700"/>
            <a:ext cx="1871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J</a:t>
            </a:r>
            <a:r>
              <a:rPr lang="en-US" altLang="zh-CN" sz="2400" baseline="-25000"/>
              <a:t>3</a:t>
            </a:r>
            <a:r>
              <a:rPr lang="en-US" altLang="zh-CN" sz="2400"/>
              <a:t>=Q</a:t>
            </a:r>
            <a:r>
              <a:rPr lang="en-US" altLang="zh-CN" sz="2400" baseline="-25000"/>
              <a:t>1</a:t>
            </a:r>
            <a:r>
              <a:rPr lang="en-US" altLang="zh-CN" sz="2400"/>
              <a:t> ,K</a:t>
            </a:r>
            <a:r>
              <a:rPr lang="en-US" altLang="zh-CN" sz="2400" baseline="-25000"/>
              <a:t>3</a:t>
            </a:r>
            <a:r>
              <a:rPr lang="en-US" altLang="zh-CN" sz="2400"/>
              <a:t>=1</a:t>
            </a:r>
            <a:endParaRPr lang="en-US" altLang="zh-CN" sz="2400" baseline="-25000"/>
          </a:p>
        </p:txBody>
      </p:sp>
      <p:sp>
        <p:nvSpPr>
          <p:cNvPr id="66570" name="AutoShape 30"/>
          <p:cNvSpPr/>
          <p:nvPr/>
        </p:nvSpPr>
        <p:spPr bwMode="auto">
          <a:xfrm>
            <a:off x="5437188" y="1582738"/>
            <a:ext cx="288925" cy="1655762"/>
          </a:xfrm>
          <a:prstGeom prst="leftBrace">
            <a:avLst>
              <a:gd name="adj1" fmla="val 4775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6571" name="AutoShape 31"/>
          <p:cNvSpPr>
            <a:spLocks noChangeArrowheads="1"/>
          </p:cNvSpPr>
          <p:nvPr/>
        </p:nvSpPr>
        <p:spPr bwMode="auto">
          <a:xfrm>
            <a:off x="3995738" y="1989138"/>
            <a:ext cx="1296987" cy="576262"/>
          </a:xfrm>
          <a:prstGeom prst="rightArrow">
            <a:avLst>
              <a:gd name="adj1" fmla="val 50000"/>
              <a:gd name="adj2" fmla="val 56267"/>
            </a:avLst>
          </a:prstGeom>
          <a:solidFill>
            <a:schemeClr val="accent1"/>
          </a:solidFill>
          <a:ln w="9525">
            <a:solidFill>
              <a:schemeClr val="tx1"/>
            </a:solidFill>
            <a:miter lim="800000"/>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6572" name="Text Box 32"/>
          <p:cNvSpPr txBox="1">
            <a:spLocks noChangeArrowheads="1"/>
          </p:cNvSpPr>
          <p:nvPr/>
        </p:nvSpPr>
        <p:spPr bwMode="auto">
          <a:xfrm>
            <a:off x="323850" y="342900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求输出方程</a:t>
            </a:r>
          </a:p>
        </p:txBody>
      </p:sp>
      <p:grpSp>
        <p:nvGrpSpPr>
          <p:cNvPr id="66573" name="Group 33"/>
          <p:cNvGrpSpPr/>
          <p:nvPr/>
        </p:nvGrpSpPr>
        <p:grpSpPr bwMode="auto">
          <a:xfrm>
            <a:off x="250825" y="4076700"/>
            <a:ext cx="4067175" cy="2233613"/>
            <a:chOff x="134" y="2280"/>
            <a:chExt cx="2858" cy="1588"/>
          </a:xfrm>
        </p:grpSpPr>
        <p:sp>
          <p:nvSpPr>
            <p:cNvPr id="66577" name="Rectangle 34"/>
            <p:cNvSpPr>
              <a:spLocks noChangeArrowheads="1"/>
            </p:cNvSpPr>
            <p:nvPr/>
          </p:nvSpPr>
          <p:spPr bwMode="auto">
            <a:xfrm>
              <a:off x="2473" y="35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6578" name="Rectangle 35"/>
            <p:cNvSpPr>
              <a:spLocks noChangeArrowheads="1"/>
            </p:cNvSpPr>
            <p:nvPr/>
          </p:nvSpPr>
          <p:spPr bwMode="auto">
            <a:xfrm>
              <a:off x="1953" y="35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6579" name="Rectangle 36"/>
            <p:cNvSpPr>
              <a:spLocks noChangeArrowheads="1"/>
            </p:cNvSpPr>
            <p:nvPr/>
          </p:nvSpPr>
          <p:spPr bwMode="auto">
            <a:xfrm>
              <a:off x="1437" y="35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6580" name="Rectangle 37"/>
            <p:cNvSpPr>
              <a:spLocks noChangeArrowheads="1"/>
            </p:cNvSpPr>
            <p:nvPr/>
          </p:nvSpPr>
          <p:spPr bwMode="auto">
            <a:xfrm>
              <a:off x="918" y="35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6581" name="Rectangle 38"/>
            <p:cNvSpPr>
              <a:spLocks noChangeArrowheads="1"/>
            </p:cNvSpPr>
            <p:nvPr/>
          </p:nvSpPr>
          <p:spPr bwMode="auto">
            <a:xfrm>
              <a:off x="2473" y="32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6582" name="Rectangle 39"/>
            <p:cNvSpPr>
              <a:spLocks noChangeArrowheads="1"/>
            </p:cNvSpPr>
            <p:nvPr/>
          </p:nvSpPr>
          <p:spPr bwMode="auto">
            <a:xfrm>
              <a:off x="1953" y="32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6583" name="Rectangle 40"/>
            <p:cNvSpPr>
              <a:spLocks noChangeArrowheads="1"/>
            </p:cNvSpPr>
            <p:nvPr/>
          </p:nvSpPr>
          <p:spPr bwMode="auto">
            <a:xfrm>
              <a:off x="1437" y="32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6584" name="Rectangle 41"/>
            <p:cNvSpPr>
              <a:spLocks noChangeArrowheads="1"/>
            </p:cNvSpPr>
            <p:nvPr/>
          </p:nvSpPr>
          <p:spPr bwMode="auto">
            <a:xfrm>
              <a:off x="918" y="32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1</a:t>
              </a:r>
            </a:p>
          </p:txBody>
        </p:sp>
        <p:sp>
          <p:nvSpPr>
            <p:cNvPr id="66585" name="Rectangle 42"/>
            <p:cNvSpPr>
              <a:spLocks noChangeArrowheads="1"/>
            </p:cNvSpPr>
            <p:nvPr/>
          </p:nvSpPr>
          <p:spPr bwMode="auto">
            <a:xfrm>
              <a:off x="2473" y="29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6586" name="Rectangle 43"/>
            <p:cNvSpPr>
              <a:spLocks noChangeArrowheads="1"/>
            </p:cNvSpPr>
            <p:nvPr/>
          </p:nvSpPr>
          <p:spPr bwMode="auto">
            <a:xfrm>
              <a:off x="1953" y="29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x</a:t>
              </a:r>
            </a:p>
          </p:txBody>
        </p:sp>
        <p:sp>
          <p:nvSpPr>
            <p:cNvPr id="66587" name="Rectangle 44"/>
            <p:cNvSpPr>
              <a:spLocks noChangeArrowheads="1"/>
            </p:cNvSpPr>
            <p:nvPr/>
          </p:nvSpPr>
          <p:spPr bwMode="auto">
            <a:xfrm>
              <a:off x="1437" y="29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6588" name="Rectangle 45"/>
            <p:cNvSpPr>
              <a:spLocks noChangeArrowheads="1"/>
            </p:cNvSpPr>
            <p:nvPr/>
          </p:nvSpPr>
          <p:spPr bwMode="auto">
            <a:xfrm>
              <a:off x="918" y="29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6589" name="Rectangle 46"/>
            <p:cNvSpPr>
              <a:spLocks noChangeArrowheads="1"/>
            </p:cNvSpPr>
            <p:nvPr/>
          </p:nvSpPr>
          <p:spPr bwMode="auto">
            <a:xfrm>
              <a:off x="2473" y="2668"/>
              <a:ext cx="5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6590" name="Rectangle 47"/>
            <p:cNvSpPr>
              <a:spLocks noChangeArrowheads="1"/>
            </p:cNvSpPr>
            <p:nvPr/>
          </p:nvSpPr>
          <p:spPr bwMode="auto">
            <a:xfrm>
              <a:off x="1953" y="2668"/>
              <a:ext cx="5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6591" name="Rectangle 48"/>
            <p:cNvSpPr>
              <a:spLocks noChangeArrowheads="1"/>
            </p:cNvSpPr>
            <p:nvPr/>
          </p:nvSpPr>
          <p:spPr bwMode="auto">
            <a:xfrm>
              <a:off x="1437" y="2668"/>
              <a:ext cx="5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6592" name="Rectangle 49"/>
            <p:cNvSpPr>
              <a:spLocks noChangeArrowheads="1"/>
            </p:cNvSpPr>
            <p:nvPr/>
          </p:nvSpPr>
          <p:spPr bwMode="auto">
            <a:xfrm>
              <a:off x="918" y="2668"/>
              <a:ext cx="54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800"/>
                <a:t>0</a:t>
              </a:r>
            </a:p>
          </p:txBody>
        </p:sp>
        <p:sp>
          <p:nvSpPr>
            <p:cNvPr id="66593" name="Line 50"/>
            <p:cNvSpPr>
              <a:spLocks noChangeShapeType="1"/>
            </p:cNvSpPr>
            <p:nvPr/>
          </p:nvSpPr>
          <p:spPr bwMode="auto">
            <a:xfrm>
              <a:off x="918" y="2668"/>
              <a:ext cx="207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594" name="Line 51"/>
            <p:cNvSpPr>
              <a:spLocks noChangeShapeType="1"/>
            </p:cNvSpPr>
            <p:nvPr/>
          </p:nvSpPr>
          <p:spPr bwMode="auto">
            <a:xfrm>
              <a:off x="918" y="29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595" name="Line 52"/>
            <p:cNvSpPr>
              <a:spLocks noChangeShapeType="1"/>
            </p:cNvSpPr>
            <p:nvPr/>
          </p:nvSpPr>
          <p:spPr bwMode="auto">
            <a:xfrm>
              <a:off x="918" y="32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596" name="Line 53"/>
            <p:cNvSpPr>
              <a:spLocks noChangeShapeType="1"/>
            </p:cNvSpPr>
            <p:nvPr/>
          </p:nvSpPr>
          <p:spPr bwMode="auto">
            <a:xfrm>
              <a:off x="918" y="3568"/>
              <a:ext cx="207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597" name="Line 54"/>
            <p:cNvSpPr>
              <a:spLocks noChangeShapeType="1"/>
            </p:cNvSpPr>
            <p:nvPr/>
          </p:nvSpPr>
          <p:spPr bwMode="auto">
            <a:xfrm>
              <a:off x="918" y="3868"/>
              <a:ext cx="207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598" name="Line 55"/>
            <p:cNvSpPr>
              <a:spLocks noChangeShapeType="1"/>
            </p:cNvSpPr>
            <p:nvPr/>
          </p:nvSpPr>
          <p:spPr bwMode="auto">
            <a:xfrm>
              <a:off x="918" y="2668"/>
              <a:ext cx="0" cy="12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599" name="Line 56"/>
            <p:cNvSpPr>
              <a:spLocks noChangeShapeType="1"/>
            </p:cNvSpPr>
            <p:nvPr/>
          </p:nvSpPr>
          <p:spPr bwMode="auto">
            <a:xfrm>
              <a:off x="1437"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00" name="Line 57"/>
            <p:cNvSpPr>
              <a:spLocks noChangeShapeType="1"/>
            </p:cNvSpPr>
            <p:nvPr/>
          </p:nvSpPr>
          <p:spPr bwMode="auto">
            <a:xfrm>
              <a:off x="1953"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01" name="Line 58"/>
            <p:cNvSpPr>
              <a:spLocks noChangeShapeType="1"/>
            </p:cNvSpPr>
            <p:nvPr/>
          </p:nvSpPr>
          <p:spPr bwMode="auto">
            <a:xfrm>
              <a:off x="2473" y="2668"/>
              <a:ext cx="0" cy="1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02" name="Line 59"/>
            <p:cNvSpPr>
              <a:spLocks noChangeShapeType="1"/>
            </p:cNvSpPr>
            <p:nvPr/>
          </p:nvSpPr>
          <p:spPr bwMode="auto">
            <a:xfrm>
              <a:off x="2992" y="2668"/>
              <a:ext cx="0" cy="12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03" name="Line 60"/>
            <p:cNvSpPr>
              <a:spLocks noChangeShapeType="1"/>
            </p:cNvSpPr>
            <p:nvPr/>
          </p:nvSpPr>
          <p:spPr bwMode="auto">
            <a:xfrm>
              <a:off x="191" y="2372"/>
              <a:ext cx="727" cy="2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04" name="Text Box 61"/>
            <p:cNvSpPr txBox="1">
              <a:spLocks noChangeArrowheads="1"/>
            </p:cNvSpPr>
            <p:nvPr/>
          </p:nvSpPr>
          <p:spPr bwMode="auto">
            <a:xfrm>
              <a:off x="553" y="2726"/>
              <a:ext cx="29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6605" name="Text Box 62"/>
            <p:cNvSpPr txBox="1">
              <a:spLocks noChangeArrowheads="1"/>
            </p:cNvSpPr>
            <p:nvPr/>
          </p:nvSpPr>
          <p:spPr bwMode="auto">
            <a:xfrm>
              <a:off x="553" y="3023"/>
              <a:ext cx="24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6606" name="Text Box 63"/>
            <p:cNvSpPr txBox="1">
              <a:spLocks noChangeArrowheads="1"/>
            </p:cNvSpPr>
            <p:nvPr/>
          </p:nvSpPr>
          <p:spPr bwMode="auto">
            <a:xfrm>
              <a:off x="553" y="3615"/>
              <a:ext cx="29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6607" name="Text Box 64"/>
            <p:cNvSpPr txBox="1">
              <a:spLocks noChangeArrowheads="1"/>
            </p:cNvSpPr>
            <p:nvPr/>
          </p:nvSpPr>
          <p:spPr bwMode="auto">
            <a:xfrm>
              <a:off x="553" y="3319"/>
              <a:ext cx="29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6608" name="Text Box 65"/>
            <p:cNvSpPr txBox="1">
              <a:spLocks noChangeArrowheads="1"/>
            </p:cNvSpPr>
            <p:nvPr/>
          </p:nvSpPr>
          <p:spPr bwMode="auto">
            <a:xfrm flipH="1">
              <a:off x="1021" y="2432"/>
              <a:ext cx="289"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00</a:t>
              </a:r>
            </a:p>
          </p:txBody>
        </p:sp>
        <p:sp>
          <p:nvSpPr>
            <p:cNvPr id="66609" name="Text Box 66"/>
            <p:cNvSpPr txBox="1">
              <a:spLocks noChangeArrowheads="1"/>
            </p:cNvSpPr>
            <p:nvPr/>
          </p:nvSpPr>
          <p:spPr bwMode="auto">
            <a:xfrm flipH="1">
              <a:off x="1646" y="2432"/>
              <a:ext cx="27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01</a:t>
              </a:r>
            </a:p>
          </p:txBody>
        </p:sp>
        <p:sp>
          <p:nvSpPr>
            <p:cNvPr id="66610" name="Text Box 67"/>
            <p:cNvSpPr txBox="1">
              <a:spLocks noChangeArrowheads="1"/>
            </p:cNvSpPr>
            <p:nvPr/>
          </p:nvSpPr>
          <p:spPr bwMode="auto">
            <a:xfrm flipH="1">
              <a:off x="2685" y="2432"/>
              <a:ext cx="20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a:t>
              </a:r>
            </a:p>
          </p:txBody>
        </p:sp>
        <p:sp>
          <p:nvSpPr>
            <p:cNvPr id="66611" name="Text Box 68"/>
            <p:cNvSpPr txBox="1">
              <a:spLocks noChangeArrowheads="1"/>
            </p:cNvSpPr>
            <p:nvPr/>
          </p:nvSpPr>
          <p:spPr bwMode="auto">
            <a:xfrm flipH="1">
              <a:off x="2164" y="2432"/>
              <a:ext cx="26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sp>
          <p:nvSpPr>
            <p:cNvPr id="66612" name="Text Box 69"/>
            <p:cNvSpPr txBox="1">
              <a:spLocks noChangeArrowheads="1"/>
            </p:cNvSpPr>
            <p:nvPr/>
          </p:nvSpPr>
          <p:spPr bwMode="auto">
            <a:xfrm>
              <a:off x="134" y="2552"/>
              <a:ext cx="40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XQ</a:t>
              </a:r>
              <a:r>
                <a:rPr lang="en-US" altLang="zh-CN" sz="1800" baseline="-25000"/>
                <a:t>3</a:t>
              </a:r>
              <a:r>
                <a:rPr lang="en-US" altLang="zh-CN" sz="1800" baseline="30000"/>
                <a:t>n</a:t>
              </a:r>
            </a:p>
          </p:txBody>
        </p:sp>
        <p:sp>
          <p:nvSpPr>
            <p:cNvPr id="66613" name="Text Box 70"/>
            <p:cNvSpPr txBox="1">
              <a:spLocks noChangeArrowheads="1"/>
            </p:cNvSpPr>
            <p:nvPr/>
          </p:nvSpPr>
          <p:spPr bwMode="auto">
            <a:xfrm>
              <a:off x="338" y="2280"/>
              <a:ext cx="50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Q</a:t>
              </a:r>
              <a:r>
                <a:rPr lang="en-US" altLang="zh-CN" sz="1800" baseline="-25000"/>
                <a:t>2</a:t>
              </a:r>
              <a:r>
                <a:rPr lang="en-US" altLang="zh-CN" sz="1800" baseline="30000"/>
                <a:t>n</a:t>
              </a:r>
              <a:r>
                <a:rPr lang="en-US" altLang="zh-CN" sz="1800"/>
                <a:t>Q</a:t>
              </a:r>
              <a:r>
                <a:rPr lang="en-US" altLang="zh-CN" sz="1800" baseline="-25000"/>
                <a:t>1</a:t>
              </a:r>
              <a:r>
                <a:rPr lang="en-US" altLang="zh-CN" sz="1800" baseline="30000"/>
                <a:t>n</a:t>
              </a:r>
            </a:p>
          </p:txBody>
        </p:sp>
      </p:grpSp>
      <p:grpSp>
        <p:nvGrpSpPr>
          <p:cNvPr id="66574" name="Group 71"/>
          <p:cNvGrpSpPr/>
          <p:nvPr/>
        </p:nvGrpSpPr>
        <p:grpSpPr bwMode="auto">
          <a:xfrm>
            <a:off x="5435600" y="5084763"/>
            <a:ext cx="1512888" cy="457200"/>
            <a:chOff x="3424" y="3203"/>
            <a:chExt cx="953" cy="288"/>
          </a:xfrm>
        </p:grpSpPr>
        <p:sp>
          <p:nvSpPr>
            <p:cNvPr id="66575" name="Text Box 72"/>
            <p:cNvSpPr txBox="1">
              <a:spLocks noChangeArrowheads="1"/>
            </p:cNvSpPr>
            <p:nvPr/>
          </p:nvSpPr>
          <p:spPr bwMode="auto">
            <a:xfrm>
              <a:off x="3424" y="3203"/>
              <a:ext cx="9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F=XQ</a:t>
              </a:r>
              <a:r>
                <a:rPr lang="en-US" altLang="zh-CN" sz="2400" baseline="-25000"/>
                <a:t>3</a:t>
              </a:r>
              <a:r>
                <a:rPr lang="en-US" altLang="zh-CN" sz="2400"/>
                <a:t>Q</a:t>
              </a:r>
              <a:r>
                <a:rPr lang="en-US" altLang="zh-CN" sz="2400" baseline="-25000"/>
                <a:t>1</a:t>
              </a:r>
            </a:p>
          </p:txBody>
        </p:sp>
        <p:sp>
          <p:nvSpPr>
            <p:cNvPr id="66576" name="Line 73"/>
            <p:cNvSpPr>
              <a:spLocks noChangeShapeType="1"/>
            </p:cNvSpPr>
            <p:nvPr/>
          </p:nvSpPr>
          <p:spPr bwMode="auto">
            <a:xfrm>
              <a:off x="4059" y="3249"/>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表格 44"/>
          <p:cNvGraphicFramePr>
            <a:graphicFrameLocks noGrp="1"/>
          </p:cNvGraphicFramePr>
          <p:nvPr/>
        </p:nvGraphicFramePr>
        <p:xfrm>
          <a:off x="38855" y="740172"/>
          <a:ext cx="4529191" cy="5897695"/>
        </p:xfrm>
        <a:graphic>
          <a:graphicData uri="http://schemas.openxmlformats.org/drawingml/2006/table">
            <a:tbl>
              <a:tblPr firstRow="1" bandRow="1">
                <a:tableStyleId>{5C22544A-7EE6-4342-B048-85BDC9FD1C3A}</a:tableStyleId>
              </a:tblPr>
              <a:tblGrid>
                <a:gridCol w="1864308">
                  <a:extLst>
                    <a:ext uri="{9D8B030D-6E8A-4147-A177-3AD203B41FA5}">
                      <a16:colId xmlns:a16="http://schemas.microsoft.com/office/drawing/2014/main" val="20000"/>
                    </a:ext>
                  </a:extLst>
                </a:gridCol>
                <a:gridCol w="2664883">
                  <a:extLst>
                    <a:ext uri="{9D8B030D-6E8A-4147-A177-3AD203B41FA5}">
                      <a16:colId xmlns:a16="http://schemas.microsoft.com/office/drawing/2014/main" val="20001"/>
                    </a:ext>
                  </a:extLst>
                </a:gridCol>
              </a:tblGrid>
              <a:tr h="443269">
                <a:tc>
                  <a:txBody>
                    <a:bodyPr/>
                    <a:lstStyle/>
                    <a:p>
                      <a:pPr algn="ctr"/>
                      <a:r>
                        <a:rPr lang="zh-CN" altLang="en-US" sz="2000" dirty="0" smtClean="0">
                          <a:solidFill>
                            <a:schemeClr val="tx1"/>
                          </a:solidFill>
                        </a:rPr>
                        <a:t>编号</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门电路芯片说明</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1371316">
                <a:tc>
                  <a:txBody>
                    <a:bodyPr/>
                    <a:lstStyle/>
                    <a:p>
                      <a:pPr algn="ct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70091" t="-36000" r="-457" b="-298667"/>
                      </a:stretch>
                    </a:blipFill>
                  </a:tcPr>
                </a:tc>
                <a:extLst>
                  <a:ext uri="{0D108BD9-81ED-4DB2-BD59-A6C34878D82A}">
                    <a16:rowId xmlns:a16="http://schemas.microsoft.com/office/drawing/2014/main" val="10001"/>
                  </a:ext>
                </a:extLst>
              </a:tr>
              <a:tr h="1336395">
                <a:tc>
                  <a:txBody>
                    <a:bodyPr/>
                    <a:lstStyle/>
                    <a:p>
                      <a:pPr algn="ctr"/>
                      <a:r>
                        <a:rPr lang="en-US" altLang="zh-CN" dirty="0" smtClean="0"/>
                        <a:t>2</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kern="1200" dirty="0" smtClean="0">
                          <a:solidFill>
                            <a:schemeClr val="dk1"/>
                          </a:solidFill>
                          <a:effectLst/>
                          <a:latin typeface="+mn-lt"/>
                          <a:ea typeface="+mn-ea"/>
                          <a:cs typeface="+mn-cs"/>
                        </a:rPr>
                        <a:t>74LS08</a:t>
                      </a:r>
                      <a:r>
                        <a:rPr lang="zh-CN" altLang="en-US" sz="1600" kern="1200" dirty="0" smtClean="0">
                          <a:solidFill>
                            <a:schemeClr val="dk1"/>
                          </a:solidFill>
                          <a:effectLst/>
                          <a:latin typeface="+mn-lt"/>
                          <a:ea typeface="+mn-ea"/>
                          <a:cs typeface="+mn-cs"/>
                        </a:rPr>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输入与门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AB</a:t>
                      </a:r>
                    </a:p>
                    <a:p>
                      <a:endParaRPr lang="en-US"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373657">
                <a:tc>
                  <a:txBody>
                    <a:bodyPr/>
                    <a:lstStyle/>
                    <a:p>
                      <a:pPr algn="ctr"/>
                      <a:r>
                        <a:rPr lang="en-US" altLang="zh-CN" dirty="0" smtClean="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70091" t="-232301" r="-457" b="-100442"/>
                      </a:stretch>
                    </a:blipFill>
                  </a:tcPr>
                </a:tc>
                <a:extLst>
                  <a:ext uri="{0D108BD9-81ED-4DB2-BD59-A6C34878D82A}">
                    <a16:rowId xmlns:a16="http://schemas.microsoft.com/office/drawing/2014/main" val="10003"/>
                  </a:ext>
                </a:extLst>
              </a:tr>
              <a:tr h="1373058">
                <a:tc>
                  <a:txBody>
                    <a:bodyPr/>
                    <a:lstStyle/>
                    <a:p>
                      <a:pPr algn="ctr"/>
                      <a:r>
                        <a:rPr lang="en-US" altLang="zh-CN" dirty="0" smtClean="0"/>
                        <a:t>4</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74LS86</a:t>
                      </a:r>
                      <a:r>
                        <a:rPr lang="zh-CN" altLang="en-US" sz="1600" dirty="0" smtClean="0"/>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输入异或门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p>
                    <a:p>
                      <a:endParaRPr lang="en-US" altLang="zh-CN" sz="1600" kern="1200" dirty="0" smtClean="0">
                        <a:solidFill>
                          <a:schemeClr val="dk1"/>
                        </a:solidFill>
                        <a:effectLst/>
                        <a:latin typeface="+mn-lt"/>
                        <a:ea typeface="+mn-ea"/>
                        <a:cs typeface="+mn-cs"/>
                      </a:endParaRPr>
                    </a:p>
                    <a:p>
                      <a:endParaRPr lang="zh-CN"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 name="标题 3"/>
          <p:cNvSpPr>
            <a:spLocks noGrp="1"/>
          </p:cNvSpPr>
          <p:nvPr>
            <p:ph type="title"/>
          </p:nvPr>
        </p:nvSpPr>
        <p:spPr>
          <a:xfrm>
            <a:off x="0" y="33774"/>
            <a:ext cx="3728545" cy="706398"/>
          </a:xfrm>
        </p:spPr>
        <p:txBody>
          <a:bodyPr>
            <a:normAutofit/>
          </a:bodyPr>
          <a:lstStyle/>
          <a:p>
            <a:r>
              <a:rPr lang="en-US" altLang="zh-CN" sz="4000" b="1" dirty="0" smtClean="0"/>
              <a:t>1.</a:t>
            </a:r>
            <a:r>
              <a:rPr lang="zh-CN" altLang="en-US" sz="4000" b="1" dirty="0" smtClean="0"/>
              <a:t>数电实验箱</a:t>
            </a:r>
            <a:endParaRPr lang="zh-CN" altLang="en-US" sz="4000" b="1" dirty="0"/>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39720" y="47330"/>
            <a:ext cx="4153760" cy="6810671"/>
          </a:xfrm>
        </p:spPr>
      </p:pic>
      <p:sp>
        <p:nvSpPr>
          <p:cNvPr id="8" name="圆角矩形 7"/>
          <p:cNvSpPr/>
          <p:nvPr/>
        </p:nvSpPr>
        <p:spPr>
          <a:xfrm>
            <a:off x="4842212" y="3248799"/>
            <a:ext cx="1412535"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4299446" y="271272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55771" y="2440001"/>
            <a:ext cx="378111"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cxnSp>
        <p:nvCxnSpPr>
          <p:cNvPr id="21" name="直接箭头连接符 20"/>
          <p:cNvCxnSpPr/>
          <p:nvPr/>
        </p:nvCxnSpPr>
        <p:spPr>
          <a:xfrm>
            <a:off x="4339160" y="4460966"/>
            <a:ext cx="468929" cy="8128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64237" y="4165086"/>
            <a:ext cx="472178"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cxnSp>
        <p:nvCxnSpPr>
          <p:cNvPr id="25" name="直接箭头连接符 24"/>
          <p:cNvCxnSpPr/>
          <p:nvPr/>
        </p:nvCxnSpPr>
        <p:spPr>
          <a:xfrm>
            <a:off x="4370034" y="1049867"/>
            <a:ext cx="1378834" cy="13807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267959" y="714772"/>
            <a:ext cx="472178"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cxnSp>
        <p:nvCxnSpPr>
          <p:cNvPr id="10" name="直接箭头连接符 9"/>
          <p:cNvCxnSpPr/>
          <p:nvPr/>
        </p:nvCxnSpPr>
        <p:spPr>
          <a:xfrm>
            <a:off x="4339160" y="368180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64499" y="3332224"/>
            <a:ext cx="472178" cy="369332"/>
          </a:xfrm>
          <a:prstGeom prst="rect">
            <a:avLst/>
          </a:prstGeom>
          <a:noFill/>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30" name="圆角矩形 29"/>
          <p:cNvSpPr/>
          <p:nvPr/>
        </p:nvSpPr>
        <p:spPr>
          <a:xfrm>
            <a:off x="4802651" y="239107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4832283" y="4101361"/>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577357" y="243058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734" y="1555563"/>
            <a:ext cx="1151467" cy="884439"/>
          </a:xfrm>
          <a:prstGeom prst="rect">
            <a:avLst/>
          </a:prstGeom>
          <a:noFill/>
        </p:spPr>
      </p:pic>
      <p:pic>
        <p:nvPicPr>
          <p:cNvPr id="44" name="图片 4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135" y="2763520"/>
            <a:ext cx="1080081" cy="918280"/>
          </a:xfrm>
          <a:prstGeom prst="rect">
            <a:avLst/>
          </a:prstGeom>
          <a:noFill/>
        </p:spPr>
      </p:pic>
      <p:pic>
        <p:nvPicPr>
          <p:cNvPr id="46" name="图片 4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132" y="4101361"/>
            <a:ext cx="1134534" cy="1046372"/>
          </a:xfrm>
          <a:prstGeom prst="rect">
            <a:avLst/>
          </a:prstGeom>
          <a:noFill/>
        </p:spPr>
      </p:pic>
      <p:pic>
        <p:nvPicPr>
          <p:cNvPr id="47" name="图片 46"/>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135" y="5554133"/>
            <a:ext cx="1189271" cy="1083733"/>
          </a:xfrm>
          <a:prstGeom prst="rect">
            <a:avLst/>
          </a:prstGeom>
          <a:noFill/>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idx="1"/>
          </p:nvPr>
        </p:nvSpPr>
        <p:spPr>
          <a:xfrm>
            <a:off x="250825" y="188913"/>
            <a:ext cx="8229600" cy="503237"/>
          </a:xfrm>
        </p:spPr>
        <p:txBody>
          <a:bodyPr/>
          <a:lstStyle/>
          <a:p>
            <a:pPr eaLnBrk="1" hangingPunct="1">
              <a:lnSpc>
                <a:spcPct val="90000"/>
              </a:lnSpc>
              <a:buFontTx/>
              <a:buNone/>
            </a:pPr>
            <a:r>
              <a:rPr lang="en-US" altLang="zh-CN" sz="2800" smtClean="0"/>
              <a:t>7</a:t>
            </a:r>
            <a:r>
              <a:rPr lang="zh-CN" altLang="en-US" sz="2800" smtClean="0"/>
              <a:t>、画逻辑图</a:t>
            </a:r>
          </a:p>
        </p:txBody>
      </p:sp>
      <p:pic>
        <p:nvPicPr>
          <p:cNvPr id="675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8" y="1125538"/>
            <a:ext cx="86487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idx="1"/>
          </p:nvPr>
        </p:nvSpPr>
        <p:spPr>
          <a:xfrm>
            <a:off x="323850" y="260350"/>
            <a:ext cx="8229600" cy="1223963"/>
          </a:xfrm>
        </p:spPr>
        <p:txBody>
          <a:bodyPr/>
          <a:lstStyle/>
          <a:p>
            <a:pPr eaLnBrk="1" hangingPunct="1">
              <a:buFontTx/>
              <a:buNone/>
            </a:pPr>
            <a:r>
              <a:rPr lang="zh-CN" altLang="en-US" smtClean="0"/>
              <a:t>一、实验</a:t>
            </a:r>
          </a:p>
          <a:p>
            <a:pPr eaLnBrk="1" hangingPunct="1">
              <a:buFontTx/>
              <a:buNone/>
            </a:pPr>
            <a:r>
              <a:rPr lang="en-US" altLang="zh-CN" smtClean="0"/>
              <a:t>1</a:t>
            </a:r>
            <a:r>
              <a:rPr lang="zh-CN" altLang="en-US" smtClean="0"/>
              <a:t>、静态测试</a:t>
            </a:r>
          </a:p>
        </p:txBody>
      </p:sp>
      <p:sp>
        <p:nvSpPr>
          <p:cNvPr id="68611" name="Line 3"/>
          <p:cNvSpPr>
            <a:spLocks noChangeShapeType="1"/>
          </p:cNvSpPr>
          <p:nvPr/>
        </p:nvSpPr>
        <p:spPr bwMode="auto">
          <a:xfrm flipV="1">
            <a:off x="1841500" y="1509713"/>
            <a:ext cx="1588" cy="51117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2" name="Text Box 4"/>
          <p:cNvSpPr txBox="1">
            <a:spLocks noChangeArrowheads="1"/>
          </p:cNvSpPr>
          <p:nvPr/>
        </p:nvSpPr>
        <p:spPr bwMode="auto">
          <a:xfrm>
            <a:off x="1430338" y="1573213"/>
            <a:ext cx="334962" cy="342900"/>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F’</a:t>
            </a:r>
          </a:p>
          <a:p>
            <a:pPr eaLnBrk="1" hangingPunct="1">
              <a:spcBef>
                <a:spcPct val="0"/>
              </a:spcBef>
              <a:buFontTx/>
              <a:buNone/>
            </a:pPr>
            <a:endParaRPr lang="en-US" altLang="zh-CN" sz="2000"/>
          </a:p>
        </p:txBody>
      </p:sp>
      <p:sp>
        <p:nvSpPr>
          <p:cNvPr id="68613" name="Text Box 5"/>
          <p:cNvSpPr txBox="1">
            <a:spLocks noChangeArrowheads="1"/>
          </p:cNvSpPr>
          <p:nvPr/>
        </p:nvSpPr>
        <p:spPr bwMode="auto">
          <a:xfrm>
            <a:off x="1547813" y="4437063"/>
            <a:ext cx="1643062" cy="527050"/>
          </a:xfrm>
          <a:prstGeom prst="rect">
            <a:avLst/>
          </a:prstGeom>
          <a:solidFill>
            <a:srgbClr val="FFFFFF"/>
          </a:solidFill>
          <a:ln w="9525">
            <a:solidFill>
              <a:srgbClr val="000000"/>
            </a:solidFill>
            <a:miter lim="800000"/>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000"/>
          </a:p>
        </p:txBody>
      </p:sp>
      <p:sp>
        <p:nvSpPr>
          <p:cNvPr id="68614" name="Text Box 6"/>
          <p:cNvSpPr txBox="1">
            <a:spLocks noChangeArrowheads="1"/>
          </p:cNvSpPr>
          <p:nvPr/>
        </p:nvSpPr>
        <p:spPr bwMode="auto">
          <a:xfrm>
            <a:off x="1697038" y="4524375"/>
            <a:ext cx="1270000" cy="352425"/>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检测电路</a:t>
            </a:r>
          </a:p>
          <a:p>
            <a:pPr eaLnBrk="1" hangingPunct="1">
              <a:spcBef>
                <a:spcPct val="0"/>
              </a:spcBef>
              <a:buFontTx/>
              <a:buNone/>
            </a:pPr>
            <a:endParaRPr lang="en-US" altLang="zh-CN" sz="2000"/>
          </a:p>
        </p:txBody>
      </p:sp>
      <p:sp>
        <p:nvSpPr>
          <p:cNvPr id="68615" name="Text Box 7"/>
          <p:cNvSpPr txBox="1">
            <a:spLocks noChangeArrowheads="1"/>
          </p:cNvSpPr>
          <p:nvPr/>
        </p:nvSpPr>
        <p:spPr bwMode="auto">
          <a:xfrm>
            <a:off x="1468438" y="2020888"/>
            <a:ext cx="1343025" cy="815975"/>
          </a:xfrm>
          <a:prstGeom prst="rect">
            <a:avLst/>
          </a:prstGeom>
          <a:solidFill>
            <a:srgbClr val="FFFFFF"/>
          </a:solidFill>
          <a:ln w="9525">
            <a:solidFill>
              <a:srgbClr val="000000"/>
            </a:solidFill>
            <a:miter lim="800000"/>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en-US" altLang="zh-CN" sz="2000">
              <a:latin typeface="Times New Roman" panose="02020603050405020304" pitchFamily="18" charset="0"/>
            </a:endParaRPr>
          </a:p>
          <a:p>
            <a:pPr algn="just" eaLnBrk="1" hangingPunct="1">
              <a:spcBef>
                <a:spcPct val="0"/>
              </a:spcBef>
              <a:buFontTx/>
              <a:buNone/>
            </a:pPr>
            <a:r>
              <a:rPr lang="en-US" altLang="zh-CN" sz="2000">
                <a:latin typeface="Times New Roman" panose="02020603050405020304" pitchFamily="18" charset="0"/>
              </a:rPr>
              <a:t>  D  </a:t>
            </a:r>
            <a:endParaRPr lang="en-US" altLang="zh-CN" sz="2000"/>
          </a:p>
        </p:txBody>
      </p:sp>
      <p:sp>
        <p:nvSpPr>
          <p:cNvPr id="68616" name="Text Box 8"/>
          <p:cNvSpPr txBox="1">
            <a:spLocks noChangeArrowheads="1"/>
          </p:cNvSpPr>
          <p:nvPr/>
        </p:nvSpPr>
        <p:spPr bwMode="auto">
          <a:xfrm>
            <a:off x="1662113" y="2141538"/>
            <a:ext cx="895350" cy="215900"/>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latin typeface="Times New Roman" panose="02020603050405020304" pitchFamily="18" charset="0"/>
              </a:rPr>
              <a:t>74LS74</a:t>
            </a:r>
          </a:p>
          <a:p>
            <a:pPr eaLnBrk="1" hangingPunct="1">
              <a:spcBef>
                <a:spcPct val="0"/>
              </a:spcBef>
              <a:buFontTx/>
              <a:buNone/>
            </a:pPr>
            <a:endParaRPr lang="en-US" altLang="zh-CN" sz="1800"/>
          </a:p>
        </p:txBody>
      </p:sp>
      <p:sp>
        <p:nvSpPr>
          <p:cNvPr id="68617" name="Text Box 9"/>
          <p:cNvSpPr txBox="1">
            <a:spLocks noChangeArrowheads="1"/>
          </p:cNvSpPr>
          <p:nvPr/>
        </p:nvSpPr>
        <p:spPr bwMode="auto">
          <a:xfrm>
            <a:off x="1403350" y="2933700"/>
            <a:ext cx="312738" cy="309563"/>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F</a:t>
            </a:r>
          </a:p>
          <a:p>
            <a:pPr eaLnBrk="1" hangingPunct="1">
              <a:spcBef>
                <a:spcPct val="0"/>
              </a:spcBef>
              <a:buFontTx/>
              <a:buNone/>
            </a:pPr>
            <a:endParaRPr lang="en-US" altLang="zh-CN" sz="2000"/>
          </a:p>
        </p:txBody>
      </p:sp>
      <p:sp>
        <p:nvSpPr>
          <p:cNvPr id="68618" name="Text Box 10"/>
          <p:cNvSpPr txBox="1">
            <a:spLocks noChangeArrowheads="1"/>
          </p:cNvSpPr>
          <p:nvPr/>
        </p:nvSpPr>
        <p:spPr bwMode="auto">
          <a:xfrm>
            <a:off x="1916113" y="1493838"/>
            <a:ext cx="1062037" cy="311150"/>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至显示</a:t>
            </a:r>
            <a:endParaRPr lang="zh-CN" altLang="en-US" sz="2000"/>
          </a:p>
        </p:txBody>
      </p:sp>
      <p:sp>
        <p:nvSpPr>
          <p:cNvPr id="68619" name="Line 11"/>
          <p:cNvSpPr>
            <a:spLocks noChangeShapeType="1"/>
          </p:cNvSpPr>
          <p:nvPr/>
        </p:nvSpPr>
        <p:spPr bwMode="auto">
          <a:xfrm flipH="1">
            <a:off x="2139950" y="2724150"/>
            <a:ext cx="120650" cy="1238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0" name="Line 12"/>
          <p:cNvSpPr>
            <a:spLocks noChangeShapeType="1"/>
          </p:cNvSpPr>
          <p:nvPr/>
        </p:nvSpPr>
        <p:spPr bwMode="auto">
          <a:xfrm>
            <a:off x="2260600" y="2759075"/>
            <a:ext cx="103188" cy="523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1" name="Line 13"/>
          <p:cNvSpPr>
            <a:spLocks noChangeShapeType="1"/>
          </p:cNvSpPr>
          <p:nvPr/>
        </p:nvSpPr>
        <p:spPr bwMode="auto">
          <a:xfrm>
            <a:off x="2289175" y="2874963"/>
            <a:ext cx="0" cy="2000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2" name="Line 14"/>
          <p:cNvSpPr>
            <a:spLocks noChangeShapeType="1"/>
          </p:cNvSpPr>
          <p:nvPr/>
        </p:nvSpPr>
        <p:spPr bwMode="auto">
          <a:xfrm>
            <a:off x="2289175" y="3074988"/>
            <a:ext cx="554038" cy="31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3" name="Text Box 15"/>
          <p:cNvSpPr txBox="1">
            <a:spLocks noChangeArrowheads="1"/>
          </p:cNvSpPr>
          <p:nvPr/>
        </p:nvSpPr>
        <p:spPr bwMode="auto">
          <a:xfrm>
            <a:off x="2987675" y="2790825"/>
            <a:ext cx="296863" cy="493713"/>
          </a:xfrm>
          <a:prstGeom prst="rect">
            <a:avLst/>
          </a:prstGeom>
          <a:solidFill>
            <a:srgbClr val="FFFFFF"/>
          </a:solidFill>
          <a:ln w="9525">
            <a:solidFill>
              <a:srgbClr val="000000"/>
            </a:solidFill>
            <a:miter lim="800000"/>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000">
                <a:latin typeface="Times New Roman" panose="02020603050405020304" pitchFamily="18" charset="0"/>
              </a:rPr>
              <a:t>1</a:t>
            </a:r>
            <a:endParaRPr lang="en-US" altLang="zh-CN" sz="2000"/>
          </a:p>
        </p:txBody>
      </p:sp>
      <p:sp>
        <p:nvSpPr>
          <p:cNvPr id="68624" name="Oval 16"/>
          <p:cNvSpPr>
            <a:spLocks noChangeArrowheads="1"/>
          </p:cNvSpPr>
          <p:nvPr/>
        </p:nvSpPr>
        <p:spPr bwMode="auto">
          <a:xfrm>
            <a:off x="2836863" y="2967038"/>
            <a:ext cx="149225" cy="176212"/>
          </a:xfrm>
          <a:prstGeom prst="ellipse">
            <a:avLst/>
          </a:prstGeom>
          <a:solidFill>
            <a:srgbClr val="FFFFFF"/>
          </a:solidFill>
          <a:ln w="9525">
            <a:solidFill>
              <a:srgbClr val="000000"/>
            </a:solidFill>
            <a:rou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8625" name="Line 17"/>
          <p:cNvSpPr>
            <a:spLocks noChangeShapeType="1"/>
          </p:cNvSpPr>
          <p:nvPr/>
        </p:nvSpPr>
        <p:spPr bwMode="auto">
          <a:xfrm flipH="1">
            <a:off x="2667000" y="4876800"/>
            <a:ext cx="149225" cy="920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6" name="Line 18"/>
          <p:cNvSpPr>
            <a:spLocks noChangeShapeType="1"/>
          </p:cNvSpPr>
          <p:nvPr/>
        </p:nvSpPr>
        <p:spPr bwMode="auto">
          <a:xfrm>
            <a:off x="2816225" y="4876800"/>
            <a:ext cx="150813" cy="873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7" name="Line 19"/>
          <p:cNvSpPr>
            <a:spLocks noChangeShapeType="1"/>
          </p:cNvSpPr>
          <p:nvPr/>
        </p:nvSpPr>
        <p:spPr bwMode="auto">
          <a:xfrm>
            <a:off x="3276600" y="3006725"/>
            <a:ext cx="79057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8" name="Line 20"/>
          <p:cNvSpPr>
            <a:spLocks noChangeShapeType="1"/>
          </p:cNvSpPr>
          <p:nvPr/>
        </p:nvSpPr>
        <p:spPr bwMode="auto">
          <a:xfrm>
            <a:off x="2816225" y="5667375"/>
            <a:ext cx="328771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9" name="Line 21"/>
          <p:cNvSpPr>
            <a:spLocks noChangeShapeType="1"/>
          </p:cNvSpPr>
          <p:nvPr/>
        </p:nvSpPr>
        <p:spPr bwMode="auto">
          <a:xfrm flipH="1">
            <a:off x="4044950" y="2997200"/>
            <a:ext cx="22225" cy="2673350"/>
          </a:xfrm>
          <a:prstGeom prst="line">
            <a:avLst/>
          </a:prstGeom>
          <a:noFill/>
          <a:ln w="9525">
            <a:solidFill>
              <a:srgbClr val="0000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8630" name="Line 22"/>
          <p:cNvSpPr>
            <a:spLocks noChangeShapeType="1"/>
          </p:cNvSpPr>
          <p:nvPr/>
        </p:nvSpPr>
        <p:spPr bwMode="auto">
          <a:xfrm>
            <a:off x="2068513" y="4964113"/>
            <a:ext cx="0" cy="7286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31" name="Text Box 23"/>
          <p:cNvSpPr txBox="1">
            <a:spLocks noChangeArrowheads="1"/>
          </p:cNvSpPr>
          <p:nvPr/>
        </p:nvSpPr>
        <p:spPr bwMode="auto">
          <a:xfrm>
            <a:off x="1920875" y="5754688"/>
            <a:ext cx="312738" cy="309562"/>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X</a:t>
            </a:r>
          </a:p>
          <a:p>
            <a:pPr eaLnBrk="1" hangingPunct="1">
              <a:spcBef>
                <a:spcPct val="0"/>
              </a:spcBef>
              <a:buFontTx/>
              <a:buNone/>
            </a:pPr>
            <a:endParaRPr lang="en-US" altLang="zh-CN" sz="2000"/>
          </a:p>
        </p:txBody>
      </p:sp>
      <p:sp>
        <p:nvSpPr>
          <p:cNvPr id="68632" name="Text Box 24"/>
          <p:cNvSpPr txBox="1">
            <a:spLocks noChangeArrowheads="1"/>
          </p:cNvSpPr>
          <p:nvPr/>
        </p:nvSpPr>
        <p:spPr bwMode="auto">
          <a:xfrm>
            <a:off x="6176963" y="5491163"/>
            <a:ext cx="388937" cy="309562"/>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CP</a:t>
            </a:r>
            <a:endParaRPr lang="en-US" altLang="zh-CN" sz="2000"/>
          </a:p>
        </p:txBody>
      </p:sp>
      <p:sp>
        <p:nvSpPr>
          <p:cNvPr id="68633" name="Line 25"/>
          <p:cNvSpPr>
            <a:spLocks noChangeShapeType="1"/>
          </p:cNvSpPr>
          <p:nvPr/>
        </p:nvSpPr>
        <p:spPr bwMode="auto">
          <a:xfrm>
            <a:off x="2816225" y="5138738"/>
            <a:ext cx="0" cy="5286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34" name="Oval 26"/>
          <p:cNvSpPr>
            <a:spLocks noChangeArrowheads="1"/>
          </p:cNvSpPr>
          <p:nvPr/>
        </p:nvSpPr>
        <p:spPr bwMode="auto">
          <a:xfrm>
            <a:off x="3190875" y="4613275"/>
            <a:ext cx="147638" cy="176213"/>
          </a:xfrm>
          <a:prstGeom prst="ellipse">
            <a:avLst/>
          </a:prstGeom>
          <a:solidFill>
            <a:srgbClr val="FFFFFF"/>
          </a:solidFill>
          <a:ln w="9525">
            <a:solidFill>
              <a:srgbClr val="000000"/>
            </a:solidFill>
            <a:rou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8635" name="Oval 27"/>
          <p:cNvSpPr>
            <a:spLocks noChangeArrowheads="1"/>
          </p:cNvSpPr>
          <p:nvPr/>
        </p:nvSpPr>
        <p:spPr bwMode="auto">
          <a:xfrm>
            <a:off x="2743200" y="4964113"/>
            <a:ext cx="147638" cy="176212"/>
          </a:xfrm>
          <a:prstGeom prst="ellipse">
            <a:avLst/>
          </a:prstGeom>
          <a:solidFill>
            <a:srgbClr val="FFFFFF"/>
          </a:solidFill>
          <a:ln w="9525">
            <a:solidFill>
              <a:srgbClr val="000000"/>
            </a:solidFill>
            <a:rou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8636" name="Line 28"/>
          <p:cNvSpPr>
            <a:spLocks noChangeShapeType="1"/>
          </p:cNvSpPr>
          <p:nvPr/>
        </p:nvSpPr>
        <p:spPr bwMode="auto">
          <a:xfrm flipV="1">
            <a:off x="3340100" y="4695825"/>
            <a:ext cx="920750" cy="47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37" name="Line 29"/>
          <p:cNvSpPr>
            <a:spLocks noChangeShapeType="1"/>
          </p:cNvSpPr>
          <p:nvPr/>
        </p:nvSpPr>
        <p:spPr bwMode="auto">
          <a:xfrm flipH="1">
            <a:off x="4260850" y="4695825"/>
            <a:ext cx="0" cy="7080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38" name="Text Box 30"/>
          <p:cNvSpPr txBox="1">
            <a:spLocks noChangeArrowheads="1"/>
          </p:cNvSpPr>
          <p:nvPr/>
        </p:nvSpPr>
        <p:spPr bwMode="auto">
          <a:xfrm>
            <a:off x="6103938" y="5140325"/>
            <a:ext cx="387350" cy="309563"/>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Cr</a:t>
            </a:r>
            <a:endParaRPr lang="en-US" altLang="zh-CN" sz="2000"/>
          </a:p>
        </p:txBody>
      </p:sp>
      <p:sp>
        <p:nvSpPr>
          <p:cNvPr id="68639" name="Oval 31"/>
          <p:cNvSpPr>
            <a:spLocks noChangeArrowheads="1"/>
          </p:cNvSpPr>
          <p:nvPr/>
        </p:nvSpPr>
        <p:spPr bwMode="auto">
          <a:xfrm>
            <a:off x="1317625" y="2284413"/>
            <a:ext cx="147638" cy="176212"/>
          </a:xfrm>
          <a:prstGeom prst="ellipse">
            <a:avLst/>
          </a:prstGeom>
          <a:solidFill>
            <a:srgbClr val="FFFFFF"/>
          </a:solidFill>
          <a:ln w="9525">
            <a:solidFill>
              <a:srgbClr val="000000"/>
            </a:solidFill>
            <a:rou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8640" name="Oval 32"/>
          <p:cNvSpPr>
            <a:spLocks noChangeArrowheads="1"/>
          </p:cNvSpPr>
          <p:nvPr/>
        </p:nvSpPr>
        <p:spPr bwMode="auto">
          <a:xfrm>
            <a:off x="2811463" y="2284413"/>
            <a:ext cx="147637" cy="176212"/>
          </a:xfrm>
          <a:prstGeom prst="ellipse">
            <a:avLst/>
          </a:prstGeom>
          <a:solidFill>
            <a:srgbClr val="FFFFFF"/>
          </a:solidFill>
          <a:ln w="9525">
            <a:solidFill>
              <a:srgbClr val="000000"/>
            </a:solidFill>
            <a:rou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8641" name="Line 33"/>
          <p:cNvSpPr>
            <a:spLocks noChangeShapeType="1"/>
          </p:cNvSpPr>
          <p:nvPr/>
        </p:nvSpPr>
        <p:spPr bwMode="auto">
          <a:xfrm>
            <a:off x="2960688" y="2371725"/>
            <a:ext cx="3746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42" name="Line 34"/>
          <p:cNvSpPr>
            <a:spLocks noChangeShapeType="1"/>
          </p:cNvSpPr>
          <p:nvPr/>
        </p:nvSpPr>
        <p:spPr bwMode="auto">
          <a:xfrm flipH="1">
            <a:off x="1093788" y="2371725"/>
            <a:ext cx="22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43" name="Text Box 35"/>
          <p:cNvSpPr txBox="1">
            <a:spLocks noChangeArrowheads="1"/>
          </p:cNvSpPr>
          <p:nvPr/>
        </p:nvSpPr>
        <p:spPr bwMode="auto">
          <a:xfrm>
            <a:off x="3111500" y="1933575"/>
            <a:ext cx="523875" cy="350838"/>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R=1</a:t>
            </a:r>
            <a:endParaRPr lang="en-US" altLang="zh-CN" sz="2000"/>
          </a:p>
        </p:txBody>
      </p:sp>
      <p:sp>
        <p:nvSpPr>
          <p:cNvPr id="68644" name="Text Box 36"/>
          <p:cNvSpPr txBox="1">
            <a:spLocks noChangeArrowheads="1"/>
          </p:cNvSpPr>
          <p:nvPr/>
        </p:nvSpPr>
        <p:spPr bwMode="auto">
          <a:xfrm>
            <a:off x="869950" y="1933575"/>
            <a:ext cx="522288" cy="352425"/>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S=1</a:t>
            </a:r>
            <a:endParaRPr lang="en-US" altLang="zh-CN" sz="2000"/>
          </a:p>
        </p:txBody>
      </p:sp>
      <p:sp>
        <p:nvSpPr>
          <p:cNvPr id="68645" name="Line 37"/>
          <p:cNvSpPr>
            <a:spLocks noChangeShapeType="1"/>
          </p:cNvSpPr>
          <p:nvPr/>
        </p:nvSpPr>
        <p:spPr bwMode="auto">
          <a:xfrm>
            <a:off x="3111500" y="1933575"/>
            <a:ext cx="22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46" name="Line 38"/>
          <p:cNvSpPr>
            <a:spLocks noChangeShapeType="1"/>
          </p:cNvSpPr>
          <p:nvPr/>
        </p:nvSpPr>
        <p:spPr bwMode="auto">
          <a:xfrm>
            <a:off x="869950" y="1933575"/>
            <a:ext cx="22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47" name="Line 39"/>
          <p:cNvSpPr>
            <a:spLocks noChangeShapeType="1"/>
          </p:cNvSpPr>
          <p:nvPr/>
        </p:nvSpPr>
        <p:spPr bwMode="auto">
          <a:xfrm>
            <a:off x="4260850" y="5416550"/>
            <a:ext cx="18732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48" name="Line 40"/>
          <p:cNvSpPr>
            <a:spLocks noChangeShapeType="1"/>
          </p:cNvSpPr>
          <p:nvPr/>
        </p:nvSpPr>
        <p:spPr bwMode="auto">
          <a:xfrm>
            <a:off x="6132513" y="5127625"/>
            <a:ext cx="2889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49" name="Text Box 41"/>
          <p:cNvSpPr txBox="1">
            <a:spLocks noChangeArrowheads="1"/>
          </p:cNvSpPr>
          <p:nvPr/>
        </p:nvSpPr>
        <p:spPr bwMode="auto">
          <a:xfrm>
            <a:off x="5867400" y="5805488"/>
            <a:ext cx="302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接实验箱单步脉冲</a:t>
            </a:r>
          </a:p>
        </p:txBody>
      </p:sp>
      <p:sp>
        <p:nvSpPr>
          <p:cNvPr id="68650" name="Text Box 42"/>
          <p:cNvSpPr txBox="1">
            <a:spLocks noChangeArrowheads="1"/>
          </p:cNvSpPr>
          <p:nvPr/>
        </p:nvSpPr>
        <p:spPr bwMode="auto">
          <a:xfrm>
            <a:off x="1763713" y="6237288"/>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接模拟开关</a:t>
            </a:r>
          </a:p>
        </p:txBody>
      </p:sp>
      <p:sp>
        <p:nvSpPr>
          <p:cNvPr id="68651" name="Text Box 43"/>
          <p:cNvSpPr txBox="1">
            <a:spLocks noChangeArrowheads="1"/>
          </p:cNvSpPr>
          <p:nvPr/>
        </p:nvSpPr>
        <p:spPr bwMode="auto">
          <a:xfrm>
            <a:off x="6588125" y="4941888"/>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接模拟开关</a:t>
            </a:r>
          </a:p>
        </p:txBody>
      </p:sp>
      <p:sp>
        <p:nvSpPr>
          <p:cNvPr id="68652" name="Line 44"/>
          <p:cNvSpPr>
            <a:spLocks noChangeShapeType="1"/>
          </p:cNvSpPr>
          <p:nvPr/>
        </p:nvSpPr>
        <p:spPr bwMode="auto">
          <a:xfrm flipV="1">
            <a:off x="1763713" y="2852738"/>
            <a:ext cx="0" cy="15843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53" name="Line 45"/>
          <p:cNvSpPr>
            <a:spLocks noChangeShapeType="1"/>
          </p:cNvSpPr>
          <p:nvPr/>
        </p:nvSpPr>
        <p:spPr bwMode="auto">
          <a:xfrm>
            <a:off x="2124075" y="4149725"/>
            <a:ext cx="0" cy="2873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54" name="Line 46"/>
          <p:cNvSpPr>
            <a:spLocks noChangeShapeType="1"/>
          </p:cNvSpPr>
          <p:nvPr/>
        </p:nvSpPr>
        <p:spPr bwMode="auto">
          <a:xfrm>
            <a:off x="2484438" y="4149725"/>
            <a:ext cx="0" cy="2873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55" name="Line 47"/>
          <p:cNvSpPr>
            <a:spLocks noChangeShapeType="1"/>
          </p:cNvSpPr>
          <p:nvPr/>
        </p:nvSpPr>
        <p:spPr bwMode="auto">
          <a:xfrm>
            <a:off x="2843213" y="4149725"/>
            <a:ext cx="0" cy="2873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56" name="Text Box 48"/>
          <p:cNvSpPr txBox="1">
            <a:spLocks noChangeArrowheads="1"/>
          </p:cNvSpPr>
          <p:nvPr/>
        </p:nvSpPr>
        <p:spPr bwMode="auto">
          <a:xfrm>
            <a:off x="1763713" y="4149725"/>
            <a:ext cx="2873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latin typeface="Times New Roman" panose="02020603050405020304" pitchFamily="18" charset="0"/>
              </a:rPr>
              <a:t>Q</a:t>
            </a:r>
            <a:r>
              <a:rPr lang="en-US" altLang="zh-CN" sz="1800" baseline="-25000">
                <a:latin typeface="Times New Roman" panose="02020603050405020304" pitchFamily="18" charset="0"/>
              </a:rPr>
              <a:t>3</a:t>
            </a:r>
          </a:p>
          <a:p>
            <a:pPr eaLnBrk="1" hangingPunct="1">
              <a:spcBef>
                <a:spcPct val="0"/>
              </a:spcBef>
              <a:buFontTx/>
              <a:buNone/>
            </a:pPr>
            <a:endParaRPr lang="en-US" altLang="zh-CN" sz="1800"/>
          </a:p>
        </p:txBody>
      </p:sp>
      <p:sp>
        <p:nvSpPr>
          <p:cNvPr id="68657" name="Text Box 49"/>
          <p:cNvSpPr txBox="1">
            <a:spLocks noChangeArrowheads="1"/>
          </p:cNvSpPr>
          <p:nvPr/>
        </p:nvSpPr>
        <p:spPr bwMode="auto">
          <a:xfrm>
            <a:off x="2124075" y="4149725"/>
            <a:ext cx="3587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latin typeface="Times New Roman" panose="02020603050405020304" pitchFamily="18" charset="0"/>
              </a:rPr>
              <a:t>Q</a:t>
            </a:r>
            <a:r>
              <a:rPr lang="en-US" altLang="zh-CN" sz="1800" baseline="-25000">
                <a:latin typeface="Times New Roman" panose="02020603050405020304" pitchFamily="18" charset="0"/>
              </a:rPr>
              <a:t>2</a:t>
            </a:r>
          </a:p>
          <a:p>
            <a:pPr eaLnBrk="1" hangingPunct="1">
              <a:spcBef>
                <a:spcPct val="0"/>
              </a:spcBef>
              <a:buFontTx/>
              <a:buNone/>
            </a:pPr>
            <a:endParaRPr lang="en-US" altLang="zh-CN" sz="1800"/>
          </a:p>
        </p:txBody>
      </p:sp>
      <p:sp>
        <p:nvSpPr>
          <p:cNvPr id="68658" name="Text Box 50"/>
          <p:cNvSpPr txBox="1">
            <a:spLocks noChangeArrowheads="1"/>
          </p:cNvSpPr>
          <p:nvPr/>
        </p:nvSpPr>
        <p:spPr bwMode="auto">
          <a:xfrm>
            <a:off x="2484438" y="4149725"/>
            <a:ext cx="2873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600">
                <a:latin typeface="Times New Roman" panose="02020603050405020304" pitchFamily="18" charset="0"/>
              </a:rPr>
              <a:t>Q</a:t>
            </a:r>
            <a:r>
              <a:rPr lang="en-US" altLang="zh-CN" sz="1600" baseline="-25000">
                <a:latin typeface="Times New Roman" panose="02020603050405020304" pitchFamily="18" charset="0"/>
              </a:rPr>
              <a:t>1</a:t>
            </a:r>
          </a:p>
          <a:p>
            <a:pPr eaLnBrk="1" hangingPunct="1">
              <a:spcBef>
                <a:spcPct val="0"/>
              </a:spcBef>
              <a:buFontTx/>
              <a:buNone/>
            </a:pPr>
            <a:endParaRPr lang="en-US" altLang="zh-CN" sz="1600"/>
          </a:p>
        </p:txBody>
      </p:sp>
      <p:sp>
        <p:nvSpPr>
          <p:cNvPr id="68659" name="Text Box 51"/>
          <p:cNvSpPr txBox="1">
            <a:spLocks noChangeArrowheads="1"/>
          </p:cNvSpPr>
          <p:nvPr/>
        </p:nvSpPr>
        <p:spPr bwMode="auto">
          <a:xfrm>
            <a:off x="1908175" y="3644900"/>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接</a:t>
            </a:r>
            <a:r>
              <a:rPr lang="en-US" altLang="zh-CN" sz="2400"/>
              <a:t>0-1</a:t>
            </a:r>
            <a:r>
              <a:rPr lang="zh-CN" altLang="en-US" sz="2400"/>
              <a:t>显示器</a:t>
            </a:r>
          </a:p>
        </p:txBody>
      </p:sp>
      <p:sp>
        <p:nvSpPr>
          <p:cNvPr id="68660" name="Text Box 52"/>
          <p:cNvSpPr txBox="1">
            <a:spLocks noChangeArrowheads="1"/>
          </p:cNvSpPr>
          <p:nvPr/>
        </p:nvSpPr>
        <p:spPr bwMode="auto">
          <a:xfrm>
            <a:off x="4500563" y="188913"/>
            <a:ext cx="4392612" cy="406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测试时注意：</a:t>
            </a:r>
          </a:p>
          <a:p>
            <a:pPr eaLnBrk="1" hangingPunct="1">
              <a:spcBef>
                <a:spcPct val="50000"/>
              </a:spcBef>
              <a:buFontTx/>
              <a:buNone/>
            </a:pPr>
            <a:r>
              <a:rPr lang="zh-CN" altLang="en-US" sz="2000"/>
              <a:t>（</a:t>
            </a:r>
            <a:r>
              <a:rPr lang="en-US" altLang="zh-CN" sz="2000"/>
              <a:t>1</a:t>
            </a:r>
            <a:r>
              <a:rPr lang="zh-CN" altLang="en-US" sz="2000"/>
              <a:t>）每次测试试都应该从初始状态开始即从</a:t>
            </a:r>
            <a:r>
              <a:rPr lang="en-US" altLang="zh-CN" sz="2000"/>
              <a:t>A</a:t>
            </a:r>
            <a:r>
              <a:rPr lang="zh-CN" altLang="en-US" sz="2000"/>
              <a:t>状态开始。</a:t>
            </a:r>
          </a:p>
          <a:p>
            <a:pPr eaLnBrk="1" hangingPunct="1">
              <a:spcBef>
                <a:spcPct val="50000"/>
              </a:spcBef>
              <a:buFontTx/>
              <a:buNone/>
            </a:pPr>
            <a:r>
              <a:rPr lang="zh-CN" altLang="en-US" sz="2000"/>
              <a:t>（</a:t>
            </a:r>
            <a:r>
              <a:rPr lang="en-US" altLang="zh-CN" sz="2000"/>
              <a:t>2</a:t>
            </a:r>
            <a:r>
              <a:rPr lang="zh-CN" altLang="en-US" sz="2000"/>
              <a:t>）码组的输入从低位开始如检测</a:t>
            </a:r>
            <a:r>
              <a:rPr lang="en-US" altLang="zh-CN" sz="2000"/>
              <a:t>1011</a:t>
            </a:r>
            <a:r>
              <a:rPr lang="zh-CN" altLang="en-US" sz="2000"/>
              <a:t>则输入顺序为</a:t>
            </a:r>
            <a:r>
              <a:rPr lang="en-US" altLang="zh-CN" sz="2000"/>
              <a:t>1101</a:t>
            </a:r>
            <a:r>
              <a:rPr lang="zh-CN" altLang="en-US" sz="2000"/>
              <a:t>。</a:t>
            </a:r>
          </a:p>
          <a:p>
            <a:pPr eaLnBrk="1" hangingPunct="1">
              <a:spcBef>
                <a:spcPct val="50000"/>
              </a:spcBef>
              <a:buFontTx/>
              <a:buNone/>
            </a:pPr>
            <a:r>
              <a:rPr lang="zh-CN" altLang="en-US" sz="2000"/>
              <a:t>（</a:t>
            </a:r>
            <a:r>
              <a:rPr lang="en-US" altLang="zh-CN" sz="2000"/>
              <a:t>3</a:t>
            </a:r>
            <a:r>
              <a:rPr lang="zh-CN" altLang="en-US" sz="2000"/>
              <a:t>）每输入一个码元即将</a:t>
            </a:r>
            <a:r>
              <a:rPr lang="en-US" altLang="zh-CN" sz="2000"/>
              <a:t>X</a:t>
            </a:r>
            <a:r>
              <a:rPr lang="zh-CN" altLang="en-US" sz="2000"/>
              <a:t>所连接的模拟开关放置相应的状态。再输入一个脉冲。故检测一组码元要四个脉冲。</a:t>
            </a:r>
          </a:p>
          <a:p>
            <a:pPr eaLnBrk="1" hangingPunct="1">
              <a:spcBef>
                <a:spcPct val="50000"/>
              </a:spcBef>
              <a:buFontTx/>
              <a:buNone/>
            </a:pPr>
            <a:r>
              <a:rPr lang="zh-CN" altLang="en-US" sz="2000"/>
              <a:t>（</a:t>
            </a:r>
            <a:r>
              <a:rPr lang="en-US" altLang="zh-CN" sz="2000"/>
              <a:t>4</a:t>
            </a:r>
            <a:r>
              <a:rPr lang="zh-CN" altLang="en-US" sz="2000"/>
              <a:t>）观察检测电路输出状态是否是按状态转换表变化。</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idx="1"/>
          </p:nvPr>
        </p:nvSpPr>
        <p:spPr>
          <a:xfrm>
            <a:off x="250825" y="404813"/>
            <a:ext cx="8229600" cy="4525962"/>
          </a:xfrm>
        </p:spPr>
        <p:txBody>
          <a:bodyPr/>
          <a:lstStyle/>
          <a:p>
            <a:pPr eaLnBrk="1" hangingPunct="1">
              <a:buFontTx/>
              <a:buNone/>
            </a:pPr>
            <a:r>
              <a:rPr lang="en-US" altLang="zh-CN" smtClean="0"/>
              <a:t>2</a:t>
            </a:r>
            <a:r>
              <a:rPr lang="zh-CN" altLang="en-US" smtClean="0"/>
              <a:t>、动态测试</a:t>
            </a:r>
          </a:p>
        </p:txBody>
      </p:sp>
      <p:grpSp>
        <p:nvGrpSpPr>
          <p:cNvPr id="69635" name="Group 3"/>
          <p:cNvGrpSpPr/>
          <p:nvPr/>
        </p:nvGrpSpPr>
        <p:grpSpPr bwMode="auto">
          <a:xfrm>
            <a:off x="1042988" y="1916113"/>
            <a:ext cx="5616575" cy="3384550"/>
            <a:chOff x="839" y="1525"/>
            <a:chExt cx="3538" cy="2132"/>
          </a:xfrm>
        </p:grpSpPr>
        <p:sp>
          <p:nvSpPr>
            <p:cNvPr id="69636" name="Line 4"/>
            <p:cNvSpPr>
              <a:spLocks noChangeShapeType="1"/>
            </p:cNvSpPr>
            <p:nvPr/>
          </p:nvSpPr>
          <p:spPr bwMode="auto">
            <a:xfrm flipV="1">
              <a:off x="1451" y="1535"/>
              <a:ext cx="1" cy="32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37" name="Text Box 5"/>
            <p:cNvSpPr txBox="1">
              <a:spLocks noChangeArrowheads="1"/>
            </p:cNvSpPr>
            <p:nvPr/>
          </p:nvSpPr>
          <p:spPr bwMode="auto">
            <a:xfrm>
              <a:off x="1192" y="1575"/>
              <a:ext cx="211" cy="216"/>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F’</a:t>
              </a:r>
            </a:p>
            <a:p>
              <a:pPr eaLnBrk="1" hangingPunct="1">
                <a:spcBef>
                  <a:spcPct val="0"/>
                </a:spcBef>
                <a:buFontTx/>
                <a:buNone/>
              </a:pPr>
              <a:endParaRPr lang="en-US" altLang="zh-CN" sz="2000"/>
            </a:p>
          </p:txBody>
        </p:sp>
        <p:sp>
          <p:nvSpPr>
            <p:cNvPr id="69638" name="Text Box 6"/>
            <p:cNvSpPr txBox="1">
              <a:spLocks noChangeArrowheads="1"/>
            </p:cNvSpPr>
            <p:nvPr/>
          </p:nvSpPr>
          <p:spPr bwMode="auto">
            <a:xfrm>
              <a:off x="1216" y="2632"/>
              <a:ext cx="1035" cy="332"/>
            </a:xfrm>
            <a:prstGeom prst="rect">
              <a:avLst/>
            </a:prstGeom>
            <a:solidFill>
              <a:srgbClr val="FFFFFF"/>
            </a:solidFill>
            <a:ln w="9525">
              <a:solidFill>
                <a:srgbClr val="000000"/>
              </a:solidFill>
              <a:miter lim="800000"/>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000"/>
            </a:p>
          </p:txBody>
        </p:sp>
        <p:sp>
          <p:nvSpPr>
            <p:cNvPr id="69639" name="Text Box 7"/>
            <p:cNvSpPr txBox="1">
              <a:spLocks noChangeArrowheads="1"/>
            </p:cNvSpPr>
            <p:nvPr/>
          </p:nvSpPr>
          <p:spPr bwMode="auto">
            <a:xfrm>
              <a:off x="1310" y="2687"/>
              <a:ext cx="800" cy="222"/>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检测电路</a:t>
              </a:r>
            </a:p>
            <a:p>
              <a:pPr eaLnBrk="1" hangingPunct="1">
                <a:spcBef>
                  <a:spcPct val="0"/>
                </a:spcBef>
                <a:buFontTx/>
                <a:buNone/>
              </a:pPr>
              <a:endParaRPr lang="en-US" altLang="zh-CN" sz="2000"/>
            </a:p>
          </p:txBody>
        </p:sp>
        <p:sp>
          <p:nvSpPr>
            <p:cNvPr id="69640" name="Text Box 8"/>
            <p:cNvSpPr txBox="1">
              <a:spLocks noChangeArrowheads="1"/>
            </p:cNvSpPr>
            <p:nvPr/>
          </p:nvSpPr>
          <p:spPr bwMode="auto">
            <a:xfrm>
              <a:off x="1216" y="1857"/>
              <a:ext cx="846" cy="514"/>
            </a:xfrm>
            <a:prstGeom prst="rect">
              <a:avLst/>
            </a:prstGeom>
            <a:solidFill>
              <a:srgbClr val="FFFFFF"/>
            </a:solidFill>
            <a:ln w="9525">
              <a:solidFill>
                <a:srgbClr val="000000"/>
              </a:solidFill>
              <a:miter lim="800000"/>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en-US" altLang="zh-CN" sz="2000">
                <a:latin typeface="Times New Roman" panose="02020603050405020304" pitchFamily="18" charset="0"/>
              </a:endParaRPr>
            </a:p>
            <a:p>
              <a:pPr algn="just" eaLnBrk="1" hangingPunct="1">
                <a:spcBef>
                  <a:spcPct val="0"/>
                </a:spcBef>
                <a:buFontTx/>
                <a:buNone/>
              </a:pPr>
              <a:r>
                <a:rPr lang="en-US" altLang="zh-CN" sz="2000">
                  <a:latin typeface="Times New Roman" panose="02020603050405020304" pitchFamily="18" charset="0"/>
                </a:rPr>
                <a:t>  D  </a:t>
              </a:r>
              <a:endParaRPr lang="en-US" altLang="zh-CN" sz="2000"/>
            </a:p>
          </p:txBody>
        </p:sp>
        <p:sp>
          <p:nvSpPr>
            <p:cNvPr id="69641" name="Text Box 9"/>
            <p:cNvSpPr txBox="1">
              <a:spLocks noChangeArrowheads="1"/>
            </p:cNvSpPr>
            <p:nvPr/>
          </p:nvSpPr>
          <p:spPr bwMode="auto">
            <a:xfrm>
              <a:off x="1338" y="1933"/>
              <a:ext cx="564" cy="136"/>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latin typeface="Times New Roman" panose="02020603050405020304" pitchFamily="18" charset="0"/>
                </a:rPr>
                <a:t>74LS74</a:t>
              </a:r>
            </a:p>
            <a:p>
              <a:pPr eaLnBrk="1" hangingPunct="1">
                <a:spcBef>
                  <a:spcPct val="0"/>
                </a:spcBef>
                <a:buFontTx/>
                <a:buNone/>
              </a:pPr>
              <a:endParaRPr lang="en-US" altLang="zh-CN" sz="1800"/>
            </a:p>
          </p:txBody>
        </p:sp>
        <p:sp>
          <p:nvSpPr>
            <p:cNvPr id="69642" name="Line 10"/>
            <p:cNvSpPr>
              <a:spLocks noChangeShapeType="1"/>
            </p:cNvSpPr>
            <p:nvPr/>
          </p:nvSpPr>
          <p:spPr bwMode="auto">
            <a:xfrm flipV="1">
              <a:off x="1357" y="2393"/>
              <a:ext cx="0" cy="23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43" name="Text Box 11"/>
            <p:cNvSpPr txBox="1">
              <a:spLocks noChangeArrowheads="1"/>
            </p:cNvSpPr>
            <p:nvPr/>
          </p:nvSpPr>
          <p:spPr bwMode="auto">
            <a:xfrm>
              <a:off x="1051" y="2405"/>
              <a:ext cx="197" cy="195"/>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F</a:t>
              </a:r>
            </a:p>
            <a:p>
              <a:pPr eaLnBrk="1" hangingPunct="1">
                <a:spcBef>
                  <a:spcPct val="0"/>
                </a:spcBef>
                <a:buFontTx/>
                <a:buNone/>
              </a:pPr>
              <a:endParaRPr lang="en-US" altLang="zh-CN" sz="2000"/>
            </a:p>
          </p:txBody>
        </p:sp>
        <p:sp>
          <p:nvSpPr>
            <p:cNvPr id="69644" name="Text Box 12"/>
            <p:cNvSpPr txBox="1">
              <a:spLocks noChangeArrowheads="1"/>
            </p:cNvSpPr>
            <p:nvPr/>
          </p:nvSpPr>
          <p:spPr bwMode="auto">
            <a:xfrm>
              <a:off x="1498" y="1525"/>
              <a:ext cx="669" cy="196"/>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至显示</a:t>
              </a:r>
              <a:endParaRPr lang="zh-CN" altLang="en-US" sz="2000"/>
            </a:p>
          </p:txBody>
        </p:sp>
        <p:sp>
          <p:nvSpPr>
            <p:cNvPr id="69645" name="Line 13"/>
            <p:cNvSpPr>
              <a:spLocks noChangeShapeType="1"/>
            </p:cNvSpPr>
            <p:nvPr/>
          </p:nvSpPr>
          <p:spPr bwMode="auto">
            <a:xfrm flipH="1">
              <a:off x="1639" y="2300"/>
              <a:ext cx="76" cy="7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46" name="Line 14"/>
            <p:cNvSpPr>
              <a:spLocks noChangeShapeType="1"/>
            </p:cNvSpPr>
            <p:nvPr/>
          </p:nvSpPr>
          <p:spPr bwMode="auto">
            <a:xfrm>
              <a:off x="1715" y="2322"/>
              <a:ext cx="65" cy="3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47" name="Line 15"/>
            <p:cNvSpPr>
              <a:spLocks noChangeShapeType="1"/>
            </p:cNvSpPr>
            <p:nvPr/>
          </p:nvSpPr>
          <p:spPr bwMode="auto">
            <a:xfrm>
              <a:off x="1733" y="2395"/>
              <a:ext cx="0" cy="12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48" name="Line 16"/>
            <p:cNvSpPr>
              <a:spLocks noChangeShapeType="1"/>
            </p:cNvSpPr>
            <p:nvPr/>
          </p:nvSpPr>
          <p:spPr bwMode="auto">
            <a:xfrm>
              <a:off x="1733" y="2521"/>
              <a:ext cx="75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49" name="Text Box 17"/>
            <p:cNvSpPr txBox="1">
              <a:spLocks noChangeArrowheads="1"/>
            </p:cNvSpPr>
            <p:nvPr/>
          </p:nvSpPr>
          <p:spPr bwMode="auto">
            <a:xfrm>
              <a:off x="2392" y="2355"/>
              <a:ext cx="187" cy="311"/>
            </a:xfrm>
            <a:prstGeom prst="rect">
              <a:avLst/>
            </a:prstGeom>
            <a:solidFill>
              <a:srgbClr val="FFFFFF"/>
            </a:solidFill>
            <a:ln w="9525">
              <a:solidFill>
                <a:srgbClr val="000000"/>
              </a:solidFill>
              <a:miter lim="800000"/>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000">
                  <a:latin typeface="Times New Roman" panose="02020603050405020304" pitchFamily="18" charset="0"/>
                </a:rPr>
                <a:t>1</a:t>
              </a:r>
              <a:endParaRPr lang="en-US" altLang="zh-CN" sz="2000"/>
            </a:p>
          </p:txBody>
        </p:sp>
        <p:sp>
          <p:nvSpPr>
            <p:cNvPr id="69650" name="Oval 18"/>
            <p:cNvSpPr>
              <a:spLocks noChangeArrowheads="1"/>
            </p:cNvSpPr>
            <p:nvPr/>
          </p:nvSpPr>
          <p:spPr bwMode="auto">
            <a:xfrm>
              <a:off x="2297" y="2466"/>
              <a:ext cx="94" cy="111"/>
            </a:xfrm>
            <a:prstGeom prst="ellipse">
              <a:avLst/>
            </a:prstGeom>
            <a:solidFill>
              <a:srgbClr val="FFFFFF"/>
            </a:solidFill>
            <a:ln w="9525">
              <a:solidFill>
                <a:srgbClr val="000000"/>
              </a:solidFill>
              <a:rou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9651" name="Line 19"/>
            <p:cNvSpPr>
              <a:spLocks noChangeShapeType="1"/>
            </p:cNvSpPr>
            <p:nvPr/>
          </p:nvSpPr>
          <p:spPr bwMode="auto">
            <a:xfrm flipH="1">
              <a:off x="1921" y="2909"/>
              <a:ext cx="94" cy="5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52" name="Line 20"/>
            <p:cNvSpPr>
              <a:spLocks noChangeShapeType="1"/>
            </p:cNvSpPr>
            <p:nvPr/>
          </p:nvSpPr>
          <p:spPr bwMode="auto">
            <a:xfrm>
              <a:off x="2015" y="2909"/>
              <a:ext cx="95" cy="5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53" name="Line 21"/>
            <p:cNvSpPr>
              <a:spLocks noChangeShapeType="1"/>
            </p:cNvSpPr>
            <p:nvPr/>
          </p:nvSpPr>
          <p:spPr bwMode="auto">
            <a:xfrm>
              <a:off x="2579" y="2521"/>
              <a:ext cx="1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54" name="Line 22"/>
            <p:cNvSpPr>
              <a:spLocks noChangeShapeType="1"/>
            </p:cNvSpPr>
            <p:nvPr/>
          </p:nvSpPr>
          <p:spPr bwMode="auto">
            <a:xfrm>
              <a:off x="2015" y="3407"/>
              <a:ext cx="2071"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55" name="Line 23"/>
            <p:cNvSpPr>
              <a:spLocks noChangeShapeType="1"/>
            </p:cNvSpPr>
            <p:nvPr/>
          </p:nvSpPr>
          <p:spPr bwMode="auto">
            <a:xfrm>
              <a:off x="2768" y="2521"/>
              <a:ext cx="0" cy="886"/>
            </a:xfrm>
            <a:prstGeom prst="line">
              <a:avLst/>
            </a:prstGeom>
            <a:noFill/>
            <a:ln w="9525">
              <a:solidFill>
                <a:srgbClr val="000000"/>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9656" name="Line 24"/>
            <p:cNvSpPr>
              <a:spLocks noChangeShapeType="1"/>
            </p:cNvSpPr>
            <p:nvPr/>
          </p:nvSpPr>
          <p:spPr bwMode="auto">
            <a:xfrm>
              <a:off x="1544" y="2964"/>
              <a:ext cx="0" cy="45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57" name="Text Box 25"/>
            <p:cNvSpPr txBox="1">
              <a:spLocks noChangeArrowheads="1"/>
            </p:cNvSpPr>
            <p:nvPr/>
          </p:nvSpPr>
          <p:spPr bwMode="auto">
            <a:xfrm>
              <a:off x="1451" y="3462"/>
              <a:ext cx="197" cy="195"/>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X</a:t>
              </a:r>
            </a:p>
            <a:p>
              <a:pPr eaLnBrk="1" hangingPunct="1">
                <a:spcBef>
                  <a:spcPct val="0"/>
                </a:spcBef>
                <a:buFontTx/>
                <a:buNone/>
              </a:pPr>
              <a:endParaRPr lang="en-US" altLang="zh-CN" sz="2000"/>
            </a:p>
          </p:txBody>
        </p:sp>
        <p:sp>
          <p:nvSpPr>
            <p:cNvPr id="69658" name="Text Box 26"/>
            <p:cNvSpPr txBox="1">
              <a:spLocks noChangeArrowheads="1"/>
            </p:cNvSpPr>
            <p:nvPr/>
          </p:nvSpPr>
          <p:spPr bwMode="auto">
            <a:xfrm>
              <a:off x="4132" y="3296"/>
              <a:ext cx="245" cy="195"/>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CP</a:t>
              </a:r>
              <a:endParaRPr lang="en-US" altLang="zh-CN" sz="2000"/>
            </a:p>
          </p:txBody>
        </p:sp>
        <p:sp>
          <p:nvSpPr>
            <p:cNvPr id="69659" name="Text Box 27"/>
            <p:cNvSpPr txBox="1">
              <a:spLocks noChangeArrowheads="1"/>
            </p:cNvSpPr>
            <p:nvPr/>
          </p:nvSpPr>
          <p:spPr bwMode="auto">
            <a:xfrm>
              <a:off x="3050" y="2561"/>
              <a:ext cx="847" cy="514"/>
            </a:xfrm>
            <a:prstGeom prst="rect">
              <a:avLst/>
            </a:prstGeom>
            <a:solidFill>
              <a:srgbClr val="FFFFFF"/>
            </a:solidFill>
            <a:ln w="9525">
              <a:solidFill>
                <a:srgbClr val="000000"/>
              </a:solidFill>
              <a:miter lim="800000"/>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en-US" altLang="zh-CN" sz="2000">
                <a:latin typeface="Times New Roman" panose="02020603050405020304" pitchFamily="18" charset="0"/>
              </a:endParaRPr>
            </a:p>
            <a:p>
              <a:pPr algn="just" eaLnBrk="1" hangingPunct="1">
                <a:spcBef>
                  <a:spcPct val="0"/>
                </a:spcBef>
                <a:buFontTx/>
                <a:buNone/>
              </a:pPr>
              <a:r>
                <a:rPr lang="en-US" altLang="zh-CN" sz="2000">
                  <a:latin typeface="Times New Roman" panose="02020603050405020304" pitchFamily="18" charset="0"/>
                </a:rPr>
                <a:t>  </a:t>
              </a:r>
              <a:endParaRPr lang="en-US" altLang="zh-CN" sz="2000"/>
            </a:p>
          </p:txBody>
        </p:sp>
        <p:sp>
          <p:nvSpPr>
            <p:cNvPr id="69660" name="Text Box 28"/>
            <p:cNvSpPr txBox="1">
              <a:spLocks noChangeArrowheads="1"/>
            </p:cNvSpPr>
            <p:nvPr/>
          </p:nvSpPr>
          <p:spPr bwMode="auto">
            <a:xfrm>
              <a:off x="3191" y="2672"/>
              <a:ext cx="565" cy="222"/>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latin typeface="Times New Roman" panose="02020603050405020304" pitchFamily="18" charset="0"/>
                </a:rPr>
                <a:t>74LS160</a:t>
              </a:r>
            </a:p>
            <a:p>
              <a:pPr eaLnBrk="1" hangingPunct="1">
                <a:spcBef>
                  <a:spcPct val="0"/>
                </a:spcBef>
                <a:buFontTx/>
                <a:buNone/>
              </a:pPr>
              <a:endParaRPr lang="en-US" altLang="zh-CN" sz="1800"/>
            </a:p>
          </p:txBody>
        </p:sp>
        <p:sp>
          <p:nvSpPr>
            <p:cNvPr id="69661" name="Line 29"/>
            <p:cNvSpPr>
              <a:spLocks noChangeShapeType="1"/>
            </p:cNvSpPr>
            <p:nvPr/>
          </p:nvSpPr>
          <p:spPr bwMode="auto">
            <a:xfrm>
              <a:off x="2015" y="3074"/>
              <a:ext cx="0" cy="3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62" name="Oval 30"/>
            <p:cNvSpPr>
              <a:spLocks noChangeArrowheads="1"/>
            </p:cNvSpPr>
            <p:nvPr/>
          </p:nvSpPr>
          <p:spPr bwMode="auto">
            <a:xfrm>
              <a:off x="2956" y="2727"/>
              <a:ext cx="93" cy="111"/>
            </a:xfrm>
            <a:prstGeom prst="ellipse">
              <a:avLst/>
            </a:prstGeom>
            <a:solidFill>
              <a:srgbClr val="FFFFFF"/>
            </a:solidFill>
            <a:ln w="9525">
              <a:solidFill>
                <a:srgbClr val="000000"/>
              </a:solidFill>
              <a:rou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9663" name="Oval 31"/>
            <p:cNvSpPr>
              <a:spLocks noChangeArrowheads="1"/>
            </p:cNvSpPr>
            <p:nvPr/>
          </p:nvSpPr>
          <p:spPr bwMode="auto">
            <a:xfrm>
              <a:off x="2251" y="2743"/>
              <a:ext cx="93" cy="111"/>
            </a:xfrm>
            <a:prstGeom prst="ellipse">
              <a:avLst/>
            </a:prstGeom>
            <a:solidFill>
              <a:srgbClr val="FFFFFF"/>
            </a:solidFill>
            <a:ln w="9525">
              <a:solidFill>
                <a:srgbClr val="000000"/>
              </a:solidFill>
              <a:rou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9664" name="Oval 32"/>
            <p:cNvSpPr>
              <a:spLocks noChangeArrowheads="1"/>
            </p:cNvSpPr>
            <p:nvPr/>
          </p:nvSpPr>
          <p:spPr bwMode="auto">
            <a:xfrm>
              <a:off x="1969" y="2964"/>
              <a:ext cx="93" cy="111"/>
            </a:xfrm>
            <a:prstGeom prst="ellipse">
              <a:avLst/>
            </a:prstGeom>
            <a:solidFill>
              <a:srgbClr val="FFFFFF"/>
            </a:solidFill>
            <a:ln w="9525">
              <a:solidFill>
                <a:srgbClr val="000000"/>
              </a:solidFill>
              <a:rou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9665" name="Line 33"/>
            <p:cNvSpPr>
              <a:spLocks noChangeShapeType="1"/>
            </p:cNvSpPr>
            <p:nvPr/>
          </p:nvSpPr>
          <p:spPr bwMode="auto">
            <a:xfrm>
              <a:off x="2345" y="2798"/>
              <a:ext cx="61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66" name="Line 34"/>
            <p:cNvSpPr>
              <a:spLocks noChangeShapeType="1"/>
            </p:cNvSpPr>
            <p:nvPr/>
          </p:nvSpPr>
          <p:spPr bwMode="auto">
            <a:xfrm>
              <a:off x="2863" y="2798"/>
              <a:ext cx="0" cy="443"/>
            </a:xfrm>
            <a:prstGeom prst="line">
              <a:avLst/>
            </a:prstGeom>
            <a:noFill/>
            <a:ln w="9525">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9667" name="Line 35"/>
            <p:cNvSpPr>
              <a:spLocks noChangeShapeType="1"/>
            </p:cNvSpPr>
            <p:nvPr/>
          </p:nvSpPr>
          <p:spPr bwMode="auto">
            <a:xfrm>
              <a:off x="2863" y="3241"/>
              <a:ext cx="122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68" name="Line 36"/>
            <p:cNvSpPr>
              <a:spLocks noChangeShapeType="1"/>
            </p:cNvSpPr>
            <p:nvPr/>
          </p:nvSpPr>
          <p:spPr bwMode="auto">
            <a:xfrm flipH="1">
              <a:off x="3333" y="3016"/>
              <a:ext cx="94" cy="5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69" name="Line 37"/>
            <p:cNvSpPr>
              <a:spLocks noChangeShapeType="1"/>
            </p:cNvSpPr>
            <p:nvPr/>
          </p:nvSpPr>
          <p:spPr bwMode="auto">
            <a:xfrm>
              <a:off x="3427" y="3016"/>
              <a:ext cx="94" cy="5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70" name="Line 38"/>
            <p:cNvSpPr>
              <a:spLocks noChangeShapeType="1"/>
            </p:cNvSpPr>
            <p:nvPr/>
          </p:nvSpPr>
          <p:spPr bwMode="auto">
            <a:xfrm>
              <a:off x="3427" y="3075"/>
              <a:ext cx="0" cy="332"/>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9671" name="Text Box 39"/>
            <p:cNvSpPr txBox="1">
              <a:spLocks noChangeArrowheads="1"/>
            </p:cNvSpPr>
            <p:nvPr/>
          </p:nvSpPr>
          <p:spPr bwMode="auto">
            <a:xfrm>
              <a:off x="4086" y="3075"/>
              <a:ext cx="244" cy="195"/>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Cr</a:t>
              </a:r>
              <a:endParaRPr lang="en-US" altLang="zh-CN" sz="2000"/>
            </a:p>
          </p:txBody>
        </p:sp>
        <p:sp>
          <p:nvSpPr>
            <p:cNvPr id="69672" name="Line 40"/>
            <p:cNvSpPr>
              <a:spLocks noChangeShapeType="1"/>
            </p:cNvSpPr>
            <p:nvPr/>
          </p:nvSpPr>
          <p:spPr bwMode="auto">
            <a:xfrm flipV="1">
              <a:off x="3474" y="2134"/>
              <a:ext cx="0" cy="44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73" name="Text Box 41"/>
            <p:cNvSpPr txBox="1">
              <a:spLocks noChangeArrowheads="1"/>
            </p:cNvSpPr>
            <p:nvPr/>
          </p:nvSpPr>
          <p:spPr bwMode="auto">
            <a:xfrm>
              <a:off x="3333" y="1912"/>
              <a:ext cx="470" cy="222"/>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Q</a:t>
              </a:r>
              <a:r>
                <a:rPr lang="en-US" altLang="zh-CN" sz="2000" baseline="-25000">
                  <a:latin typeface="Times New Roman" panose="02020603050405020304" pitchFamily="18" charset="0"/>
                </a:rPr>
                <a:t>B</a:t>
              </a:r>
              <a:r>
                <a:rPr lang="en-US" altLang="zh-CN" sz="2000">
                  <a:latin typeface="Times New Roman" panose="02020603050405020304" pitchFamily="18" charset="0"/>
                </a:rPr>
                <a:t>(x)</a:t>
              </a:r>
              <a:endParaRPr lang="en-US" altLang="zh-CN" sz="2000"/>
            </a:p>
          </p:txBody>
        </p:sp>
        <p:sp>
          <p:nvSpPr>
            <p:cNvPr id="69674" name="Line 42"/>
            <p:cNvSpPr>
              <a:spLocks noChangeShapeType="1"/>
            </p:cNvSpPr>
            <p:nvPr/>
          </p:nvSpPr>
          <p:spPr bwMode="auto">
            <a:xfrm>
              <a:off x="4132" y="3075"/>
              <a:ext cx="1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75" name="Oval 43"/>
            <p:cNvSpPr>
              <a:spLocks noChangeArrowheads="1"/>
            </p:cNvSpPr>
            <p:nvPr/>
          </p:nvSpPr>
          <p:spPr bwMode="auto">
            <a:xfrm>
              <a:off x="1121" y="2023"/>
              <a:ext cx="93" cy="111"/>
            </a:xfrm>
            <a:prstGeom prst="ellipse">
              <a:avLst/>
            </a:prstGeom>
            <a:solidFill>
              <a:srgbClr val="FFFFFF"/>
            </a:solidFill>
            <a:ln w="9525">
              <a:solidFill>
                <a:srgbClr val="000000"/>
              </a:solidFill>
              <a:rou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9676" name="Oval 44"/>
            <p:cNvSpPr>
              <a:spLocks noChangeArrowheads="1"/>
            </p:cNvSpPr>
            <p:nvPr/>
          </p:nvSpPr>
          <p:spPr bwMode="auto">
            <a:xfrm>
              <a:off x="2062" y="2023"/>
              <a:ext cx="93" cy="111"/>
            </a:xfrm>
            <a:prstGeom prst="ellipse">
              <a:avLst/>
            </a:prstGeom>
            <a:solidFill>
              <a:srgbClr val="FFFFFF"/>
            </a:solidFill>
            <a:ln w="9525">
              <a:solidFill>
                <a:srgbClr val="000000"/>
              </a:solidFill>
              <a:rou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9677" name="Line 45"/>
            <p:cNvSpPr>
              <a:spLocks noChangeShapeType="1"/>
            </p:cNvSpPr>
            <p:nvPr/>
          </p:nvSpPr>
          <p:spPr bwMode="auto">
            <a:xfrm>
              <a:off x="2156" y="2078"/>
              <a:ext cx="2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78" name="Line 46"/>
            <p:cNvSpPr>
              <a:spLocks noChangeShapeType="1"/>
            </p:cNvSpPr>
            <p:nvPr/>
          </p:nvSpPr>
          <p:spPr bwMode="auto">
            <a:xfrm flipH="1">
              <a:off x="980" y="2078"/>
              <a:ext cx="1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79" name="Text Box 47"/>
            <p:cNvSpPr txBox="1">
              <a:spLocks noChangeArrowheads="1"/>
            </p:cNvSpPr>
            <p:nvPr/>
          </p:nvSpPr>
          <p:spPr bwMode="auto">
            <a:xfrm>
              <a:off x="2251" y="1802"/>
              <a:ext cx="330" cy="221"/>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R=1</a:t>
              </a:r>
              <a:endParaRPr lang="en-US" altLang="zh-CN" sz="2000"/>
            </a:p>
          </p:txBody>
        </p:sp>
        <p:sp>
          <p:nvSpPr>
            <p:cNvPr id="69680" name="Text Box 48"/>
            <p:cNvSpPr txBox="1">
              <a:spLocks noChangeArrowheads="1"/>
            </p:cNvSpPr>
            <p:nvPr/>
          </p:nvSpPr>
          <p:spPr bwMode="auto">
            <a:xfrm>
              <a:off x="839" y="1802"/>
              <a:ext cx="329" cy="222"/>
            </a:xfrm>
            <a:prstGeom prst="rect">
              <a:avLst/>
            </a:prstGeom>
            <a:solidFill>
              <a:srgbClr val="FFFFFF"/>
            </a:solidFill>
            <a:ln w="9525">
              <a:solidFill>
                <a:srgbClr val="FFFFFF"/>
              </a:solidFill>
              <a:miter lim="800000"/>
            </a:ln>
          </p:spPr>
          <p:txBody>
            <a:bodyPr lIns="0" tIns="0" rIns="0" bIns="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S=1</a:t>
              </a:r>
              <a:endParaRPr lang="en-US" altLang="zh-CN" sz="2000"/>
            </a:p>
          </p:txBody>
        </p:sp>
        <p:sp>
          <p:nvSpPr>
            <p:cNvPr id="69681" name="Line 49"/>
            <p:cNvSpPr>
              <a:spLocks noChangeShapeType="1"/>
            </p:cNvSpPr>
            <p:nvPr/>
          </p:nvSpPr>
          <p:spPr bwMode="auto">
            <a:xfrm>
              <a:off x="2251" y="1802"/>
              <a:ext cx="1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82" name="Line 50"/>
            <p:cNvSpPr>
              <a:spLocks noChangeShapeType="1"/>
            </p:cNvSpPr>
            <p:nvPr/>
          </p:nvSpPr>
          <p:spPr bwMode="auto">
            <a:xfrm>
              <a:off x="839" y="1802"/>
              <a:ext cx="1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476672"/>
            <a:ext cx="6172200" cy="1143000"/>
          </a:xfrm>
        </p:spPr>
        <p:txBody>
          <a:bodyPr>
            <a:normAutofit fontScale="90000"/>
          </a:bodyPr>
          <a:lstStyle/>
          <a:p>
            <a:r>
              <a:rPr lang="en-US" altLang="zh-CN" b="1" dirty="0"/>
              <a:t>2</a:t>
            </a:r>
            <a:r>
              <a:rPr lang="en-US" altLang="zh-CN" b="1" dirty="0" smtClean="0"/>
              <a:t>. MSO2000A&amp;DS2000A</a:t>
            </a:r>
            <a:r>
              <a:rPr lang="zh-CN" altLang="en-US" b="1" dirty="0" smtClean="0"/>
              <a:t>（示波器）</a:t>
            </a:r>
            <a:endParaRPr lang="zh-CN" altLang="en-US" b="1" dirty="0"/>
          </a:p>
        </p:txBody>
      </p:sp>
      <p:sp>
        <p:nvSpPr>
          <p:cNvPr id="3" name="内容占位符 2"/>
          <p:cNvSpPr>
            <a:spLocks noGrp="1"/>
          </p:cNvSpPr>
          <p:nvPr>
            <p:ph idx="1"/>
          </p:nvPr>
        </p:nvSpPr>
        <p:spPr>
          <a:xfrm>
            <a:off x="1485900" y="1600201"/>
            <a:ext cx="6172200" cy="614354"/>
          </a:xfrm>
        </p:spPr>
        <p:txBody>
          <a:bodyPr/>
          <a:lstStyle/>
          <a:p>
            <a:r>
              <a:rPr lang="zh-CN" altLang="en-US" dirty="0" smtClean="0"/>
              <a:t>前面板</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1946654" y="2214554"/>
            <a:ext cx="5557854" cy="4357122"/>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fld id="{0C913308-F349-4B6D-A68A-DD1791B4A57B}" type="slidenum">
              <a:rPr lang="zh-CN" altLang="en-US" smtClean="0"/>
              <a:pPr/>
              <a:t>18</a:t>
            </a:fld>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696642" y="1176340"/>
            <a:ext cx="5750719" cy="4505325"/>
          </a:xfrm>
          <a:prstGeom prst="rect">
            <a:avLst/>
          </a:prstGeom>
          <a:noFill/>
          <a:ln w="9525">
            <a:noFill/>
            <a:miter lim="800000"/>
            <a:headEnd/>
            <a:tailEnd/>
          </a:ln>
          <a:effectLst/>
        </p:spPr>
      </p:pic>
      <p:sp>
        <p:nvSpPr>
          <p:cNvPr id="3" name="灯片编号占位符 2"/>
          <p:cNvSpPr>
            <a:spLocks noGrp="1"/>
          </p:cNvSpPr>
          <p:nvPr>
            <p:ph type="sldNum" sz="quarter" idx="12"/>
          </p:nvPr>
        </p:nvSpPr>
        <p:spPr/>
        <p:txBody>
          <a:bodyPr/>
          <a:lstStyle/>
          <a:p>
            <a:fld id="{0C913308-F349-4B6D-A68A-DD1791B4A57B}" type="slidenum">
              <a:rPr lang="zh-CN" altLang="en-US" smtClean="0"/>
              <a:pPr/>
              <a:t>19</a:t>
            </a:fld>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dirty="0" smtClean="0"/>
              <a:t>一、实验课概述</a:t>
            </a:r>
          </a:p>
        </p:txBody>
      </p:sp>
      <p:sp>
        <p:nvSpPr>
          <p:cNvPr id="6147" name="Rectangle 3"/>
          <p:cNvSpPr>
            <a:spLocks noGrp="1" noChangeArrowheads="1"/>
          </p:cNvSpPr>
          <p:nvPr>
            <p:ph idx="1"/>
          </p:nvPr>
        </p:nvSpPr>
        <p:spPr>
          <a:xfrm>
            <a:off x="457200" y="2285992"/>
            <a:ext cx="8229600" cy="4038608"/>
          </a:xfrm>
        </p:spPr>
        <p:txBody>
          <a:bodyPr/>
          <a:lstStyle/>
          <a:p>
            <a:pPr eaLnBrk="1" hangingPunct="1">
              <a:buFontTx/>
              <a:buNone/>
            </a:pPr>
            <a:r>
              <a:rPr lang="en-US" altLang="zh-CN" dirty="0" smtClean="0"/>
              <a:t>          </a:t>
            </a:r>
            <a:r>
              <a:rPr lang="zh-CN" altLang="en-US" dirty="0" smtClean="0"/>
              <a:t>通过实验可巩固和扩充学过的理论知识。更重要的是通过实验训练，使同学掌握必要的实验技能和培养科学的实验作风。</a:t>
            </a:r>
          </a:p>
          <a:p>
            <a:pPr eaLnBrk="1" hangingPunct="1">
              <a:buFontTx/>
              <a:buNone/>
            </a:pPr>
            <a:r>
              <a:rPr lang="zh-CN" altLang="en-US" dirty="0" smtClean="0"/>
              <a:t>           本课程要求学生了解所用仪器，熟练使用仪器，具备对基本电路的分析和设计。拟定实验步骤，对电路进行必要的检测，查出故障与排除故障的能力，综合实验结果与写实验报告的能力。</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1143000"/>
          </a:xfrm>
        </p:spPr>
        <p:txBody>
          <a:bodyPr/>
          <a:lstStyle/>
          <a:p>
            <a:r>
              <a:rPr lang="zh-CN" altLang="en-US" dirty="0" smtClean="0"/>
              <a:t>示波器在数电实验中的使用</a:t>
            </a:r>
            <a:endParaRPr lang="zh-CN" altLang="en-US" dirty="0"/>
          </a:p>
        </p:txBody>
      </p:sp>
      <p:sp>
        <p:nvSpPr>
          <p:cNvPr id="3" name="内容占位符 2"/>
          <p:cNvSpPr>
            <a:spLocks noGrp="1"/>
          </p:cNvSpPr>
          <p:nvPr>
            <p:ph idx="1"/>
          </p:nvPr>
        </p:nvSpPr>
        <p:spPr>
          <a:xfrm>
            <a:off x="628650" y="1556792"/>
            <a:ext cx="7886700" cy="1109486"/>
          </a:xfrm>
        </p:spPr>
        <p:txBody>
          <a:bodyPr>
            <a:normAutofit fontScale="92500" lnSpcReduction="10000"/>
          </a:bodyPr>
          <a:lstStyle/>
          <a:p>
            <a:pPr marL="0" indent="0">
              <a:buNone/>
            </a:pPr>
            <a:r>
              <a:rPr lang="en-US" altLang="zh-CN" dirty="0" smtClean="0"/>
              <a:t>MSO2000</a:t>
            </a:r>
            <a:r>
              <a:rPr lang="zh-CN" altLang="en-US" dirty="0" smtClean="0"/>
              <a:t>系列示波器提供了</a:t>
            </a:r>
            <a:r>
              <a:rPr lang="en-US" altLang="zh-CN" dirty="0" smtClean="0"/>
              <a:t>16</a:t>
            </a:r>
            <a:r>
              <a:rPr lang="zh-CN" altLang="en-US" dirty="0" smtClean="0"/>
              <a:t>条数字通道，可同时对多条数据线上的数字信号进行观察和测试。根据参考电压判定信号的</a:t>
            </a:r>
            <a:r>
              <a:rPr lang="en-US" altLang="zh-CN" dirty="0" smtClean="0"/>
              <a:t>HIGH/LOW</a:t>
            </a:r>
            <a:r>
              <a:rPr lang="zh-CN" altLang="en-US" dirty="0" smtClean="0"/>
              <a:t>，从而形成数字波形。     </a:t>
            </a:r>
            <a:endParaRPr lang="en-US" altLang="zh-CN" dirty="0" smtClean="0"/>
          </a:p>
          <a:p>
            <a:pPr marL="0" indent="0">
              <a:buNone/>
            </a:pPr>
            <a:endParaRPr lang="en-US" altLang="zh-CN" dirty="0"/>
          </a:p>
          <a:p>
            <a:pPr marL="0" indent="0">
              <a:buNone/>
            </a:pPr>
            <a:endParaRPr lang="en-US" altLang="zh-CN" dirty="0" smtClean="0"/>
          </a:p>
          <a:p>
            <a:pPr marL="0" indent="0">
              <a:buNone/>
            </a:pPr>
            <a:endParaRPr lang="zh-CN" altLang="en-US" dirty="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80" y="3145752"/>
            <a:ext cx="1280791" cy="304620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9636" y="2743202"/>
            <a:ext cx="4734698" cy="4007554"/>
          </a:xfrm>
          <a:prstGeom prst="rect">
            <a:avLst/>
          </a:prstGeom>
        </p:spPr>
      </p:pic>
      <p:sp>
        <p:nvSpPr>
          <p:cNvPr id="7" name="TextBox 6"/>
          <p:cNvSpPr txBox="1"/>
          <p:nvPr/>
        </p:nvSpPr>
        <p:spPr>
          <a:xfrm>
            <a:off x="7171267" y="3145751"/>
            <a:ext cx="1405467" cy="1200329"/>
          </a:xfrm>
          <a:prstGeom prst="rect">
            <a:avLst/>
          </a:prstGeom>
          <a:noFill/>
        </p:spPr>
        <p:txBody>
          <a:bodyPr wrap="square" rtlCol="0">
            <a:spAutoFit/>
          </a:bodyPr>
          <a:lstStyle/>
          <a:p>
            <a:r>
              <a:rPr lang="zh-CN" altLang="en-US" dirty="0" smtClean="0">
                <a:solidFill>
                  <a:srgbClr val="FF0000"/>
                </a:solidFill>
              </a:rPr>
              <a:t>注意：测量数据线的颜色和编号对应关系</a:t>
            </a:r>
            <a:endParaRPr lang="zh-CN" altLang="en-US" dirty="0">
              <a:solidFill>
                <a:srgbClr val="FF0000"/>
              </a:solidFill>
            </a:endParaRPr>
          </a:p>
        </p:txBody>
      </p:sp>
      <p:sp>
        <p:nvSpPr>
          <p:cNvPr id="8" name="圆角矩形 7"/>
          <p:cNvSpPr/>
          <p:nvPr/>
        </p:nvSpPr>
        <p:spPr>
          <a:xfrm>
            <a:off x="3310468" y="5373512"/>
            <a:ext cx="220133" cy="9031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316" y="1111956"/>
            <a:ext cx="6836569" cy="5110163"/>
          </a:xfrm>
        </p:spPr>
      </p:pic>
      <p:sp>
        <p:nvSpPr>
          <p:cNvPr id="4" name="标题 3"/>
          <p:cNvSpPr>
            <a:spLocks noGrp="1"/>
          </p:cNvSpPr>
          <p:nvPr>
            <p:ph type="title"/>
          </p:nvPr>
        </p:nvSpPr>
        <p:spPr>
          <a:xfrm>
            <a:off x="628650" y="-27384"/>
            <a:ext cx="7886700" cy="694959"/>
          </a:xfrm>
        </p:spPr>
        <p:txBody>
          <a:bodyPr>
            <a:normAutofit fontScale="90000"/>
          </a:bodyPr>
          <a:lstStyle/>
          <a:p>
            <a:r>
              <a:rPr lang="zh-CN" altLang="en-US" dirty="0" smtClean="0"/>
              <a:t>数字通道显示界面和控制菜单</a:t>
            </a:r>
            <a:endParaRPr lang="zh-CN" altLang="en-US" dirty="0"/>
          </a:p>
        </p:txBody>
      </p:sp>
      <p:sp>
        <p:nvSpPr>
          <p:cNvPr id="6" name="圆角矩形 5"/>
          <p:cNvSpPr/>
          <p:nvPr/>
        </p:nvSpPr>
        <p:spPr>
          <a:xfrm>
            <a:off x="1236133" y="2370667"/>
            <a:ext cx="254000" cy="30818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618067" y="2150533"/>
            <a:ext cx="618067" cy="2201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5257800" y="2246489"/>
            <a:ext cx="948267" cy="33640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flipV="1">
            <a:off x="6206068" y="3352800"/>
            <a:ext cx="1862666" cy="2257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 y="1603022"/>
            <a:ext cx="677333" cy="2585323"/>
          </a:xfrm>
          <a:prstGeom prst="rect">
            <a:avLst/>
          </a:prstGeom>
          <a:noFill/>
        </p:spPr>
        <p:txBody>
          <a:bodyPr wrap="square" rtlCol="0">
            <a:spAutoFit/>
          </a:bodyPr>
          <a:lstStyle/>
          <a:p>
            <a:r>
              <a:rPr lang="en-US" altLang="zh-CN" dirty="0" smtClean="0">
                <a:solidFill>
                  <a:srgbClr val="FF0000"/>
                </a:solidFill>
              </a:rPr>
              <a:t>16</a:t>
            </a:r>
            <a:r>
              <a:rPr lang="zh-CN" altLang="en-US" dirty="0" smtClean="0">
                <a:solidFill>
                  <a:srgbClr val="FF0000"/>
                </a:solidFill>
              </a:rPr>
              <a:t>条数字通道，编号与相应颜色数据线对应</a:t>
            </a:r>
            <a:endParaRPr lang="zh-CN" altLang="en-US" dirty="0">
              <a:solidFill>
                <a:srgbClr val="FF0000"/>
              </a:solidFill>
            </a:endParaRPr>
          </a:p>
        </p:txBody>
      </p:sp>
      <p:sp>
        <p:nvSpPr>
          <p:cNvPr id="15" name="TextBox 14"/>
          <p:cNvSpPr txBox="1"/>
          <p:nvPr/>
        </p:nvSpPr>
        <p:spPr>
          <a:xfrm>
            <a:off x="7975600" y="3352800"/>
            <a:ext cx="982133" cy="1200329"/>
          </a:xfrm>
          <a:prstGeom prst="rect">
            <a:avLst/>
          </a:prstGeom>
          <a:noFill/>
        </p:spPr>
        <p:txBody>
          <a:bodyPr wrap="square" rtlCol="0">
            <a:spAutoFit/>
          </a:bodyPr>
          <a:lstStyle/>
          <a:p>
            <a:r>
              <a:rPr lang="zh-CN" altLang="en-US" dirty="0" smtClean="0">
                <a:solidFill>
                  <a:srgbClr val="FF0000"/>
                </a:solidFill>
              </a:rPr>
              <a:t>逻辑分析通道控制菜单</a:t>
            </a:r>
            <a:endParaRPr lang="zh-CN" altLang="en-US" dirty="0">
              <a:solidFill>
                <a:srgbClr val="FF0000"/>
              </a:solidFill>
            </a:endParaRPr>
          </a:p>
        </p:txBody>
      </p:sp>
      <p:cxnSp>
        <p:nvCxnSpPr>
          <p:cNvPr id="19" name="直接箭头连接符 18"/>
          <p:cNvCxnSpPr/>
          <p:nvPr/>
        </p:nvCxnSpPr>
        <p:spPr>
          <a:xfrm flipH="1">
            <a:off x="7526867" y="1907822"/>
            <a:ext cx="54186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68732" y="1314634"/>
            <a:ext cx="1202267" cy="1754326"/>
          </a:xfrm>
          <a:prstGeom prst="rect">
            <a:avLst/>
          </a:prstGeom>
          <a:noFill/>
        </p:spPr>
        <p:txBody>
          <a:bodyPr wrap="square" rtlCol="0">
            <a:spAutoFit/>
          </a:bodyPr>
          <a:lstStyle/>
          <a:p>
            <a:r>
              <a:rPr lang="zh-CN" altLang="en-US" dirty="0" smtClean="0">
                <a:solidFill>
                  <a:srgbClr val="FF0000"/>
                </a:solidFill>
              </a:rPr>
              <a:t>多功能旋钮，可旋转选择菜单子项，按下确认选项</a:t>
            </a:r>
            <a:endParaRPr lang="zh-CN" altLang="en-US" dirty="0">
              <a:solidFill>
                <a:srgbClr val="FF0000"/>
              </a:solidFill>
            </a:endParaRPr>
          </a:p>
        </p:txBody>
      </p:sp>
      <p:cxnSp>
        <p:nvCxnSpPr>
          <p:cNvPr id="25" name="直接箭头连接符 24"/>
          <p:cNvCxnSpPr/>
          <p:nvPr/>
        </p:nvCxnSpPr>
        <p:spPr>
          <a:xfrm flipH="1">
            <a:off x="4461933" y="711201"/>
            <a:ext cx="1515535" cy="17689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868144" y="417438"/>
            <a:ext cx="3528392" cy="923330"/>
          </a:xfrm>
          <a:prstGeom prst="rect">
            <a:avLst/>
          </a:prstGeom>
          <a:noFill/>
        </p:spPr>
        <p:txBody>
          <a:bodyPr wrap="square" rtlCol="0">
            <a:spAutoFit/>
          </a:bodyPr>
          <a:lstStyle/>
          <a:p>
            <a:r>
              <a:rPr lang="zh-CN" altLang="en-US" dirty="0" smtClean="0">
                <a:solidFill>
                  <a:srgbClr val="FF0000"/>
                </a:solidFill>
              </a:rPr>
              <a:t>数字通道波形显示，红色表示当前选择的通道，已选择的通道可使用多功能旋钮上下移动</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188884" cy="4351338"/>
          </a:xfrm>
        </p:spPr>
        <p:txBody>
          <a:bodyPr>
            <a:normAutofit/>
          </a:bodyPr>
          <a:lstStyle/>
          <a:p>
            <a:pPr marL="0" indent="0">
              <a:buNone/>
            </a:pPr>
            <a:r>
              <a:rPr lang="en-US" altLang="zh-CN" dirty="0" smtClean="0"/>
              <a:t>1</a:t>
            </a:r>
            <a:r>
              <a:rPr lang="zh-CN" altLang="en-US" dirty="0" smtClean="0"/>
              <a:t>、参考</a:t>
            </a:r>
            <a:r>
              <a:rPr lang="zh-CN" altLang="en-US" dirty="0"/>
              <a:t>电平的</a:t>
            </a:r>
            <a:r>
              <a:rPr lang="zh-CN" altLang="en-US" dirty="0" smtClean="0"/>
              <a:t>设置</a:t>
            </a:r>
            <a:endParaRPr lang="en-US" altLang="zh-CN" dirty="0" smtClean="0"/>
          </a:p>
          <a:p>
            <a:pPr marL="0" indent="0">
              <a:buNone/>
            </a:pPr>
            <a:r>
              <a:rPr lang="zh-CN" altLang="en-US" dirty="0" smtClean="0"/>
              <a:t>选择</a:t>
            </a:r>
            <a:r>
              <a:rPr lang="en-US" altLang="zh-CN" dirty="0" smtClean="0"/>
              <a:t>LA</a:t>
            </a:r>
            <a:r>
              <a:rPr lang="zh-CN" altLang="en-US" dirty="0" smtClean="0"/>
              <a:t>菜单的“阈值”，选择门限类型为</a:t>
            </a:r>
            <a:r>
              <a:rPr lang="en-US" altLang="zh-CN" dirty="0" smtClean="0"/>
              <a:t>TTL</a:t>
            </a:r>
            <a:r>
              <a:rPr lang="zh-CN" altLang="en-US" dirty="0" smtClean="0"/>
              <a:t>，并应用于</a:t>
            </a:r>
            <a:r>
              <a:rPr lang="en-US" altLang="zh-CN" dirty="0" smtClean="0"/>
              <a:t>D7-D0</a:t>
            </a:r>
            <a:r>
              <a:rPr lang="zh-CN" altLang="en-US" dirty="0" smtClean="0"/>
              <a:t>和</a:t>
            </a:r>
            <a:r>
              <a:rPr lang="en-US" altLang="zh-CN" dirty="0" smtClean="0"/>
              <a:t>D15-D8</a:t>
            </a:r>
            <a:r>
              <a:rPr lang="zh-CN" altLang="en-US" dirty="0" smtClean="0"/>
              <a:t>通道。</a:t>
            </a:r>
            <a:endParaRPr lang="en-US" altLang="zh-CN" dirty="0" smtClean="0"/>
          </a:p>
          <a:p>
            <a:pPr marL="0" indent="0">
              <a:buNone/>
            </a:pPr>
            <a:r>
              <a:rPr lang="zh-CN" altLang="en-US" dirty="0" smtClean="0"/>
              <a:t>当</a:t>
            </a:r>
            <a:r>
              <a:rPr lang="zh-CN" altLang="en-US" dirty="0"/>
              <a:t>输入信号的电压大于当前设置的</a:t>
            </a:r>
            <a:r>
              <a:rPr lang="zh-CN" altLang="en-US" dirty="0" smtClean="0"/>
              <a:t>阈值（</a:t>
            </a:r>
            <a:r>
              <a:rPr lang="en-US" altLang="zh-CN" dirty="0" smtClean="0"/>
              <a:t>3.5V</a:t>
            </a:r>
            <a:r>
              <a:rPr lang="zh-CN" altLang="en-US" dirty="0" smtClean="0"/>
              <a:t>左右）时</a:t>
            </a:r>
            <a:r>
              <a:rPr lang="zh-CN" altLang="en-US" dirty="0"/>
              <a:t>，判定为逻辑</a:t>
            </a:r>
            <a:r>
              <a:rPr lang="en-US" altLang="zh-CN" dirty="0"/>
              <a:t>1</a:t>
            </a:r>
            <a:r>
              <a:rPr lang="zh-CN" altLang="en-US" dirty="0"/>
              <a:t>，否则为逻辑</a:t>
            </a:r>
            <a:r>
              <a:rPr lang="en-US" altLang="zh-CN" dirty="0"/>
              <a:t>0</a:t>
            </a:r>
            <a:r>
              <a:rPr lang="zh-CN" altLang="en-US" dirty="0"/>
              <a:t>。</a:t>
            </a:r>
            <a:endParaRPr lang="en-US" altLang="zh-CN" dirty="0"/>
          </a:p>
          <a:p>
            <a:pPr marL="0" indent="0">
              <a:buNone/>
            </a:pP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8534" y="535383"/>
            <a:ext cx="2497666" cy="59403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常见问题调整</a:t>
            </a:r>
          </a:p>
        </p:txBody>
      </p:sp>
      <p:sp>
        <p:nvSpPr>
          <p:cNvPr id="3" name="内容占位符 2"/>
          <p:cNvSpPr>
            <a:spLocks noGrp="1"/>
          </p:cNvSpPr>
          <p:nvPr>
            <p:ph idx="1"/>
          </p:nvPr>
        </p:nvSpPr>
        <p:spPr>
          <a:xfrm>
            <a:off x="628650" y="1825625"/>
            <a:ext cx="4900083" cy="4351338"/>
          </a:xfrm>
        </p:spPr>
        <p:txBody>
          <a:bodyPr/>
          <a:lstStyle/>
          <a:p>
            <a:pPr marL="0" indent="0">
              <a:buNone/>
            </a:pPr>
            <a:r>
              <a:rPr lang="en-US" altLang="zh-CN" dirty="0"/>
              <a:t>2</a:t>
            </a:r>
            <a:r>
              <a:rPr lang="zh-CN" altLang="en-US" dirty="0"/>
              <a:t>、</a:t>
            </a:r>
            <a:r>
              <a:rPr lang="zh-CN" altLang="en-US" dirty="0" smtClean="0"/>
              <a:t>选择通道</a:t>
            </a:r>
            <a:endParaRPr lang="en-US" altLang="zh-CN" dirty="0" smtClean="0"/>
          </a:p>
          <a:p>
            <a:pPr marL="0" indent="0">
              <a:buNone/>
            </a:pPr>
            <a:r>
              <a:rPr lang="zh-CN" altLang="en-US" dirty="0"/>
              <a:t>选择</a:t>
            </a:r>
            <a:r>
              <a:rPr lang="en-US" altLang="zh-CN" dirty="0"/>
              <a:t>LA</a:t>
            </a:r>
            <a:r>
              <a:rPr lang="zh-CN" altLang="en-US" dirty="0"/>
              <a:t>菜单的</a:t>
            </a:r>
            <a:r>
              <a:rPr lang="zh-CN" altLang="en-US" dirty="0" smtClean="0"/>
              <a:t>“通道</a:t>
            </a:r>
            <a:r>
              <a:rPr lang="en-US" altLang="zh-CN" dirty="0" smtClean="0"/>
              <a:t>/</a:t>
            </a:r>
            <a:r>
              <a:rPr lang="zh-CN" altLang="en-US" dirty="0" smtClean="0"/>
              <a:t>组”，如右图所示，使用多功能旋钮选择某一通道或某一组通道。选中的通道（组）可使用多功能旋钮实现在屏幕上移或下移。</a:t>
            </a:r>
            <a:endParaRPr lang="en-US" altLang="zh-CN" dirty="0"/>
          </a:p>
          <a:p>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7414" y="158045"/>
            <a:ext cx="2707858" cy="644031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942417" cy="4351338"/>
          </a:xfrm>
        </p:spPr>
        <p:txBody>
          <a:bodyPr>
            <a:normAutofit/>
          </a:bodyPr>
          <a:lstStyle/>
          <a:p>
            <a:pPr marL="0" indent="0">
              <a:buNone/>
            </a:pPr>
            <a:r>
              <a:rPr lang="en-US" altLang="zh-CN" dirty="0" smtClean="0"/>
              <a:t>3</a:t>
            </a:r>
            <a:r>
              <a:rPr lang="zh-CN" altLang="en-US" dirty="0" smtClean="0"/>
              <a:t>、打开、关闭通道</a:t>
            </a:r>
            <a:endParaRPr lang="en-US" altLang="zh-CN" dirty="0" smtClean="0"/>
          </a:p>
          <a:p>
            <a:pPr marL="0" indent="0">
              <a:buNone/>
            </a:pPr>
            <a:r>
              <a:rPr lang="zh-CN" altLang="en-US" dirty="0"/>
              <a:t>选择</a:t>
            </a:r>
            <a:r>
              <a:rPr lang="en-US" altLang="zh-CN" dirty="0"/>
              <a:t>LA</a:t>
            </a:r>
            <a:r>
              <a:rPr lang="zh-CN" altLang="en-US" dirty="0"/>
              <a:t>菜单的“开</a:t>
            </a:r>
            <a:r>
              <a:rPr lang="en-US" altLang="zh-CN" dirty="0"/>
              <a:t>/</a:t>
            </a:r>
            <a:r>
              <a:rPr lang="zh-CN" altLang="en-US" dirty="0"/>
              <a:t>关”，使用菜单右侧软键选择</a:t>
            </a:r>
            <a:r>
              <a:rPr lang="en-US" altLang="zh-CN" dirty="0"/>
              <a:t>D7-D0</a:t>
            </a:r>
            <a:r>
              <a:rPr lang="zh-CN" altLang="en-US" dirty="0"/>
              <a:t>或</a:t>
            </a:r>
            <a:r>
              <a:rPr lang="en-US" altLang="zh-CN" dirty="0"/>
              <a:t>D15-D8</a:t>
            </a:r>
            <a:r>
              <a:rPr lang="zh-CN" altLang="en-US" dirty="0"/>
              <a:t>打开或关闭。也可如右图所示，使用多功能旋钮选中需要显示的通道波形。</a:t>
            </a:r>
            <a:endParaRPr lang="en-US" altLang="zh-CN" dirty="0"/>
          </a:p>
          <a:p>
            <a:pPr marL="0" indent="0">
              <a:buNone/>
            </a:pPr>
            <a:r>
              <a:rPr lang="zh-CN" altLang="en-US" dirty="0"/>
              <a:t>还可将若干通道自定义为组，同时打开或关闭。</a:t>
            </a:r>
            <a:endParaRPr lang="en-US" altLang="zh-CN" dirty="0"/>
          </a:p>
          <a:p>
            <a:pPr marL="0" indent="0">
              <a:buNone/>
            </a:pP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794" y="417688"/>
            <a:ext cx="2654011" cy="631224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519083" cy="4800953"/>
          </a:xfrm>
        </p:spPr>
        <p:txBody>
          <a:bodyPr>
            <a:normAutofit fontScale="92500" lnSpcReduction="20000"/>
          </a:bodyPr>
          <a:lstStyle/>
          <a:p>
            <a:pPr marL="0" indent="0">
              <a:buNone/>
            </a:pPr>
            <a:r>
              <a:rPr lang="en-US" altLang="zh-CN" dirty="0" smtClean="0"/>
              <a:t>4</a:t>
            </a:r>
            <a:r>
              <a:rPr lang="zh-CN" altLang="en-US" dirty="0" smtClean="0"/>
              <a:t>、通道波形重叠晃动</a:t>
            </a:r>
            <a:endParaRPr lang="en-US" altLang="zh-CN" dirty="0" smtClean="0"/>
          </a:p>
          <a:p>
            <a:pPr marL="0" indent="0">
              <a:buNone/>
            </a:pPr>
            <a:r>
              <a:rPr lang="zh-CN" altLang="en-US" dirty="0" smtClean="0"/>
              <a:t>通过</a:t>
            </a:r>
            <a:r>
              <a:rPr lang="en-US" altLang="zh-CN" dirty="0" smtClean="0"/>
              <a:t>TRIGGER</a:t>
            </a:r>
            <a:r>
              <a:rPr lang="zh-CN" altLang="en-US" dirty="0" smtClean="0"/>
              <a:t>区域的</a:t>
            </a:r>
            <a:r>
              <a:rPr lang="en-US" altLang="zh-CN" dirty="0" smtClean="0"/>
              <a:t>MENU</a:t>
            </a:r>
            <a:r>
              <a:rPr lang="zh-CN" altLang="en-US" dirty="0" smtClean="0"/>
              <a:t>按钮切换到触发菜单，选择波形稳定且上升沿较少的通道作为触发信源，触发方式选择自动触发，触发边沿选择上升沿。</a:t>
            </a:r>
            <a:endParaRPr lang="en-US" altLang="zh-CN" dirty="0" smtClean="0"/>
          </a:p>
          <a:p>
            <a:pPr marL="0" indent="0">
              <a:buNone/>
            </a:pPr>
            <a:r>
              <a:rPr lang="zh-CN" altLang="en-US" dirty="0" smtClean="0"/>
              <a:t>然后缓慢旋转</a:t>
            </a:r>
            <a:r>
              <a:rPr lang="en-US" altLang="zh-CN" dirty="0"/>
              <a:t>TRIGGER</a:t>
            </a:r>
            <a:r>
              <a:rPr lang="zh-CN" altLang="en-US" dirty="0"/>
              <a:t>区域的</a:t>
            </a:r>
            <a:r>
              <a:rPr lang="en-US" altLang="zh-CN" dirty="0" smtClean="0"/>
              <a:t>LEVEL</a:t>
            </a:r>
            <a:r>
              <a:rPr lang="zh-CN" altLang="en-US" dirty="0" smtClean="0"/>
              <a:t>旋钮，即触发电平，直至波形稳定。</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a:p>
          <a:p>
            <a:pPr marL="0" indent="0">
              <a:buNone/>
            </a:pPr>
            <a:r>
              <a:rPr lang="zh-CN" altLang="en-US" sz="2000" dirty="0" smtClean="0">
                <a:solidFill>
                  <a:srgbClr val="FF0000"/>
                </a:solidFill>
              </a:rPr>
              <a:t>其他问题可参考</a:t>
            </a:r>
            <a:r>
              <a:rPr lang="en-US" altLang="zh-CN" sz="2000" dirty="0" err="1" smtClean="0">
                <a:solidFill>
                  <a:srgbClr val="FF0000"/>
                </a:solidFill>
              </a:rPr>
              <a:t>Rigol</a:t>
            </a:r>
            <a:r>
              <a:rPr lang="zh-CN" altLang="en-US" sz="2000" dirty="0" smtClean="0">
                <a:solidFill>
                  <a:srgbClr val="FF0000"/>
                </a:solidFill>
              </a:rPr>
              <a:t>公司</a:t>
            </a:r>
            <a:r>
              <a:rPr lang="en-US" altLang="zh-CN" sz="2000" dirty="0" smtClean="0">
                <a:solidFill>
                  <a:srgbClr val="FF0000"/>
                </a:solidFill>
              </a:rPr>
              <a:t>MSO</a:t>
            </a:r>
            <a:r>
              <a:rPr lang="zh-CN" altLang="en-US" sz="2000" dirty="0">
                <a:solidFill>
                  <a:srgbClr val="FF0000"/>
                </a:solidFill>
              </a:rPr>
              <a:t>－</a:t>
            </a:r>
            <a:r>
              <a:rPr lang="en-US" altLang="zh-CN" sz="2000" dirty="0">
                <a:solidFill>
                  <a:srgbClr val="FF0000"/>
                </a:solidFill>
              </a:rPr>
              <a:t>DS2000A</a:t>
            </a:r>
            <a:r>
              <a:rPr lang="zh-CN" altLang="en-US" sz="2000" smtClean="0">
                <a:solidFill>
                  <a:srgbClr val="FF0000"/>
                </a:solidFill>
              </a:rPr>
              <a:t>系列示波器用户手册 </a:t>
            </a:r>
            <a:r>
              <a:rPr lang="zh-CN" altLang="en-US" sz="2000" dirty="0" smtClean="0">
                <a:solidFill>
                  <a:srgbClr val="FF0000"/>
                </a:solidFill>
              </a:rPr>
              <a:t>第</a:t>
            </a:r>
            <a:r>
              <a:rPr lang="en-US" altLang="zh-CN" sz="2000" dirty="0" smtClean="0">
                <a:solidFill>
                  <a:srgbClr val="FF0000"/>
                </a:solidFill>
              </a:rPr>
              <a:t>7</a:t>
            </a:r>
            <a:r>
              <a:rPr lang="zh-CN" altLang="en-US" sz="2000" dirty="0" smtClean="0">
                <a:solidFill>
                  <a:srgbClr val="FF0000"/>
                </a:solidFill>
              </a:rPr>
              <a:t>章 数字通道部分</a:t>
            </a:r>
            <a:endParaRPr lang="en-US" altLang="zh-CN" sz="2000" dirty="0" smtClean="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2770" y="293512"/>
            <a:ext cx="2662766" cy="6333066"/>
          </a:xfrm>
          <a:prstGeom prst="rect">
            <a:avLst/>
          </a:prstGeom>
        </p:spPr>
      </p:pic>
      <p:cxnSp>
        <p:nvCxnSpPr>
          <p:cNvPr id="6" name="直接箭头连接符 5"/>
          <p:cNvCxnSpPr/>
          <p:nvPr/>
        </p:nvCxnSpPr>
        <p:spPr>
          <a:xfrm>
            <a:off x="6028266" y="786009"/>
            <a:ext cx="1354667" cy="2977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39268" y="457116"/>
            <a:ext cx="1286933" cy="923330"/>
          </a:xfrm>
          <a:prstGeom prst="rect">
            <a:avLst/>
          </a:prstGeom>
          <a:noFill/>
        </p:spPr>
        <p:txBody>
          <a:bodyPr wrap="square" rtlCol="0">
            <a:spAutoFit/>
          </a:bodyPr>
          <a:lstStyle/>
          <a:p>
            <a:r>
              <a:rPr lang="zh-CN" altLang="en-US" dirty="0" smtClean="0">
                <a:solidFill>
                  <a:srgbClr val="FF0000"/>
                </a:solidFill>
              </a:rPr>
              <a:t>当前的触发</a:t>
            </a:r>
            <a:endParaRPr lang="en-US" altLang="zh-CN" dirty="0" smtClean="0">
              <a:solidFill>
                <a:srgbClr val="FF0000"/>
              </a:solidFill>
            </a:endParaRPr>
          </a:p>
          <a:p>
            <a:r>
              <a:rPr lang="zh-CN" altLang="en-US" dirty="0" smtClean="0">
                <a:solidFill>
                  <a:srgbClr val="FF0000"/>
                </a:solidFill>
              </a:rPr>
              <a:t>电平值</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410869" y="285730"/>
            <a:ext cx="6172200" cy="642941"/>
          </a:xfrm>
        </p:spPr>
        <p:txBody>
          <a:bodyPr>
            <a:normAutofit/>
          </a:bodyPr>
          <a:lstStyle/>
          <a:p>
            <a:r>
              <a:rPr lang="zh-CN" altLang="en-US" dirty="0" smtClean="0"/>
              <a:t>前面板功能简介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26</a:t>
            </a:fld>
            <a:endParaRPr lang="zh-CN" altLang="en-US"/>
          </a:p>
        </p:txBody>
      </p:sp>
      <p:pic>
        <p:nvPicPr>
          <p:cNvPr id="3074" name="Picture 2"/>
          <p:cNvPicPr>
            <a:picLocks noChangeAspect="1" noChangeArrowheads="1"/>
          </p:cNvPicPr>
          <p:nvPr/>
        </p:nvPicPr>
        <p:blipFill>
          <a:blip r:embed="rId2" cstate="print"/>
          <a:srcRect/>
          <a:stretch>
            <a:fillRect/>
          </a:stretch>
        </p:blipFill>
        <p:spPr bwMode="auto">
          <a:xfrm>
            <a:off x="1678761" y="785794"/>
            <a:ext cx="5472113" cy="37909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1625182" y="4505343"/>
            <a:ext cx="5472113" cy="12096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cstate="print"/>
          <a:srcRect/>
          <a:stretch>
            <a:fillRect/>
          </a:stretch>
        </p:blipFill>
        <p:spPr bwMode="auto">
          <a:xfrm>
            <a:off x="1678800" y="5686427"/>
            <a:ext cx="5464969" cy="1171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27</a:t>
            </a:fld>
            <a:endParaRPr lang="zh-CN" altLang="en-US"/>
          </a:p>
        </p:txBody>
      </p:sp>
      <p:pic>
        <p:nvPicPr>
          <p:cNvPr id="4098" name="Picture 2"/>
          <p:cNvPicPr>
            <a:picLocks noChangeAspect="1" noChangeArrowheads="1"/>
          </p:cNvPicPr>
          <p:nvPr/>
        </p:nvPicPr>
        <p:blipFill>
          <a:blip r:embed="rId2" cstate="print"/>
          <a:srcRect/>
          <a:stretch>
            <a:fillRect/>
          </a:stretch>
        </p:blipFill>
        <p:spPr bwMode="auto">
          <a:xfrm>
            <a:off x="1785918" y="857234"/>
            <a:ext cx="5357813" cy="4505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28</a:t>
            </a:fld>
            <a:endParaRPr lang="zh-CN" altLang="en-US"/>
          </a:p>
        </p:txBody>
      </p:sp>
      <p:pic>
        <p:nvPicPr>
          <p:cNvPr id="5122" name="Picture 2"/>
          <p:cNvPicPr>
            <a:picLocks noChangeAspect="1" noChangeArrowheads="1"/>
          </p:cNvPicPr>
          <p:nvPr/>
        </p:nvPicPr>
        <p:blipFill>
          <a:blip r:embed="rId2" cstate="print"/>
          <a:srcRect/>
          <a:stretch>
            <a:fillRect/>
          </a:stretch>
        </p:blipFill>
        <p:spPr bwMode="auto">
          <a:xfrm>
            <a:off x="1782367" y="1081090"/>
            <a:ext cx="5579269" cy="4695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29</a:t>
            </a:fld>
            <a:endParaRPr lang="zh-CN" altLang="en-US"/>
          </a:p>
        </p:txBody>
      </p:sp>
      <p:pic>
        <p:nvPicPr>
          <p:cNvPr id="6146" name="Picture 2"/>
          <p:cNvPicPr>
            <a:picLocks noChangeAspect="1" noChangeArrowheads="1"/>
          </p:cNvPicPr>
          <p:nvPr/>
        </p:nvPicPr>
        <p:blipFill>
          <a:blip r:embed="rId2" cstate="print"/>
          <a:srcRect/>
          <a:stretch>
            <a:fillRect/>
          </a:stretch>
        </p:blipFill>
        <p:spPr bwMode="auto">
          <a:xfrm>
            <a:off x="1732339" y="785794"/>
            <a:ext cx="5500688" cy="16764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1678762" y="2357406"/>
            <a:ext cx="5536406" cy="17907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cstate="print"/>
          <a:srcRect/>
          <a:stretch>
            <a:fillRect/>
          </a:stretch>
        </p:blipFill>
        <p:spPr bwMode="auto">
          <a:xfrm>
            <a:off x="1678762" y="4071920"/>
            <a:ext cx="5550694" cy="1762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dirty="0" smtClean="0"/>
              <a:t>一、实验课概述</a:t>
            </a:r>
          </a:p>
        </p:txBody>
      </p:sp>
      <p:sp>
        <p:nvSpPr>
          <p:cNvPr id="7171" name="Rectangle 3"/>
          <p:cNvSpPr>
            <a:spLocks noGrp="1" noChangeArrowheads="1"/>
          </p:cNvSpPr>
          <p:nvPr>
            <p:ph idx="1"/>
          </p:nvPr>
        </p:nvSpPr>
        <p:spPr>
          <a:xfrm>
            <a:off x="457200" y="2143116"/>
            <a:ext cx="8229600" cy="4181484"/>
          </a:xfrm>
        </p:spPr>
        <p:txBody>
          <a:bodyPr/>
          <a:lstStyle/>
          <a:p>
            <a:pPr eaLnBrk="1" hangingPunct="1">
              <a:buFontTx/>
              <a:buNone/>
            </a:pPr>
            <a:r>
              <a:rPr lang="zh-CN" altLang="en-US" dirty="0" smtClean="0"/>
              <a:t>           要求独立完成设计、安装、调整、测试的全过程。提高知识工程应用能力。</a:t>
            </a:r>
            <a:endParaRPr lang="en-US" altLang="zh-CN" dirty="0" smtClean="0"/>
          </a:p>
          <a:p>
            <a:pPr eaLnBrk="1" hangingPunct="1">
              <a:buFontTx/>
              <a:buNone/>
            </a:pPr>
            <a:r>
              <a:rPr lang="en-US" altLang="zh-CN" dirty="0" smtClean="0"/>
              <a:t>            </a:t>
            </a:r>
            <a:r>
              <a:rPr lang="zh-CN" altLang="en-US" dirty="0" smtClean="0"/>
              <a:t>实验中遇到问题先尝试自行解决，解决不了的，再请教老师或</a:t>
            </a:r>
            <a:r>
              <a:rPr lang="en-US" altLang="zh-CN" dirty="0" smtClean="0"/>
              <a:t>TA</a:t>
            </a:r>
            <a:r>
              <a:rPr lang="zh-CN" altLang="en-US" dirty="0" smtClean="0"/>
              <a:t>。</a:t>
            </a:r>
            <a:endParaRPr lang="en-US" altLang="zh-CN" dirty="0" smtClean="0"/>
          </a:p>
          <a:p>
            <a:pPr eaLnBrk="1" hangingPunct="1">
              <a:buFontTx/>
              <a:buNone/>
            </a:pPr>
            <a:r>
              <a:rPr lang="en-US" altLang="zh-CN" dirty="0" smtClean="0"/>
              <a:t>             </a:t>
            </a:r>
            <a:r>
              <a:rPr lang="zh-CN" altLang="en-US" dirty="0" smtClean="0"/>
              <a:t>每次实验的过程分为：预习</a:t>
            </a:r>
            <a:r>
              <a:rPr lang="en-US" altLang="zh-CN" dirty="0" smtClean="0"/>
              <a:t>+</a:t>
            </a:r>
            <a:r>
              <a:rPr lang="zh-CN" altLang="en-US" dirty="0" smtClean="0"/>
              <a:t>课上实验</a:t>
            </a:r>
            <a:r>
              <a:rPr lang="en-US" altLang="zh-CN" dirty="0" smtClean="0"/>
              <a:t>+</a:t>
            </a:r>
            <a:r>
              <a:rPr lang="zh-CN" altLang="en-US" dirty="0" smtClean="0"/>
              <a:t>课后总结</a:t>
            </a:r>
            <a:endParaRPr lang="en-US" altLang="zh-CN" dirty="0" smtClean="0"/>
          </a:p>
          <a:p>
            <a:pPr eaLnBrk="1" hangingPunct="1">
              <a:buFontTx/>
              <a:buNone/>
            </a:pPr>
            <a:r>
              <a:rPr lang="en-US" altLang="zh-CN" dirty="0" smtClean="0"/>
              <a:t>             </a:t>
            </a:r>
            <a:r>
              <a:rPr lang="zh-CN" altLang="en-US" dirty="0" smtClean="0"/>
              <a:t>时间分配比例大致为：</a:t>
            </a:r>
            <a:r>
              <a:rPr lang="en-US" altLang="zh-CN" dirty="0" smtClean="0">
                <a:latin typeface="+mn-ea"/>
              </a:rPr>
              <a:t>1.5:1:1.5</a:t>
            </a:r>
            <a:endParaRPr lang="zh-CN" alt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30</a:t>
            </a:fld>
            <a:endParaRPr lang="zh-CN" altLang="en-US"/>
          </a:p>
        </p:txBody>
      </p:sp>
      <p:pic>
        <p:nvPicPr>
          <p:cNvPr id="3" name="Picture 5"/>
          <p:cNvPicPr>
            <a:picLocks noChangeAspect="1" noChangeArrowheads="1"/>
          </p:cNvPicPr>
          <p:nvPr/>
        </p:nvPicPr>
        <p:blipFill>
          <a:blip r:embed="rId2" cstate="print"/>
          <a:srcRect/>
          <a:stretch>
            <a:fillRect/>
          </a:stretch>
        </p:blipFill>
        <p:spPr bwMode="auto">
          <a:xfrm>
            <a:off x="1785918" y="1928802"/>
            <a:ext cx="5557838"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31</a:t>
            </a:fld>
            <a:endParaRPr lang="zh-CN" altLang="en-US"/>
          </a:p>
        </p:txBody>
      </p:sp>
      <p:pic>
        <p:nvPicPr>
          <p:cNvPr id="7170" name="Picture 2"/>
          <p:cNvPicPr>
            <a:picLocks noChangeAspect="1" noChangeArrowheads="1"/>
          </p:cNvPicPr>
          <p:nvPr/>
        </p:nvPicPr>
        <p:blipFill>
          <a:blip r:embed="rId2" cstate="print"/>
          <a:srcRect/>
          <a:stretch>
            <a:fillRect/>
          </a:stretch>
        </p:blipFill>
        <p:spPr bwMode="auto">
          <a:xfrm>
            <a:off x="1771650" y="1057275"/>
            <a:ext cx="5600700" cy="4743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32</a:t>
            </a:fld>
            <a:endParaRPr lang="zh-CN" altLang="en-US"/>
          </a:p>
        </p:txBody>
      </p:sp>
      <p:pic>
        <p:nvPicPr>
          <p:cNvPr id="8194" name="Picture 2"/>
          <p:cNvPicPr>
            <a:picLocks noChangeAspect="1" noChangeArrowheads="1"/>
          </p:cNvPicPr>
          <p:nvPr/>
        </p:nvPicPr>
        <p:blipFill>
          <a:blip r:embed="rId2" cstate="print"/>
          <a:srcRect/>
          <a:stretch>
            <a:fillRect/>
          </a:stretch>
        </p:blipFill>
        <p:spPr bwMode="auto">
          <a:xfrm>
            <a:off x="1678762" y="571480"/>
            <a:ext cx="5765006" cy="3181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33</a:t>
            </a:fld>
            <a:endParaRPr lang="zh-CN" altLang="en-US"/>
          </a:p>
        </p:txBody>
      </p:sp>
      <p:pic>
        <p:nvPicPr>
          <p:cNvPr id="9218" name="Picture 2"/>
          <p:cNvPicPr>
            <a:picLocks noChangeAspect="1" noChangeArrowheads="1"/>
          </p:cNvPicPr>
          <p:nvPr/>
        </p:nvPicPr>
        <p:blipFill>
          <a:blip r:embed="rId2" cstate="print"/>
          <a:srcRect/>
          <a:stretch>
            <a:fillRect/>
          </a:stretch>
        </p:blipFill>
        <p:spPr bwMode="auto">
          <a:xfrm>
            <a:off x="1785919" y="428604"/>
            <a:ext cx="5550694" cy="24955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1732341" y="3148015"/>
            <a:ext cx="5493544" cy="561975"/>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cstate="print"/>
          <a:srcRect/>
          <a:stretch>
            <a:fillRect/>
          </a:stretch>
        </p:blipFill>
        <p:spPr bwMode="auto">
          <a:xfrm>
            <a:off x="1732341" y="3717138"/>
            <a:ext cx="5550694" cy="885825"/>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cstate="print"/>
          <a:srcRect/>
          <a:stretch>
            <a:fillRect/>
          </a:stretch>
        </p:blipFill>
        <p:spPr bwMode="auto">
          <a:xfrm>
            <a:off x="1732339" y="4610111"/>
            <a:ext cx="5529263" cy="542925"/>
          </a:xfrm>
          <a:prstGeom prst="rect">
            <a:avLst/>
          </a:prstGeom>
          <a:noFill/>
          <a:ln w="9525">
            <a:noFill/>
            <a:miter lim="800000"/>
            <a:headEnd/>
            <a:tailEnd/>
          </a:ln>
          <a:effectLst/>
        </p:spPr>
      </p:pic>
      <p:pic>
        <p:nvPicPr>
          <p:cNvPr id="9222" name="Picture 6"/>
          <p:cNvPicPr>
            <a:picLocks noChangeAspect="1" noChangeArrowheads="1"/>
          </p:cNvPicPr>
          <p:nvPr/>
        </p:nvPicPr>
        <p:blipFill>
          <a:blip r:embed="rId6" cstate="print"/>
          <a:srcRect/>
          <a:stretch>
            <a:fillRect/>
          </a:stretch>
        </p:blipFill>
        <p:spPr bwMode="auto">
          <a:xfrm>
            <a:off x="1678762" y="5160184"/>
            <a:ext cx="5607844" cy="619125"/>
          </a:xfrm>
          <a:prstGeom prst="rect">
            <a:avLst/>
          </a:prstGeom>
          <a:noFill/>
          <a:ln w="9525">
            <a:noFill/>
            <a:miter lim="800000"/>
            <a:headEnd/>
            <a:tailEnd/>
          </a:ln>
          <a:effectLst/>
        </p:spPr>
      </p:pic>
      <p:pic>
        <p:nvPicPr>
          <p:cNvPr id="9223" name="Picture 7"/>
          <p:cNvPicPr>
            <a:picLocks noChangeAspect="1" noChangeArrowheads="1"/>
          </p:cNvPicPr>
          <p:nvPr/>
        </p:nvPicPr>
        <p:blipFill>
          <a:blip r:embed="rId7" cstate="print"/>
          <a:srcRect/>
          <a:stretch>
            <a:fillRect/>
          </a:stretch>
        </p:blipFill>
        <p:spPr bwMode="auto">
          <a:xfrm>
            <a:off x="1732341" y="5786456"/>
            <a:ext cx="5522119" cy="847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34</a:t>
            </a:fld>
            <a:endParaRPr lang="zh-CN" altLang="en-US"/>
          </a:p>
        </p:txBody>
      </p:sp>
      <p:pic>
        <p:nvPicPr>
          <p:cNvPr id="10242" name="Picture 2"/>
          <p:cNvPicPr>
            <a:picLocks noChangeAspect="1" noChangeArrowheads="1"/>
          </p:cNvPicPr>
          <p:nvPr/>
        </p:nvPicPr>
        <p:blipFill>
          <a:blip r:embed="rId2" cstate="print"/>
          <a:srcRect/>
          <a:stretch>
            <a:fillRect/>
          </a:stretch>
        </p:blipFill>
        <p:spPr bwMode="auto">
          <a:xfrm>
            <a:off x="1678762" y="857232"/>
            <a:ext cx="5479256"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35</a:t>
            </a:fld>
            <a:endParaRPr lang="zh-CN" altLang="en-US"/>
          </a:p>
        </p:txBody>
      </p:sp>
      <p:pic>
        <p:nvPicPr>
          <p:cNvPr id="11266" name="Picture 2"/>
          <p:cNvPicPr>
            <a:picLocks noChangeAspect="1" noChangeArrowheads="1"/>
          </p:cNvPicPr>
          <p:nvPr/>
        </p:nvPicPr>
        <p:blipFill>
          <a:blip r:embed="rId2" cstate="print"/>
          <a:srcRect/>
          <a:stretch>
            <a:fillRect/>
          </a:stretch>
        </p:blipFill>
        <p:spPr bwMode="auto">
          <a:xfrm>
            <a:off x="1753792" y="1090615"/>
            <a:ext cx="5636419" cy="4676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36</a:t>
            </a:fld>
            <a:endParaRPr lang="zh-CN" altLang="en-US"/>
          </a:p>
        </p:txBody>
      </p:sp>
      <p:sp>
        <p:nvSpPr>
          <p:cNvPr id="3" name="TextBox 2"/>
          <p:cNvSpPr txBox="1"/>
          <p:nvPr/>
        </p:nvSpPr>
        <p:spPr>
          <a:xfrm>
            <a:off x="1518025" y="357166"/>
            <a:ext cx="3268289" cy="523220"/>
          </a:xfrm>
          <a:prstGeom prst="rect">
            <a:avLst/>
          </a:prstGeom>
          <a:noFill/>
        </p:spPr>
        <p:txBody>
          <a:bodyPr wrap="square" rtlCol="0">
            <a:spAutoFit/>
          </a:bodyPr>
          <a:lstStyle/>
          <a:p>
            <a:pPr>
              <a:buFont typeface="Arial" panose="020B0604020202020204" pitchFamily="34" charset="0"/>
              <a:buChar char="•"/>
            </a:pPr>
            <a:r>
              <a:rPr lang="zh-CN" altLang="en-US" sz="2800" b="1" dirty="0"/>
              <a:t>  用户界面</a:t>
            </a:r>
          </a:p>
        </p:txBody>
      </p:sp>
      <p:pic>
        <p:nvPicPr>
          <p:cNvPr id="12290" name="Picture 2"/>
          <p:cNvPicPr>
            <a:picLocks noChangeAspect="1" noChangeArrowheads="1"/>
          </p:cNvPicPr>
          <p:nvPr/>
        </p:nvPicPr>
        <p:blipFill>
          <a:blip r:embed="rId2" cstate="print"/>
          <a:srcRect/>
          <a:stretch>
            <a:fillRect/>
          </a:stretch>
        </p:blipFill>
        <p:spPr bwMode="auto">
          <a:xfrm>
            <a:off x="1678761" y="1071546"/>
            <a:ext cx="5439987" cy="51399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37</a:t>
            </a:fld>
            <a:endParaRPr lang="zh-CN" altLang="en-US"/>
          </a:p>
        </p:txBody>
      </p:sp>
      <p:pic>
        <p:nvPicPr>
          <p:cNvPr id="13314" name="Picture 2"/>
          <p:cNvPicPr>
            <a:picLocks noChangeAspect="1" noChangeArrowheads="1"/>
          </p:cNvPicPr>
          <p:nvPr/>
        </p:nvPicPr>
        <p:blipFill>
          <a:blip r:embed="rId2" cstate="print"/>
          <a:srcRect/>
          <a:stretch>
            <a:fillRect/>
          </a:stretch>
        </p:blipFill>
        <p:spPr bwMode="auto">
          <a:xfrm>
            <a:off x="1893075" y="500044"/>
            <a:ext cx="4471988" cy="96202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1893076" y="1643050"/>
            <a:ext cx="4421981" cy="93345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cstate="print"/>
          <a:srcRect/>
          <a:stretch>
            <a:fillRect/>
          </a:stretch>
        </p:blipFill>
        <p:spPr bwMode="auto">
          <a:xfrm>
            <a:off x="1893076" y="2643182"/>
            <a:ext cx="4307681" cy="704850"/>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cstate="print"/>
          <a:srcRect/>
          <a:stretch>
            <a:fillRect/>
          </a:stretch>
        </p:blipFill>
        <p:spPr bwMode="auto">
          <a:xfrm>
            <a:off x="1893075" y="3643316"/>
            <a:ext cx="4471988" cy="1190625"/>
          </a:xfrm>
          <a:prstGeom prst="rect">
            <a:avLst/>
          </a:prstGeom>
          <a:noFill/>
          <a:ln w="9525">
            <a:noFill/>
            <a:miter lim="800000"/>
            <a:headEnd/>
            <a:tailEnd/>
          </a:ln>
          <a:effectLst/>
        </p:spPr>
      </p:pic>
      <p:pic>
        <p:nvPicPr>
          <p:cNvPr id="13318" name="Picture 6"/>
          <p:cNvPicPr>
            <a:picLocks noChangeAspect="1" noChangeArrowheads="1"/>
          </p:cNvPicPr>
          <p:nvPr/>
        </p:nvPicPr>
        <p:blipFill>
          <a:blip r:embed="rId6" cstate="print"/>
          <a:srcRect/>
          <a:stretch>
            <a:fillRect/>
          </a:stretch>
        </p:blipFill>
        <p:spPr bwMode="auto">
          <a:xfrm>
            <a:off x="1893075" y="4857760"/>
            <a:ext cx="4543425" cy="762000"/>
          </a:xfrm>
          <a:prstGeom prst="rect">
            <a:avLst/>
          </a:prstGeom>
          <a:noFill/>
          <a:ln w="9525">
            <a:noFill/>
            <a:miter lim="800000"/>
            <a:headEnd/>
            <a:tailEnd/>
          </a:ln>
          <a:effectLst/>
        </p:spPr>
      </p:pic>
      <p:pic>
        <p:nvPicPr>
          <p:cNvPr id="13319" name="Picture 7"/>
          <p:cNvPicPr>
            <a:picLocks noChangeAspect="1" noChangeArrowheads="1"/>
          </p:cNvPicPr>
          <p:nvPr/>
        </p:nvPicPr>
        <p:blipFill>
          <a:blip r:embed="rId7" cstate="print"/>
          <a:srcRect/>
          <a:stretch>
            <a:fillRect/>
          </a:stretch>
        </p:blipFill>
        <p:spPr bwMode="auto">
          <a:xfrm>
            <a:off x="1893076" y="5786456"/>
            <a:ext cx="4650581" cy="428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38</a:t>
            </a:fld>
            <a:endParaRPr lang="zh-CN" altLang="en-US"/>
          </a:p>
        </p:txBody>
      </p:sp>
      <p:pic>
        <p:nvPicPr>
          <p:cNvPr id="14338" name="Picture 2"/>
          <p:cNvPicPr>
            <a:picLocks noChangeAspect="1" noChangeArrowheads="1"/>
          </p:cNvPicPr>
          <p:nvPr/>
        </p:nvPicPr>
        <p:blipFill>
          <a:blip r:embed="rId2" cstate="print"/>
          <a:srcRect/>
          <a:stretch>
            <a:fillRect/>
          </a:stretch>
        </p:blipFill>
        <p:spPr bwMode="auto">
          <a:xfrm>
            <a:off x="1571605" y="642918"/>
            <a:ext cx="6040180" cy="47149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39</a:t>
            </a:fld>
            <a:endParaRPr lang="zh-CN" altLang="en-US"/>
          </a:p>
        </p:txBody>
      </p:sp>
      <p:pic>
        <p:nvPicPr>
          <p:cNvPr id="15362" name="Picture 2"/>
          <p:cNvPicPr>
            <a:picLocks noChangeAspect="1" noChangeArrowheads="1"/>
          </p:cNvPicPr>
          <p:nvPr/>
        </p:nvPicPr>
        <p:blipFill>
          <a:blip r:embed="rId2" cstate="print"/>
          <a:srcRect/>
          <a:stretch>
            <a:fillRect/>
          </a:stretch>
        </p:blipFill>
        <p:spPr bwMode="auto">
          <a:xfrm>
            <a:off x="1464448" y="785794"/>
            <a:ext cx="5943368" cy="51435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mtClean="0"/>
              <a:t>二、预习</a:t>
            </a:r>
          </a:p>
        </p:txBody>
      </p:sp>
      <p:sp>
        <p:nvSpPr>
          <p:cNvPr id="8195" name="Rectangle 3"/>
          <p:cNvSpPr>
            <a:spLocks noGrp="1" noChangeArrowheads="1"/>
          </p:cNvSpPr>
          <p:nvPr>
            <p:ph idx="1"/>
          </p:nvPr>
        </p:nvSpPr>
        <p:spPr/>
        <p:txBody>
          <a:bodyPr/>
          <a:lstStyle/>
          <a:p>
            <a:pPr eaLnBrk="1" hangingPunct="1">
              <a:buFontTx/>
              <a:buNone/>
            </a:pPr>
            <a:r>
              <a:rPr lang="en-US" altLang="zh-CN" dirty="0" smtClean="0"/>
              <a:t>    </a:t>
            </a:r>
            <a:r>
              <a:rPr lang="zh-CN" altLang="en-US" dirty="0" smtClean="0"/>
              <a:t>为了按质、按量、按时完成每一个实验，做实验之前要求先预习。做好预习报告。预习报告要求按照教材要求的实验内容，掌握解实验原理，先做好设计，拟定实验步骤。预习报告是实验报告的前道工序，可在实验过程中将实验数据直接填入预习报告中的数据表格，课后对测试数据进行讨论分析作为正式的实验报告提交。</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40</a:t>
            </a:fld>
            <a:endParaRPr lang="zh-CN" altLang="en-US"/>
          </a:p>
        </p:txBody>
      </p:sp>
      <p:pic>
        <p:nvPicPr>
          <p:cNvPr id="16386" name="Picture 2"/>
          <p:cNvPicPr>
            <a:picLocks noChangeAspect="1" noChangeArrowheads="1"/>
          </p:cNvPicPr>
          <p:nvPr/>
        </p:nvPicPr>
        <p:blipFill>
          <a:blip r:embed="rId2" cstate="print"/>
          <a:srcRect/>
          <a:stretch>
            <a:fillRect/>
          </a:stretch>
        </p:blipFill>
        <p:spPr bwMode="auto">
          <a:xfrm>
            <a:off x="1678761" y="714356"/>
            <a:ext cx="5786478" cy="56133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018620" y="6492877"/>
            <a:ext cx="1600200" cy="365125"/>
          </a:xfrm>
        </p:spPr>
        <p:txBody>
          <a:bodyPr/>
          <a:lstStyle/>
          <a:p>
            <a:fld id="{0C913308-F349-4B6D-A68A-DD1791B4A57B}" type="slidenum">
              <a:rPr lang="zh-CN" altLang="en-US" smtClean="0"/>
              <a:pPr/>
              <a:t>41</a:t>
            </a:fld>
            <a:endParaRPr lang="zh-CN" altLang="en-US"/>
          </a:p>
        </p:txBody>
      </p:sp>
      <p:pic>
        <p:nvPicPr>
          <p:cNvPr id="17410" name="Picture 2"/>
          <p:cNvPicPr>
            <a:picLocks noChangeAspect="1" noChangeArrowheads="1"/>
          </p:cNvPicPr>
          <p:nvPr/>
        </p:nvPicPr>
        <p:blipFill>
          <a:blip r:embed="rId2" cstate="print"/>
          <a:srcRect/>
          <a:stretch>
            <a:fillRect/>
          </a:stretch>
        </p:blipFill>
        <p:spPr bwMode="auto">
          <a:xfrm>
            <a:off x="1678762" y="857232"/>
            <a:ext cx="6117404" cy="47149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42</a:t>
            </a:fld>
            <a:endParaRPr lang="zh-CN" altLang="en-US"/>
          </a:p>
        </p:txBody>
      </p:sp>
      <p:pic>
        <p:nvPicPr>
          <p:cNvPr id="18434" name="Picture 2"/>
          <p:cNvPicPr>
            <a:picLocks noChangeAspect="1" noChangeArrowheads="1"/>
          </p:cNvPicPr>
          <p:nvPr/>
        </p:nvPicPr>
        <p:blipFill>
          <a:blip r:embed="rId2" cstate="print"/>
          <a:srcRect/>
          <a:stretch>
            <a:fillRect/>
          </a:stretch>
        </p:blipFill>
        <p:spPr bwMode="auto">
          <a:xfrm>
            <a:off x="1785918" y="785795"/>
            <a:ext cx="5786478" cy="519743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3888" y="472104"/>
            <a:ext cx="2500330" cy="724648"/>
          </a:xfrm>
        </p:spPr>
        <p:txBody>
          <a:bodyPr>
            <a:normAutofit fontScale="90000"/>
          </a:bodyPr>
          <a:lstStyle/>
          <a:p>
            <a:r>
              <a:rPr lang="zh-CN" altLang="en-US" dirty="0" smtClean="0"/>
              <a:t>实验二</a:t>
            </a:r>
            <a:endParaRPr lang="zh-CN" altLang="en-US" dirty="0"/>
          </a:p>
        </p:txBody>
      </p:sp>
      <p:sp>
        <p:nvSpPr>
          <p:cNvPr id="3" name="内容占位符 2"/>
          <p:cNvSpPr>
            <a:spLocks noGrp="1"/>
          </p:cNvSpPr>
          <p:nvPr>
            <p:ph idx="1"/>
          </p:nvPr>
        </p:nvSpPr>
        <p:spPr>
          <a:xfrm>
            <a:off x="457200" y="1124744"/>
            <a:ext cx="8229600" cy="5199856"/>
          </a:xfrm>
        </p:spPr>
        <p:txBody>
          <a:bodyPr/>
          <a:lstStyle/>
          <a:p>
            <a:pPr marL="0" indent="0">
              <a:buNone/>
            </a:pPr>
            <a:r>
              <a:rPr lang="zh-CN" altLang="en-US" sz="2400" dirty="0">
                <a:latin typeface="+mn-ea"/>
              </a:rPr>
              <a:t>一、实验</a:t>
            </a:r>
            <a:r>
              <a:rPr lang="zh-CN" altLang="en-US" sz="2400" dirty="0" smtClean="0">
                <a:latin typeface="+mn-ea"/>
              </a:rPr>
              <a:t>内容</a:t>
            </a:r>
            <a:endParaRPr lang="en-US" altLang="zh-CN" sz="2400" dirty="0" smtClean="0">
              <a:latin typeface="+mn-ea"/>
            </a:endParaRPr>
          </a:p>
          <a:p>
            <a:r>
              <a:rPr lang="en-US" altLang="zh-CN" sz="2400" dirty="0" smtClean="0">
                <a:latin typeface="+mn-ea"/>
              </a:rPr>
              <a:t>1</a:t>
            </a:r>
            <a:r>
              <a:rPr lang="zh-CN" altLang="en-US" sz="2400" dirty="0" smtClean="0">
                <a:latin typeface="+mn-ea"/>
              </a:rPr>
              <a:t>、</a:t>
            </a:r>
            <a:r>
              <a:rPr lang="zh-CN" altLang="en-US" sz="2400" dirty="0">
                <a:latin typeface="+mn-ea"/>
              </a:rPr>
              <a:t>使用示波器</a:t>
            </a:r>
            <a:r>
              <a:rPr lang="zh-CN" altLang="en-US" sz="2400" dirty="0" smtClean="0">
                <a:latin typeface="+mn-ea"/>
              </a:rPr>
              <a:t>观察并记录数</a:t>
            </a:r>
            <a:r>
              <a:rPr lang="zh-CN" altLang="en-US" sz="2400" dirty="0">
                <a:latin typeface="+mn-ea"/>
              </a:rPr>
              <a:t>电试验箱连续脉冲输出</a:t>
            </a:r>
            <a:r>
              <a:rPr lang="zh-CN" altLang="en-US" sz="2400" dirty="0" smtClean="0">
                <a:latin typeface="+mn-ea"/>
              </a:rPr>
              <a:t>波形，并从示波器上读出</a:t>
            </a:r>
            <a:r>
              <a:rPr lang="en-US" altLang="zh-CN" sz="2400" dirty="0" smtClean="0">
                <a:latin typeface="+mn-ea"/>
              </a:rPr>
              <a:t>3</a:t>
            </a:r>
            <a:r>
              <a:rPr lang="zh-CN" altLang="en-US" sz="2400" dirty="0" smtClean="0">
                <a:latin typeface="+mn-ea"/>
              </a:rPr>
              <a:t>种连续脉冲的频率，填写下表。（脉冲频率的测量可通过打开示波器相应通道的水平自动测量项直接读取，也可通过水平时基读取脉冲周期，间接换算得出。）</a:t>
            </a:r>
            <a:endParaRPr lang="en-US" altLang="zh-CN" sz="2400" dirty="0" smtClean="0">
              <a:latin typeface="+mn-ea"/>
            </a:endParaRPr>
          </a:p>
          <a:p>
            <a:pPr marL="0" indent="0">
              <a:buNone/>
            </a:pPr>
            <a:endParaRPr lang="en-US" altLang="zh-CN" dirty="0" smtClean="0"/>
          </a:p>
          <a:p>
            <a:pPr marL="0" indent="0">
              <a:buNone/>
            </a:pPr>
            <a:endParaRPr lang="zh-CN" altLang="en-US" dirty="0"/>
          </a:p>
        </p:txBody>
      </p:sp>
      <p:graphicFrame>
        <p:nvGraphicFramePr>
          <p:cNvPr id="4" name="表格 3"/>
          <p:cNvGraphicFramePr>
            <a:graphicFrameLocks noGrp="1"/>
          </p:cNvGraphicFramePr>
          <p:nvPr/>
        </p:nvGraphicFramePr>
        <p:xfrm>
          <a:off x="1928794" y="3143248"/>
          <a:ext cx="5785167" cy="3500463"/>
        </p:xfrm>
        <a:graphic>
          <a:graphicData uri="http://schemas.openxmlformats.org/drawingml/2006/table">
            <a:tbl>
              <a:tblPr firstRow="1" bandRow="1">
                <a:tableStyleId>{5940675A-B579-460E-94D1-54222C63F5DA}</a:tableStyleId>
              </a:tblPr>
              <a:tblGrid>
                <a:gridCol w="1928389">
                  <a:extLst>
                    <a:ext uri="{9D8B030D-6E8A-4147-A177-3AD203B41FA5}">
                      <a16:colId xmlns:a16="http://schemas.microsoft.com/office/drawing/2014/main" val="20000"/>
                    </a:ext>
                  </a:extLst>
                </a:gridCol>
                <a:gridCol w="1928389">
                  <a:extLst>
                    <a:ext uri="{9D8B030D-6E8A-4147-A177-3AD203B41FA5}">
                      <a16:colId xmlns:a16="http://schemas.microsoft.com/office/drawing/2014/main" val="20001"/>
                    </a:ext>
                  </a:extLst>
                </a:gridCol>
                <a:gridCol w="1928389">
                  <a:extLst>
                    <a:ext uri="{9D8B030D-6E8A-4147-A177-3AD203B41FA5}">
                      <a16:colId xmlns:a16="http://schemas.microsoft.com/office/drawing/2014/main" val="20002"/>
                    </a:ext>
                  </a:extLst>
                </a:gridCol>
              </a:tblGrid>
              <a:tr h="434415">
                <a:tc>
                  <a:txBody>
                    <a:bodyPr/>
                    <a:lstStyle/>
                    <a:p>
                      <a:pPr algn="ctr"/>
                      <a:r>
                        <a:rPr lang="zh-CN" altLang="en-US" dirty="0" smtClean="0"/>
                        <a:t>待测连续脉冲</a:t>
                      </a:r>
                      <a:endParaRPr lang="zh-CN" altLang="en-US" dirty="0"/>
                    </a:p>
                  </a:txBody>
                  <a:tcPr/>
                </a:tc>
                <a:tc>
                  <a:txBody>
                    <a:bodyPr/>
                    <a:lstStyle/>
                    <a:p>
                      <a:pPr algn="ctr"/>
                      <a:r>
                        <a:rPr lang="zh-CN" altLang="en-US" dirty="0" smtClean="0"/>
                        <a:t>脉冲波形记录</a:t>
                      </a:r>
                      <a:endParaRPr lang="zh-CN" altLang="en-US" dirty="0"/>
                    </a:p>
                  </a:txBody>
                  <a:tcPr/>
                </a:tc>
                <a:tc>
                  <a:txBody>
                    <a:bodyPr/>
                    <a:lstStyle/>
                    <a:p>
                      <a:pPr algn="ctr"/>
                      <a:r>
                        <a:rPr lang="zh-CN" altLang="en-US" dirty="0" smtClean="0"/>
                        <a:t>脉冲频率测量值</a:t>
                      </a:r>
                      <a:endParaRPr lang="zh-CN" altLang="en-US" dirty="0"/>
                    </a:p>
                  </a:txBody>
                  <a:tcPr/>
                </a:tc>
                <a:extLst>
                  <a:ext uri="{0D108BD9-81ED-4DB2-BD59-A6C34878D82A}">
                    <a16:rowId xmlns:a16="http://schemas.microsoft.com/office/drawing/2014/main" val="10000"/>
                  </a:ext>
                </a:extLst>
              </a:tr>
              <a:tr h="1013465">
                <a:tc>
                  <a:txBody>
                    <a:bodyPr/>
                    <a:lstStyle/>
                    <a:p>
                      <a:pPr algn="ctr"/>
                      <a:r>
                        <a:rPr lang="en-US" altLang="zh-CN" dirty="0" smtClean="0">
                          <a:latin typeface="+mn-ea"/>
                          <a:ea typeface="+mn-ea"/>
                        </a:rPr>
                        <a:t>1Hz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algn="ctr"/>
                      <a:r>
                        <a:rPr lang="zh-CN" altLang="en-US" dirty="0" smtClean="0"/>
                        <a:t>测量依据及结果</a:t>
                      </a:r>
                      <a:endParaRPr lang="zh-CN" altLang="en-US" dirty="0"/>
                    </a:p>
                  </a:txBody>
                  <a:tcPr anchor="ctr"/>
                </a:tc>
                <a:extLst>
                  <a:ext uri="{0D108BD9-81ED-4DB2-BD59-A6C34878D82A}">
                    <a16:rowId xmlns:a16="http://schemas.microsoft.com/office/drawing/2014/main" val="10001"/>
                  </a:ext>
                </a:extLst>
              </a:tr>
              <a:tr h="1111815">
                <a:tc>
                  <a:txBody>
                    <a:bodyPr/>
                    <a:lstStyle/>
                    <a:p>
                      <a:pPr algn="ctr"/>
                      <a:r>
                        <a:rPr lang="en-US" altLang="zh-CN" dirty="0" smtClean="0">
                          <a:latin typeface="+mn-ea"/>
                          <a:ea typeface="+mn-ea"/>
                        </a:rPr>
                        <a:t>10KHz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测量依据及结果</a:t>
                      </a:r>
                    </a:p>
                    <a:p>
                      <a:pPr algn="ctr"/>
                      <a:endParaRPr lang="zh-CN" altLang="en-US" dirty="0"/>
                    </a:p>
                  </a:txBody>
                  <a:tcPr anchor="ctr"/>
                </a:tc>
                <a:extLst>
                  <a:ext uri="{0D108BD9-81ED-4DB2-BD59-A6C34878D82A}">
                    <a16:rowId xmlns:a16="http://schemas.microsoft.com/office/drawing/2014/main" val="10002"/>
                  </a:ext>
                </a:extLst>
              </a:tr>
              <a:tr h="940768">
                <a:tc>
                  <a:txBody>
                    <a:bodyPr/>
                    <a:lstStyle/>
                    <a:p>
                      <a:pPr algn="ctr"/>
                      <a:r>
                        <a:rPr lang="en-US" altLang="zh-CN" dirty="0" smtClean="0">
                          <a:latin typeface="+mn-ea"/>
                          <a:ea typeface="+mn-ea"/>
                        </a:rPr>
                        <a:t>2MHz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测量依据及结果</a:t>
                      </a:r>
                    </a:p>
                    <a:p>
                      <a:pPr algn="ctr"/>
                      <a:endParaRPr lang="zh-CN" altLang="en-US" dirty="0"/>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60648"/>
            <a:ext cx="8229600" cy="1143000"/>
          </a:xfrm>
        </p:spPr>
        <p:txBody>
          <a:bodyPr>
            <a:normAutofit/>
          </a:bodyPr>
          <a:lstStyle/>
          <a:p>
            <a:pPr algn="ctr"/>
            <a:r>
              <a:rPr lang="zh-CN" altLang="en-US" dirty="0" smtClean="0"/>
              <a:t>实验二</a:t>
            </a:r>
            <a:endParaRPr lang="zh-CN" altLang="en-US" dirty="0"/>
          </a:p>
        </p:txBody>
      </p:sp>
      <p:sp>
        <p:nvSpPr>
          <p:cNvPr id="3" name="内容占位符 2"/>
          <p:cNvSpPr>
            <a:spLocks noGrp="1"/>
          </p:cNvSpPr>
          <p:nvPr>
            <p:ph idx="1"/>
          </p:nvPr>
        </p:nvSpPr>
        <p:spPr>
          <a:xfrm>
            <a:off x="457200" y="1556792"/>
            <a:ext cx="8229600" cy="5112568"/>
          </a:xfrm>
        </p:spPr>
        <p:txBody>
          <a:bodyPr>
            <a:normAutofit/>
          </a:bodyPr>
          <a:lstStyle/>
          <a:p>
            <a:pPr marL="0" indent="0">
              <a:buNone/>
            </a:pPr>
            <a:r>
              <a:rPr lang="en-US" altLang="zh-CN" sz="2400" dirty="0" smtClean="0"/>
              <a:t>2</a:t>
            </a:r>
            <a:r>
              <a:rPr lang="zh-CN" altLang="en-US" sz="2400" dirty="0" smtClean="0"/>
              <a:t>、</a:t>
            </a:r>
            <a:r>
              <a:rPr lang="zh-CN" altLang="zh-CN" sz="2400" dirty="0" smtClean="0"/>
              <a:t>将</a:t>
            </a:r>
            <a:r>
              <a:rPr lang="zh-CN" altLang="zh-CN" sz="2400" dirty="0"/>
              <a:t>实验箱上</a:t>
            </a:r>
            <a:r>
              <a:rPr lang="en-US" altLang="zh-CN" sz="2400" dirty="0" smtClean="0"/>
              <a:t>74LS197</a:t>
            </a:r>
            <a:r>
              <a:rPr lang="zh-CN" altLang="en-US" sz="2400" dirty="0" smtClean="0"/>
              <a:t>接成十六进制计数器，选用</a:t>
            </a:r>
            <a:r>
              <a:rPr lang="en-US" altLang="zh-CN" sz="2400" dirty="0" smtClean="0"/>
              <a:t>10kHz</a:t>
            </a:r>
            <a:r>
              <a:rPr lang="zh-CN" altLang="en-US" sz="2400" dirty="0" smtClean="0"/>
              <a:t>连续脉冲作为时钟，</a:t>
            </a:r>
            <a:r>
              <a:rPr lang="zh-CN" altLang="zh-CN" sz="2400" dirty="0"/>
              <a:t>使用示波器数字</a:t>
            </a:r>
            <a:r>
              <a:rPr lang="zh-CN" altLang="zh-CN" sz="2400" dirty="0" smtClean="0"/>
              <a:t>通道</a:t>
            </a:r>
            <a:r>
              <a:rPr lang="zh-CN" altLang="en-US" sz="2400" dirty="0"/>
              <a:t>截</a:t>
            </a:r>
            <a:r>
              <a:rPr lang="zh-CN" altLang="en-US" sz="2400" dirty="0" smtClean="0"/>
              <a:t>图并分析</a:t>
            </a:r>
            <a:r>
              <a:rPr lang="en-US" altLang="zh-CN" sz="2400" dirty="0" smtClean="0"/>
              <a:t>CP0</a:t>
            </a:r>
            <a:r>
              <a:rPr lang="zh-CN" altLang="zh-CN" sz="2400" dirty="0"/>
              <a:t>、</a:t>
            </a:r>
            <a:r>
              <a:rPr lang="en-US" altLang="zh-CN" sz="2400" dirty="0"/>
              <a:t>Q3</a:t>
            </a:r>
            <a:r>
              <a:rPr lang="zh-CN" altLang="zh-CN" sz="2400" dirty="0"/>
              <a:t>、</a:t>
            </a:r>
            <a:r>
              <a:rPr lang="en-US" altLang="zh-CN" sz="2400" dirty="0"/>
              <a:t>Q2</a:t>
            </a:r>
            <a:r>
              <a:rPr lang="zh-CN" altLang="zh-CN" sz="2400" dirty="0"/>
              <a:t>、</a:t>
            </a:r>
            <a:r>
              <a:rPr lang="en-US" altLang="zh-CN" sz="2400" dirty="0"/>
              <a:t>Q1</a:t>
            </a:r>
            <a:r>
              <a:rPr lang="zh-CN" altLang="zh-CN" sz="2400" dirty="0"/>
              <a:t>和</a:t>
            </a:r>
            <a:r>
              <a:rPr lang="en-US" altLang="zh-CN" sz="2400" dirty="0"/>
              <a:t>Q0</a:t>
            </a:r>
            <a:r>
              <a:rPr lang="zh-CN" altLang="zh-CN" sz="2400" dirty="0" smtClean="0"/>
              <a:t>波形</a:t>
            </a:r>
            <a:r>
              <a:rPr lang="zh-CN" altLang="en-US" sz="2400" dirty="0" smtClean="0"/>
              <a:t>关系。</a:t>
            </a:r>
            <a:endParaRPr lang="en-US" altLang="zh-CN" sz="2400" dirty="0" smtClean="0"/>
          </a:p>
          <a:p>
            <a:pPr marL="0" indent="0">
              <a:buNone/>
            </a:pPr>
            <a:r>
              <a:rPr lang="zh-CN" altLang="en-US" sz="2000" dirty="0" smtClean="0">
                <a:solidFill>
                  <a:srgbClr val="FF0000"/>
                </a:solidFill>
              </a:rPr>
              <a:t>注意示波器截图时波形自上向下的排列顺序需与下表一致，以及无用逻辑通道的关闭</a:t>
            </a:r>
            <a:endParaRPr lang="en-US" altLang="zh-CN" sz="2000" dirty="0" smtClean="0">
              <a:solidFill>
                <a:srgbClr val="FF0000"/>
              </a:solidFill>
            </a:endParaRPr>
          </a:p>
          <a:p>
            <a:pPr marL="0" indent="0">
              <a:buNone/>
            </a:pPr>
            <a:endParaRPr lang="en-US" altLang="zh-CN" sz="2800" dirty="0" smtClean="0"/>
          </a:p>
        </p:txBody>
      </p:sp>
      <p:graphicFrame>
        <p:nvGraphicFramePr>
          <p:cNvPr id="5" name="表格 4"/>
          <p:cNvGraphicFramePr>
            <a:graphicFrameLocks noGrp="1"/>
          </p:cNvGraphicFramePr>
          <p:nvPr>
            <p:extLst>
              <p:ext uri="{D42A27DB-BD31-4B8C-83A1-F6EECF244321}">
                <p14:modId xmlns:p14="http://schemas.microsoft.com/office/powerpoint/2010/main" val="4167931292"/>
              </p:ext>
            </p:extLst>
          </p:nvPr>
        </p:nvGraphicFramePr>
        <p:xfrm>
          <a:off x="899592" y="3356992"/>
          <a:ext cx="7272808" cy="3096344"/>
        </p:xfrm>
        <a:graphic>
          <a:graphicData uri="http://schemas.openxmlformats.org/drawingml/2006/table">
            <a:tbl>
              <a:tblPr firstRow="1" firstCol="1" bandRow="1">
                <a:tableStyleId>{5940675A-B579-460E-94D1-54222C63F5DA}</a:tableStyleId>
              </a:tblPr>
              <a:tblGrid>
                <a:gridCol w="1605611">
                  <a:extLst>
                    <a:ext uri="{9D8B030D-6E8A-4147-A177-3AD203B41FA5}">
                      <a16:colId xmlns:a16="http://schemas.microsoft.com/office/drawing/2014/main" val="20000"/>
                    </a:ext>
                  </a:extLst>
                </a:gridCol>
                <a:gridCol w="5667197">
                  <a:extLst>
                    <a:ext uri="{9D8B030D-6E8A-4147-A177-3AD203B41FA5}">
                      <a16:colId xmlns:a16="http://schemas.microsoft.com/office/drawing/2014/main" val="20001"/>
                    </a:ext>
                  </a:extLst>
                </a:gridCol>
              </a:tblGrid>
              <a:tr h="884669">
                <a:tc>
                  <a:txBody>
                    <a:bodyPr/>
                    <a:lstStyle/>
                    <a:p>
                      <a:pPr algn="ctr">
                        <a:lnSpc>
                          <a:spcPct val="150000"/>
                        </a:lnSpc>
                        <a:spcAft>
                          <a:spcPts val="0"/>
                        </a:spcAft>
                      </a:pPr>
                      <a:r>
                        <a:rPr lang="zh-CN" sz="1800" kern="100" dirty="0">
                          <a:effectLst/>
                        </a:rPr>
                        <a:t>波形记录顺序</a:t>
                      </a:r>
                      <a:endParaRPr lang="zh-CN" sz="1400" kern="100" dirty="0">
                        <a:effectLst/>
                        <a:latin typeface="Times New Roman"/>
                        <a:ea typeface="宋体"/>
                      </a:endParaRPr>
                    </a:p>
                  </a:txBody>
                  <a:tcPr marL="68580" marR="68580" marT="0" marB="0"/>
                </a:tc>
                <a:tc>
                  <a:txBody>
                    <a:bodyPr/>
                    <a:lstStyle/>
                    <a:p>
                      <a:pPr algn="ctr">
                        <a:lnSpc>
                          <a:spcPct val="150000"/>
                        </a:lnSpc>
                        <a:spcAft>
                          <a:spcPts val="0"/>
                        </a:spcAft>
                      </a:pPr>
                      <a:r>
                        <a:rPr lang="zh-CN" sz="1800" kern="100" dirty="0">
                          <a:effectLst/>
                        </a:rPr>
                        <a:t>波形截图</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val="10000"/>
                  </a:ext>
                </a:extLst>
              </a:tr>
              <a:tr h="442335">
                <a:tc>
                  <a:txBody>
                    <a:bodyPr/>
                    <a:lstStyle/>
                    <a:p>
                      <a:pPr algn="ctr">
                        <a:lnSpc>
                          <a:spcPct val="150000"/>
                        </a:lnSpc>
                        <a:spcAft>
                          <a:spcPts val="0"/>
                        </a:spcAft>
                      </a:pPr>
                      <a:r>
                        <a:rPr lang="en-US" sz="1800" kern="100" dirty="0">
                          <a:effectLst/>
                        </a:rPr>
                        <a:t>CP0</a:t>
                      </a:r>
                      <a:endParaRPr lang="zh-CN" sz="1400" kern="100" dirty="0">
                        <a:effectLst/>
                        <a:latin typeface="Times New Roman"/>
                        <a:ea typeface="宋体"/>
                      </a:endParaRPr>
                    </a:p>
                  </a:txBody>
                  <a:tcPr marL="68580" marR="68580" marT="0" marB="0"/>
                </a:tc>
                <a:tc rowSpan="5">
                  <a:txBody>
                    <a:bodyPr/>
                    <a:lstStyle/>
                    <a:p>
                      <a:pPr algn="ctr">
                        <a:lnSpc>
                          <a:spcPct val="150000"/>
                        </a:lnSpc>
                        <a:spcAft>
                          <a:spcPts val="0"/>
                        </a:spcAft>
                      </a:pPr>
                      <a:r>
                        <a:rPr lang="en-US" sz="1800" kern="100" dirty="0">
                          <a:effectLst/>
                        </a:rPr>
                        <a:t> </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val="10001"/>
                  </a:ext>
                </a:extLst>
              </a:tr>
              <a:tr h="442335">
                <a:tc>
                  <a:txBody>
                    <a:bodyPr/>
                    <a:lstStyle/>
                    <a:p>
                      <a:pPr algn="ctr">
                        <a:lnSpc>
                          <a:spcPct val="150000"/>
                        </a:lnSpc>
                        <a:spcAft>
                          <a:spcPts val="0"/>
                        </a:spcAft>
                      </a:pPr>
                      <a:r>
                        <a:rPr lang="en-US" sz="1800" kern="100" dirty="0">
                          <a:effectLst/>
                        </a:rPr>
                        <a:t>Q0</a:t>
                      </a:r>
                      <a:endParaRPr lang="zh-CN" sz="1400" kern="100" dirty="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2"/>
                  </a:ext>
                </a:extLst>
              </a:tr>
              <a:tr h="442335">
                <a:tc>
                  <a:txBody>
                    <a:bodyPr/>
                    <a:lstStyle/>
                    <a:p>
                      <a:pPr algn="ctr">
                        <a:lnSpc>
                          <a:spcPct val="150000"/>
                        </a:lnSpc>
                        <a:spcAft>
                          <a:spcPts val="0"/>
                        </a:spcAft>
                      </a:pPr>
                      <a:r>
                        <a:rPr lang="en-US" sz="1800" kern="100" dirty="0">
                          <a:effectLst/>
                        </a:rPr>
                        <a:t>Q1</a:t>
                      </a:r>
                      <a:endParaRPr lang="zh-CN" sz="1400" kern="100" dirty="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3"/>
                  </a:ext>
                </a:extLst>
              </a:tr>
              <a:tr h="442335">
                <a:tc>
                  <a:txBody>
                    <a:bodyPr/>
                    <a:lstStyle/>
                    <a:p>
                      <a:pPr algn="ctr">
                        <a:lnSpc>
                          <a:spcPct val="150000"/>
                        </a:lnSpc>
                        <a:spcAft>
                          <a:spcPts val="0"/>
                        </a:spcAft>
                      </a:pPr>
                      <a:r>
                        <a:rPr lang="en-US" sz="1800" kern="100" dirty="0">
                          <a:effectLst/>
                        </a:rPr>
                        <a:t>Q2</a:t>
                      </a:r>
                      <a:endParaRPr lang="zh-CN" sz="1400" kern="100" dirty="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4"/>
                  </a:ext>
                </a:extLst>
              </a:tr>
              <a:tr h="442335">
                <a:tc>
                  <a:txBody>
                    <a:bodyPr/>
                    <a:lstStyle/>
                    <a:p>
                      <a:pPr algn="ctr">
                        <a:lnSpc>
                          <a:spcPct val="150000"/>
                        </a:lnSpc>
                        <a:spcAft>
                          <a:spcPts val="0"/>
                        </a:spcAft>
                      </a:pPr>
                      <a:r>
                        <a:rPr lang="en-US" sz="1800" kern="100" dirty="0">
                          <a:effectLst/>
                        </a:rPr>
                        <a:t>Q3</a:t>
                      </a:r>
                      <a:endParaRPr lang="zh-CN" sz="1400" kern="100" dirty="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571480"/>
            <a:ext cx="2214578" cy="796086"/>
          </a:xfrm>
        </p:spPr>
        <p:txBody>
          <a:bodyPr>
            <a:normAutofit fontScale="90000"/>
          </a:bodyPr>
          <a:lstStyle/>
          <a:p>
            <a:r>
              <a:rPr lang="zh-CN" altLang="en-US" dirty="0" smtClean="0"/>
              <a:t>实验二</a:t>
            </a:r>
            <a:endParaRPr lang="zh-CN" altLang="en-US" dirty="0"/>
          </a:p>
        </p:txBody>
      </p:sp>
      <p:sp>
        <p:nvSpPr>
          <p:cNvPr id="3" name="内容占位符 2"/>
          <p:cNvSpPr>
            <a:spLocks noGrp="1"/>
          </p:cNvSpPr>
          <p:nvPr>
            <p:ph idx="1"/>
          </p:nvPr>
        </p:nvSpPr>
        <p:spPr>
          <a:xfrm>
            <a:off x="428596" y="1484784"/>
            <a:ext cx="8229600" cy="4998569"/>
          </a:xfrm>
        </p:spPr>
        <p:txBody>
          <a:bodyPr>
            <a:normAutofit/>
          </a:bodyPr>
          <a:lstStyle/>
          <a:p>
            <a:r>
              <a:rPr lang="en-US" altLang="zh-CN" sz="2400" dirty="0" smtClean="0">
                <a:latin typeface="+mn-ea"/>
              </a:rPr>
              <a:t>3</a:t>
            </a:r>
            <a:r>
              <a:rPr lang="zh-CN" altLang="en-US" sz="2400" dirty="0" smtClean="0">
                <a:latin typeface="+mn-ea"/>
              </a:rPr>
              <a:t>、实验箱门电路芯片（</a:t>
            </a:r>
            <a:r>
              <a:rPr lang="en-US" altLang="zh-CN" sz="2400" dirty="0" smtClean="0">
                <a:latin typeface="+mn-ea"/>
              </a:rPr>
              <a:t>74LS00</a:t>
            </a:r>
            <a:r>
              <a:rPr lang="zh-CN" altLang="en-US" sz="2400" dirty="0" smtClean="0">
                <a:latin typeface="+mn-ea"/>
              </a:rPr>
              <a:t>、</a:t>
            </a:r>
            <a:r>
              <a:rPr lang="en-US" altLang="zh-CN" sz="2400" dirty="0" smtClean="0">
                <a:solidFill>
                  <a:schemeClr val="dk1"/>
                </a:solidFill>
                <a:latin typeface="+mn-ea"/>
              </a:rPr>
              <a:t>74LS08 </a:t>
            </a:r>
            <a:r>
              <a:rPr lang="zh-CN" altLang="en-US" sz="2400" dirty="0">
                <a:solidFill>
                  <a:schemeClr val="dk1"/>
                </a:solidFill>
                <a:latin typeface="+mn-ea"/>
              </a:rPr>
              <a:t>、</a:t>
            </a:r>
            <a:r>
              <a:rPr lang="en-US" altLang="zh-CN" sz="2400" dirty="0" smtClean="0">
                <a:solidFill>
                  <a:schemeClr val="dk1"/>
                </a:solidFill>
                <a:latin typeface="+mn-ea"/>
              </a:rPr>
              <a:t>74LS20 </a:t>
            </a:r>
            <a:r>
              <a:rPr lang="zh-CN" altLang="en-US" sz="2400" dirty="0">
                <a:solidFill>
                  <a:schemeClr val="dk1"/>
                </a:solidFill>
                <a:latin typeface="+mn-ea"/>
              </a:rPr>
              <a:t>和</a:t>
            </a:r>
            <a:r>
              <a:rPr lang="en-US" altLang="zh-CN" sz="2400" dirty="0" smtClean="0">
                <a:latin typeface="+mn-ea"/>
              </a:rPr>
              <a:t>74LS86 </a:t>
            </a:r>
            <a:r>
              <a:rPr lang="zh-CN" altLang="en-US" sz="2400" dirty="0" smtClean="0">
                <a:latin typeface="+mn-ea"/>
              </a:rPr>
              <a:t>）静态测试，填写真值表</a:t>
            </a:r>
            <a:r>
              <a:rPr lang="zh-CN" altLang="zh-CN" sz="2400" dirty="0" smtClean="0">
                <a:latin typeface="+mn-ea"/>
              </a:rPr>
              <a:t>。</a:t>
            </a:r>
            <a:endParaRPr lang="en-US" altLang="zh-CN" sz="2400" dirty="0" smtClean="0">
              <a:latin typeface="+mn-ea"/>
            </a:endParaRPr>
          </a:p>
          <a:p>
            <a:pPr marL="0" indent="0">
              <a:buNone/>
            </a:pPr>
            <a:endParaRPr lang="en-US" altLang="zh-CN" sz="2000" dirty="0" smtClean="0"/>
          </a:p>
          <a:p>
            <a:pPr marL="0" indent="0">
              <a:buNone/>
            </a:pPr>
            <a:r>
              <a:rPr lang="zh-CN" altLang="en-US" sz="2000" dirty="0" smtClean="0"/>
              <a:t>以</a:t>
            </a:r>
            <a:r>
              <a:rPr lang="en-US" altLang="zh-CN" sz="2000" dirty="0">
                <a:latin typeface="+mn-ea"/>
              </a:rPr>
              <a:t>74LS00</a:t>
            </a:r>
            <a:r>
              <a:rPr lang="zh-CN" altLang="en-US" sz="2000" dirty="0"/>
              <a:t>为例，待测</a:t>
            </a:r>
            <a:r>
              <a:rPr lang="zh-CN" altLang="en-US" sz="2000" dirty="0" smtClean="0"/>
              <a:t>真值表如下：</a:t>
            </a:r>
            <a:endParaRPr lang="en-US" altLang="zh-CN" sz="2000" dirty="0"/>
          </a:p>
          <a:p>
            <a:pPr marL="0" indent="0">
              <a:buNone/>
            </a:pPr>
            <a:r>
              <a:rPr lang="zh-CN" altLang="en-US" sz="1800" dirty="0">
                <a:solidFill>
                  <a:srgbClr val="FF0000"/>
                </a:solidFill>
              </a:rPr>
              <a:t>（四组</a:t>
            </a:r>
            <a:r>
              <a:rPr lang="en-US" altLang="zh-CN" sz="1800" dirty="0">
                <a:solidFill>
                  <a:srgbClr val="FF0000"/>
                </a:solidFill>
              </a:rPr>
              <a:t>2</a:t>
            </a:r>
            <a:r>
              <a:rPr lang="zh-CN" altLang="en-US" sz="1800" dirty="0">
                <a:solidFill>
                  <a:srgbClr val="FF0000"/>
                </a:solidFill>
              </a:rPr>
              <a:t>输入与非门，可分</a:t>
            </a:r>
            <a:r>
              <a:rPr lang="en-US" altLang="zh-CN" sz="1800" dirty="0">
                <a:solidFill>
                  <a:srgbClr val="FF0000"/>
                </a:solidFill>
              </a:rPr>
              <a:t>4</a:t>
            </a:r>
            <a:r>
              <a:rPr lang="zh-CN" altLang="en-US" sz="1800" dirty="0">
                <a:solidFill>
                  <a:srgbClr val="FF0000"/>
                </a:solidFill>
              </a:rPr>
              <a:t>张真值表测量）</a:t>
            </a:r>
            <a:endParaRPr lang="en-US" altLang="zh-CN" sz="2800" dirty="0"/>
          </a:p>
          <a:p>
            <a:pPr marL="0" indent="0">
              <a:buNone/>
            </a:pPr>
            <a:endParaRPr lang="en-US" altLang="zh-CN" sz="3600" dirty="0" smtClean="0"/>
          </a:p>
          <a:p>
            <a:pPr marL="0" indent="0">
              <a:buNone/>
            </a:pPr>
            <a:endParaRPr lang="zh-CN" altLang="en-US" sz="3600" dirty="0"/>
          </a:p>
          <a:p>
            <a:pPr marL="0" indent="0">
              <a:buNone/>
            </a:pPr>
            <a:endParaRPr lang="en-US" altLang="zh-CN" sz="2800" dirty="0"/>
          </a:p>
          <a:p>
            <a:pPr marL="0" indent="0">
              <a:buNone/>
            </a:pPr>
            <a:endParaRPr lang="en-US" altLang="zh-CN" sz="2800" dirty="0" smtClean="0"/>
          </a:p>
          <a:p>
            <a:pPr marL="0" indent="0">
              <a:buNone/>
            </a:pP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7950" y="3501008"/>
            <a:ext cx="3846513"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实验二</a:t>
            </a:r>
          </a:p>
        </p:txBody>
      </p:sp>
      <p:sp>
        <p:nvSpPr>
          <p:cNvPr id="3" name="内容占位符 2"/>
          <p:cNvSpPr>
            <a:spLocks noGrp="1"/>
          </p:cNvSpPr>
          <p:nvPr>
            <p:ph idx="1"/>
          </p:nvPr>
        </p:nvSpPr>
        <p:spPr/>
        <p:txBody>
          <a:bodyPr>
            <a:normAutofit/>
          </a:bodyPr>
          <a:lstStyle/>
          <a:p>
            <a:r>
              <a:rPr lang="en-US" altLang="zh-CN" sz="2400" dirty="0" smtClean="0"/>
              <a:t>4</a:t>
            </a:r>
            <a:r>
              <a:rPr lang="zh-CN" altLang="en-US" sz="2400" dirty="0" smtClean="0"/>
              <a:t>、实验箱</a:t>
            </a:r>
            <a:r>
              <a:rPr lang="zh-CN" altLang="en-US" sz="2400" dirty="0">
                <a:latin typeface="+mn-ea"/>
              </a:rPr>
              <a:t>门电路芯片（</a:t>
            </a:r>
            <a:r>
              <a:rPr lang="en-US" altLang="zh-CN" sz="2400" dirty="0">
                <a:latin typeface="+mn-ea"/>
              </a:rPr>
              <a:t>74LS00</a:t>
            </a:r>
            <a:r>
              <a:rPr lang="zh-CN" altLang="en-US" sz="2400" dirty="0">
                <a:latin typeface="+mn-ea"/>
              </a:rPr>
              <a:t>、</a:t>
            </a:r>
            <a:r>
              <a:rPr lang="en-US" altLang="zh-CN" sz="2400" dirty="0">
                <a:solidFill>
                  <a:schemeClr val="dk1"/>
                </a:solidFill>
                <a:latin typeface="+mn-ea"/>
              </a:rPr>
              <a:t>74LS08 </a:t>
            </a:r>
            <a:r>
              <a:rPr lang="zh-CN" altLang="en-US" sz="2400" dirty="0">
                <a:solidFill>
                  <a:schemeClr val="dk1"/>
                </a:solidFill>
                <a:latin typeface="+mn-ea"/>
              </a:rPr>
              <a:t>、</a:t>
            </a:r>
            <a:r>
              <a:rPr lang="en-US" altLang="zh-CN" sz="2400" dirty="0">
                <a:solidFill>
                  <a:schemeClr val="dk1"/>
                </a:solidFill>
                <a:latin typeface="+mn-ea"/>
              </a:rPr>
              <a:t>74LS20 </a:t>
            </a:r>
            <a:r>
              <a:rPr lang="zh-CN" altLang="en-US" sz="2400" dirty="0">
                <a:solidFill>
                  <a:schemeClr val="dk1"/>
                </a:solidFill>
                <a:latin typeface="+mn-ea"/>
              </a:rPr>
              <a:t>和</a:t>
            </a:r>
            <a:r>
              <a:rPr lang="en-US" altLang="zh-CN" sz="2400" dirty="0">
                <a:latin typeface="+mn-ea"/>
              </a:rPr>
              <a:t>74LS86 </a:t>
            </a:r>
            <a:r>
              <a:rPr lang="zh-CN" altLang="en-US" sz="2400" dirty="0" smtClean="0">
                <a:latin typeface="+mn-ea"/>
              </a:rPr>
              <a:t>）动态测试，</a:t>
            </a:r>
            <a:r>
              <a:rPr lang="zh-CN" altLang="en-US" sz="2400" dirty="0">
                <a:latin typeface="+mn-ea"/>
              </a:rPr>
              <a:t>截图并分析</a:t>
            </a:r>
            <a:r>
              <a:rPr lang="zh-CN" altLang="zh-CN" sz="2400" dirty="0"/>
              <a:t>输入、输出引脚的波形</a:t>
            </a:r>
            <a:r>
              <a:rPr lang="zh-CN" altLang="en-US" sz="2400" dirty="0" smtClean="0"/>
              <a:t>关系。</a:t>
            </a:r>
            <a:endParaRPr lang="en-US" altLang="zh-CN" sz="2400" dirty="0" smtClean="0"/>
          </a:p>
          <a:p>
            <a:pPr marL="0" indent="0">
              <a:buNone/>
            </a:pPr>
            <a:r>
              <a:rPr lang="en-US" altLang="zh-CN" sz="2400" dirty="0" smtClean="0"/>
              <a:t>    </a:t>
            </a:r>
            <a:r>
              <a:rPr lang="zh-CN" altLang="en-US" sz="2000" dirty="0" smtClean="0">
                <a:solidFill>
                  <a:srgbClr val="FF0000"/>
                </a:solidFill>
              </a:rPr>
              <a:t>注意</a:t>
            </a:r>
            <a:r>
              <a:rPr lang="en-US" altLang="zh-CN" sz="2000" dirty="0" smtClean="0">
                <a:solidFill>
                  <a:srgbClr val="FF0000"/>
                </a:solidFill>
              </a:rPr>
              <a:t>74LS197</a:t>
            </a:r>
            <a:r>
              <a:rPr lang="zh-CN" altLang="en-US" sz="2000" dirty="0" smtClean="0">
                <a:solidFill>
                  <a:srgbClr val="FF0000"/>
                </a:solidFill>
              </a:rPr>
              <a:t>作为门电路输入信号的接入。示波器截图时</a:t>
            </a:r>
            <a:r>
              <a:rPr lang="zh-CN" altLang="en-US" sz="2000" dirty="0">
                <a:solidFill>
                  <a:srgbClr val="FF0000"/>
                </a:solidFill>
              </a:rPr>
              <a:t>波形自上</a:t>
            </a:r>
            <a:r>
              <a:rPr lang="zh-CN" altLang="en-US" sz="2000" dirty="0" smtClean="0">
                <a:solidFill>
                  <a:srgbClr val="FF0000"/>
                </a:solidFill>
              </a:rPr>
              <a:t>向下  排列顺序需与下表一致。</a:t>
            </a:r>
            <a:endParaRPr lang="zh-CN" altLang="en-US" sz="2000" dirty="0">
              <a:solidFill>
                <a:srgbClr val="FF0000"/>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842052260"/>
              </p:ext>
            </p:extLst>
          </p:nvPr>
        </p:nvGraphicFramePr>
        <p:xfrm>
          <a:off x="1259632" y="4005064"/>
          <a:ext cx="6768752" cy="2232250"/>
        </p:xfrm>
        <a:graphic>
          <a:graphicData uri="http://schemas.openxmlformats.org/drawingml/2006/table">
            <a:tbl>
              <a:tblPr firstRow="1" firstCol="1" bandRow="1">
                <a:tableStyleId>{5940675A-B579-460E-94D1-54222C63F5DA}</a:tableStyleId>
              </a:tblPr>
              <a:tblGrid>
                <a:gridCol w="1717824">
                  <a:extLst>
                    <a:ext uri="{9D8B030D-6E8A-4147-A177-3AD203B41FA5}">
                      <a16:colId xmlns:a16="http://schemas.microsoft.com/office/drawing/2014/main" val="20000"/>
                    </a:ext>
                  </a:extLst>
                </a:gridCol>
                <a:gridCol w="5050928">
                  <a:extLst>
                    <a:ext uri="{9D8B030D-6E8A-4147-A177-3AD203B41FA5}">
                      <a16:colId xmlns:a16="http://schemas.microsoft.com/office/drawing/2014/main" val="20001"/>
                    </a:ext>
                  </a:extLst>
                </a:gridCol>
              </a:tblGrid>
              <a:tr h="888050">
                <a:tc>
                  <a:txBody>
                    <a:bodyPr/>
                    <a:lstStyle/>
                    <a:p>
                      <a:pPr algn="ctr">
                        <a:lnSpc>
                          <a:spcPct val="150000"/>
                        </a:lnSpc>
                        <a:spcAft>
                          <a:spcPts val="0"/>
                        </a:spcAft>
                      </a:pPr>
                      <a:r>
                        <a:rPr lang="en-US" sz="1600" kern="100" dirty="0">
                          <a:effectLst/>
                        </a:rPr>
                        <a:t>74LS00</a:t>
                      </a:r>
                      <a:r>
                        <a:rPr lang="zh-CN" sz="1600" kern="100" dirty="0">
                          <a:effectLst/>
                        </a:rPr>
                        <a:t>动态测试波形记录顺序</a:t>
                      </a:r>
                      <a:endParaRPr lang="zh-CN" sz="1200" kern="100" dirty="0">
                        <a:effectLst/>
                        <a:latin typeface="Times New Roman"/>
                        <a:ea typeface="宋体"/>
                      </a:endParaRPr>
                    </a:p>
                  </a:txBody>
                  <a:tcPr marL="68580" marR="68580" marT="0" marB="0"/>
                </a:tc>
                <a:tc>
                  <a:txBody>
                    <a:bodyPr/>
                    <a:lstStyle/>
                    <a:p>
                      <a:pPr algn="ctr">
                        <a:lnSpc>
                          <a:spcPct val="150000"/>
                        </a:lnSpc>
                        <a:spcAft>
                          <a:spcPts val="0"/>
                        </a:spcAft>
                      </a:pPr>
                      <a:r>
                        <a:rPr lang="zh-CN" sz="1600" kern="100" dirty="0">
                          <a:effectLst/>
                        </a:rPr>
                        <a:t>波形截图</a:t>
                      </a:r>
                      <a:endParaRPr lang="zh-CN" sz="1200" kern="100" dirty="0">
                        <a:effectLst/>
                        <a:latin typeface="Times New Roman"/>
                        <a:ea typeface="宋体"/>
                      </a:endParaRPr>
                    </a:p>
                  </a:txBody>
                  <a:tcPr marL="68580" marR="68580" marT="0" marB="0"/>
                </a:tc>
                <a:extLst>
                  <a:ext uri="{0D108BD9-81ED-4DB2-BD59-A6C34878D82A}">
                    <a16:rowId xmlns:a16="http://schemas.microsoft.com/office/drawing/2014/main" val="10000"/>
                  </a:ext>
                </a:extLst>
              </a:tr>
              <a:tr h="452090">
                <a:tc>
                  <a:txBody>
                    <a:bodyPr/>
                    <a:lstStyle/>
                    <a:p>
                      <a:pPr algn="just">
                        <a:lnSpc>
                          <a:spcPct val="150000"/>
                        </a:lnSpc>
                        <a:spcAft>
                          <a:spcPts val="0"/>
                        </a:spcAft>
                      </a:pPr>
                      <a:r>
                        <a:rPr lang="en-US" sz="1600" kern="100">
                          <a:effectLst/>
                        </a:rPr>
                        <a:t>A1</a:t>
                      </a:r>
                      <a:r>
                        <a:rPr lang="zh-CN" sz="1600" kern="100">
                          <a:effectLst/>
                        </a:rPr>
                        <a:t>（</a:t>
                      </a:r>
                      <a:r>
                        <a:rPr lang="en-US" sz="1600" kern="100">
                          <a:effectLst/>
                        </a:rPr>
                        <a:t>Q2</a:t>
                      </a:r>
                      <a:r>
                        <a:rPr lang="zh-CN" sz="1600" kern="100">
                          <a:effectLst/>
                        </a:rPr>
                        <a:t>）</a:t>
                      </a:r>
                      <a:endParaRPr lang="zh-CN" sz="1200" kern="100">
                        <a:effectLst/>
                        <a:latin typeface="Times New Roman"/>
                        <a:ea typeface="宋体"/>
                      </a:endParaRPr>
                    </a:p>
                  </a:txBody>
                  <a:tcPr marL="68580" marR="68580" marT="0" marB="0"/>
                </a:tc>
                <a:tc rowSpan="3">
                  <a:txBody>
                    <a:bodyPr/>
                    <a:lstStyle/>
                    <a:p>
                      <a:pPr algn="just">
                        <a:lnSpc>
                          <a:spcPct val="150000"/>
                        </a:lnSpc>
                        <a:spcAft>
                          <a:spcPts val="0"/>
                        </a:spcAft>
                      </a:pPr>
                      <a:r>
                        <a:rPr lang="en-US" sz="1600" kern="100" dirty="0">
                          <a:effectLst/>
                        </a:rPr>
                        <a:t> </a:t>
                      </a:r>
                      <a:endParaRPr lang="zh-CN" sz="1200" kern="100" dirty="0">
                        <a:effectLst/>
                        <a:latin typeface="Times New Roman"/>
                        <a:ea typeface="宋体"/>
                      </a:endParaRPr>
                    </a:p>
                  </a:txBody>
                  <a:tcPr marL="68580" marR="68580" marT="0" marB="0"/>
                </a:tc>
                <a:extLst>
                  <a:ext uri="{0D108BD9-81ED-4DB2-BD59-A6C34878D82A}">
                    <a16:rowId xmlns:a16="http://schemas.microsoft.com/office/drawing/2014/main" val="10001"/>
                  </a:ext>
                </a:extLst>
              </a:tr>
              <a:tr h="440020">
                <a:tc>
                  <a:txBody>
                    <a:bodyPr/>
                    <a:lstStyle/>
                    <a:p>
                      <a:pPr algn="just">
                        <a:lnSpc>
                          <a:spcPct val="150000"/>
                        </a:lnSpc>
                        <a:spcAft>
                          <a:spcPts val="0"/>
                        </a:spcAft>
                      </a:pPr>
                      <a:r>
                        <a:rPr lang="en-US" sz="1600" kern="100" dirty="0">
                          <a:effectLst/>
                        </a:rPr>
                        <a:t>B1</a:t>
                      </a:r>
                      <a:r>
                        <a:rPr lang="zh-CN" sz="1600" kern="100" dirty="0">
                          <a:effectLst/>
                        </a:rPr>
                        <a:t>（</a:t>
                      </a:r>
                      <a:r>
                        <a:rPr lang="en-US" sz="1600" kern="100" dirty="0">
                          <a:effectLst/>
                        </a:rPr>
                        <a:t>Q1</a:t>
                      </a:r>
                      <a:r>
                        <a:rPr lang="zh-CN" sz="1600" kern="100" dirty="0">
                          <a:effectLst/>
                        </a:rPr>
                        <a:t>）</a:t>
                      </a:r>
                      <a:endParaRPr lang="zh-CN" sz="1200" kern="100" dirty="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2"/>
                  </a:ext>
                </a:extLst>
              </a:tr>
              <a:tr h="452090">
                <a:tc>
                  <a:txBody>
                    <a:bodyPr/>
                    <a:lstStyle/>
                    <a:p>
                      <a:pPr algn="just">
                        <a:lnSpc>
                          <a:spcPct val="150000"/>
                        </a:lnSpc>
                        <a:spcAft>
                          <a:spcPts val="0"/>
                        </a:spcAft>
                      </a:pPr>
                      <a:r>
                        <a:rPr lang="en-US" sz="1600" kern="100" dirty="0">
                          <a:effectLst/>
                        </a:rPr>
                        <a:t>Y1</a:t>
                      </a:r>
                      <a:endParaRPr lang="zh-CN" sz="1200" kern="100" dirty="0">
                        <a:effectLst/>
                        <a:latin typeface="Times New Roman"/>
                        <a:ea typeface="宋体"/>
                      </a:endParaRPr>
                    </a:p>
                  </a:txBody>
                  <a:tcPr marL="68580" marR="68580" marT="0" marB="0"/>
                </a:tc>
                <a:tc vMerge="1">
                  <a:txBody>
                    <a:bodyPr/>
                    <a:lstStyle/>
                    <a:p>
                      <a:endParaRPr lang="zh-CN" alt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4098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571480"/>
            <a:ext cx="2214578" cy="796086"/>
          </a:xfrm>
        </p:spPr>
        <p:txBody>
          <a:bodyPr>
            <a:normAutofit fontScale="90000"/>
          </a:bodyPr>
          <a:lstStyle/>
          <a:p>
            <a:r>
              <a:rPr lang="zh-CN" altLang="en-US" dirty="0" smtClean="0"/>
              <a:t>实验二</a:t>
            </a:r>
            <a:endParaRPr lang="zh-CN" altLang="en-US" dirty="0"/>
          </a:p>
        </p:txBody>
      </p:sp>
      <p:sp>
        <p:nvSpPr>
          <p:cNvPr id="3" name="内容占位符 2"/>
          <p:cNvSpPr>
            <a:spLocks noGrp="1"/>
          </p:cNvSpPr>
          <p:nvPr>
            <p:ph idx="1"/>
          </p:nvPr>
        </p:nvSpPr>
        <p:spPr>
          <a:xfrm>
            <a:off x="428596" y="1857364"/>
            <a:ext cx="8229600" cy="4625989"/>
          </a:xfrm>
        </p:spPr>
        <p:txBody>
          <a:bodyPr>
            <a:normAutofit/>
          </a:bodyPr>
          <a:lstStyle/>
          <a:p>
            <a:r>
              <a:rPr lang="en-US" altLang="zh-CN" sz="2400" dirty="0" smtClean="0">
                <a:latin typeface="+mn-ea"/>
              </a:rPr>
              <a:t>5</a:t>
            </a:r>
            <a:r>
              <a:rPr lang="zh-CN" altLang="en-US" sz="2400" dirty="0" smtClean="0">
                <a:latin typeface="+mn-ea"/>
              </a:rPr>
              <a:t>、实验箱连线，实现在实验箱数码管任意位置显示</a:t>
            </a:r>
            <a:r>
              <a:rPr lang="en-US" altLang="zh-CN" sz="2400" dirty="0" smtClean="0">
                <a:latin typeface="+mn-ea"/>
              </a:rPr>
              <a:t>0-9</a:t>
            </a:r>
            <a:r>
              <a:rPr lang="zh-CN" altLang="en-US" sz="2400" dirty="0" smtClean="0">
                <a:latin typeface="+mn-ea"/>
              </a:rPr>
              <a:t>的一个数字</a:t>
            </a:r>
            <a:r>
              <a:rPr lang="zh-CN" altLang="zh-CN" sz="2400" dirty="0" smtClean="0">
                <a:latin typeface="+mn-ea"/>
              </a:rPr>
              <a:t>。</a:t>
            </a:r>
            <a:r>
              <a:rPr lang="zh-CN" altLang="en-US" sz="2400" dirty="0" smtClean="0">
                <a:latin typeface="+mn-ea"/>
              </a:rPr>
              <a:t>（实验报告附连线说明与显示效果图片）</a:t>
            </a:r>
            <a:endParaRPr lang="en-US" altLang="zh-CN" sz="2400" dirty="0" smtClean="0">
              <a:latin typeface="+mn-ea"/>
            </a:endParaRPr>
          </a:p>
          <a:p>
            <a:pPr marL="0" indent="0">
              <a:buNone/>
            </a:pPr>
            <a:r>
              <a:rPr lang="en-US" altLang="zh-CN" sz="2800" dirty="0" smtClean="0"/>
              <a:t>  </a:t>
            </a:r>
            <a:endParaRPr lang="en-US" altLang="zh-CN" sz="2800" dirty="0"/>
          </a:p>
          <a:p>
            <a:pPr marL="0" indent="0">
              <a:buNone/>
            </a:pP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下周课前准备</a:t>
            </a:r>
            <a:endParaRPr lang="zh-CN" altLang="en-US" dirty="0"/>
          </a:p>
        </p:txBody>
      </p:sp>
      <p:sp>
        <p:nvSpPr>
          <p:cNvPr id="3" name="内容占位符 2"/>
          <p:cNvSpPr>
            <a:spLocks noGrp="1"/>
          </p:cNvSpPr>
          <p:nvPr>
            <p:ph idx="1"/>
          </p:nvPr>
        </p:nvSpPr>
        <p:spPr>
          <a:xfrm>
            <a:off x="457200" y="2276872"/>
            <a:ext cx="8075240" cy="3960440"/>
          </a:xfrm>
        </p:spPr>
        <p:txBody>
          <a:bodyPr>
            <a:normAutofit/>
          </a:bodyPr>
          <a:lstStyle/>
          <a:p>
            <a:pPr>
              <a:buNone/>
            </a:pPr>
            <a:r>
              <a:rPr lang="en-US" altLang="zh-CN" dirty="0" smtClean="0">
                <a:latin typeface="+mn-ea"/>
              </a:rPr>
              <a:t>1</a:t>
            </a:r>
            <a:r>
              <a:rPr lang="zh-CN" altLang="en-US" dirty="0" smtClean="0">
                <a:latin typeface="+mn-ea"/>
              </a:rPr>
              <a:t>、</a:t>
            </a:r>
            <a:r>
              <a:rPr lang="zh-CN" altLang="en-US" dirty="0" smtClean="0"/>
              <a:t>预习实验三</a:t>
            </a:r>
            <a:endParaRPr lang="en-US" altLang="zh-CN" dirty="0" smtClean="0"/>
          </a:p>
          <a:p>
            <a:pPr>
              <a:buNone/>
            </a:pPr>
            <a:r>
              <a:rPr lang="en-US" altLang="zh-CN" dirty="0" smtClean="0"/>
              <a:t>2</a:t>
            </a:r>
            <a:r>
              <a:rPr lang="zh-CN" altLang="en-US" dirty="0" smtClean="0"/>
              <a:t>、下载安装</a:t>
            </a:r>
            <a:r>
              <a:rPr lang="en-US" altLang="zh-CN" dirty="0" err="1" smtClean="0"/>
              <a:t>Vivado</a:t>
            </a:r>
            <a:r>
              <a:rPr lang="en-US" altLang="zh-CN" dirty="0" smtClean="0"/>
              <a:t> 2015.3</a:t>
            </a:r>
            <a:r>
              <a:rPr lang="zh-CN" altLang="en-US" dirty="0" smtClean="0"/>
              <a:t>，参考文档</a:t>
            </a:r>
            <a:endParaRPr lang="en-US" altLang="zh-CN" dirty="0" smtClean="0"/>
          </a:p>
          <a:p>
            <a:pPr marL="514350" indent="-514350">
              <a:buFont typeface="+mj-ea"/>
              <a:buAutoNum type="circleNumDbPlain"/>
            </a:pPr>
            <a:r>
              <a:rPr lang="en-US" altLang="zh-CN" dirty="0" smtClean="0"/>
              <a:t>       vivado2015.3</a:t>
            </a:r>
            <a:r>
              <a:rPr lang="zh-CN" altLang="en-US" dirty="0" smtClean="0"/>
              <a:t>安装注意事项</a:t>
            </a:r>
            <a:r>
              <a:rPr lang="en-US" altLang="zh-CN" dirty="0" smtClean="0"/>
              <a:t>.</a:t>
            </a:r>
            <a:r>
              <a:rPr lang="en-US" altLang="zh-CN" dirty="0" err="1" smtClean="0"/>
              <a:t>docx</a:t>
            </a:r>
            <a:endParaRPr lang="en-US" altLang="zh-CN" dirty="0" smtClean="0"/>
          </a:p>
          <a:p>
            <a:pPr lvl="0">
              <a:buNone/>
            </a:pPr>
            <a:r>
              <a:rPr lang="en-US" altLang="zh-CN" dirty="0" smtClean="0"/>
              <a:t>3</a:t>
            </a:r>
            <a:r>
              <a:rPr lang="zh-CN" altLang="en-US" dirty="0" smtClean="0"/>
              <a:t>、了解</a:t>
            </a:r>
            <a:r>
              <a:rPr lang="en-US" altLang="zh-CN" dirty="0" smtClean="0"/>
              <a:t>FPGA</a:t>
            </a:r>
            <a:r>
              <a:rPr lang="zh-CN" altLang="en-US" dirty="0" smtClean="0"/>
              <a:t>基础</a:t>
            </a:r>
            <a:r>
              <a:rPr lang="zh-CN" altLang="zh-CN" dirty="0" smtClean="0"/>
              <a:t>知识，参考网页</a:t>
            </a:r>
            <a:r>
              <a:rPr lang="en-US" altLang="zh-CN" u="sng" dirty="0" smtClean="0"/>
              <a:t>http://www.digilent.com.cn/studing/47/36.html</a:t>
            </a:r>
            <a:endParaRPr lang="zh-CN" altLang="zh-CN" dirty="0" smtClean="0"/>
          </a:p>
          <a:p>
            <a:pPr>
              <a:buNone/>
            </a:pPr>
            <a:r>
              <a:rPr lang="en-US" altLang="zh-CN" dirty="0" smtClean="0"/>
              <a:t>4</a:t>
            </a:r>
            <a:r>
              <a:rPr lang="zh-CN" altLang="en-US" dirty="0" smtClean="0"/>
              <a:t>、 预习</a:t>
            </a:r>
            <a:r>
              <a:rPr lang="en-US" altLang="zh-CN" dirty="0" smtClean="0"/>
              <a:t>BASYS3</a:t>
            </a:r>
            <a:r>
              <a:rPr lang="zh-CN" altLang="en-US" dirty="0" smtClean="0"/>
              <a:t>学习板上的资源分布，参考文档</a:t>
            </a:r>
            <a:endParaRPr lang="en-US" altLang="zh-CN" dirty="0" smtClean="0"/>
          </a:p>
          <a:p>
            <a:pPr marL="514350" indent="-514350">
              <a:buFont typeface="+mj-ea"/>
              <a:buAutoNum type="circleNumDbPlain"/>
            </a:pPr>
            <a:r>
              <a:rPr lang="en-US" altLang="zh-CN" dirty="0" smtClean="0"/>
              <a:t>     1_Basys3</a:t>
            </a:r>
            <a:r>
              <a:rPr lang="zh-CN" altLang="en-US" dirty="0" smtClean="0"/>
              <a:t>实验指导手册</a:t>
            </a:r>
            <a:r>
              <a:rPr lang="en-US" altLang="zh-CN" dirty="0" smtClean="0"/>
              <a:t>.</a:t>
            </a:r>
            <a:r>
              <a:rPr lang="en-US" altLang="zh-CN" dirty="0" err="1" smtClean="0"/>
              <a:t>pdf</a:t>
            </a:r>
            <a:endParaRPr lang="en-US" altLang="zh-CN" dirty="0" smtClean="0"/>
          </a:p>
          <a:p>
            <a:pPr marL="514350" indent="-514350">
              <a:buFont typeface="+mj-ea"/>
              <a:buAutoNum type="circleNumDbPlain"/>
            </a:pPr>
            <a:r>
              <a:rPr lang="en-US" altLang="zh-CN" dirty="0" smtClean="0"/>
              <a:t>     </a:t>
            </a:r>
            <a:r>
              <a:rPr lang="en-US" altLang="zh-CN" dirty="0" err="1" smtClean="0"/>
              <a:t>Basys</a:t>
            </a:r>
            <a:r>
              <a:rPr lang="en-US" altLang="zh-CN" dirty="0" smtClean="0"/>
              <a:t> 3 Artix-7 FPGA</a:t>
            </a:r>
            <a:r>
              <a:rPr lang="zh-CN" altLang="en-US" dirty="0" smtClean="0"/>
              <a:t>训练板 用户手册</a:t>
            </a:r>
            <a:r>
              <a:rPr lang="en-US" altLang="zh-CN" dirty="0" smtClean="0"/>
              <a:t>.</a:t>
            </a:r>
            <a:r>
              <a:rPr lang="en-US" altLang="zh-CN" dirty="0" err="1" smtClean="0"/>
              <a:t>pdf</a:t>
            </a:r>
            <a:endParaRPr lang="en-US" altLang="zh-CN" dirty="0" smtClean="0"/>
          </a:p>
          <a:p>
            <a:pPr>
              <a:buNone/>
            </a:pPr>
            <a:endParaRPr lang="en-US" altLang="zh-CN" dirty="0" smtClean="0"/>
          </a:p>
          <a:p>
            <a:pPr marL="0" indent="0">
              <a:buNone/>
            </a:pP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8256"/>
            <a:ext cx="8229600" cy="1143000"/>
          </a:xfrm>
        </p:spPr>
        <p:txBody>
          <a:bodyPr/>
          <a:lstStyle/>
          <a:p>
            <a:pPr algn="ctr"/>
            <a:r>
              <a:rPr lang="zh-CN" altLang="en-US" dirty="0"/>
              <a:t>实</a:t>
            </a:r>
            <a:r>
              <a:rPr lang="zh-CN" altLang="en-US" dirty="0" smtClean="0"/>
              <a:t>验三  </a:t>
            </a:r>
            <a:r>
              <a:rPr lang="en-US" altLang="zh-CN" dirty="0" err="1"/>
              <a:t>Vivado</a:t>
            </a:r>
            <a:r>
              <a:rPr lang="en-US" altLang="zh-CN" dirty="0"/>
              <a:t> 2015.3</a:t>
            </a:r>
            <a:endParaRPr lang="zh-CN" altLang="en-US" dirty="0"/>
          </a:p>
        </p:txBody>
      </p:sp>
      <p:sp>
        <p:nvSpPr>
          <p:cNvPr id="3" name="内容占位符 2"/>
          <p:cNvSpPr>
            <a:spLocks noGrp="1"/>
          </p:cNvSpPr>
          <p:nvPr>
            <p:ph idx="1"/>
          </p:nvPr>
        </p:nvSpPr>
        <p:spPr>
          <a:xfrm>
            <a:off x="395536" y="1052736"/>
            <a:ext cx="8291264" cy="5688632"/>
          </a:xfrm>
        </p:spPr>
        <p:txBody>
          <a:bodyPr>
            <a:noAutofit/>
          </a:bodyPr>
          <a:lstStyle/>
          <a:p>
            <a:pPr marL="0" indent="0">
              <a:buNone/>
            </a:pPr>
            <a:r>
              <a:rPr lang="zh-CN" altLang="en-US" sz="1800" b="1" dirty="0"/>
              <a:t>一、实验</a:t>
            </a:r>
            <a:r>
              <a:rPr lang="zh-CN" altLang="en-US" sz="1800" b="1" dirty="0" smtClean="0"/>
              <a:t>内容</a:t>
            </a:r>
            <a:endParaRPr lang="en-US" altLang="zh-CN" sz="1100" b="1" dirty="0" smtClean="0"/>
          </a:p>
          <a:p>
            <a:r>
              <a:rPr lang="en-US" altLang="zh-CN" sz="1600" dirty="0" smtClean="0"/>
              <a:t>1</a:t>
            </a:r>
            <a:r>
              <a:rPr lang="zh-CN" altLang="en-US" sz="1600" dirty="0" smtClean="0"/>
              <a:t>、</a:t>
            </a:r>
            <a:r>
              <a:rPr lang="zh-CN" altLang="en-US" sz="2000" dirty="0" smtClean="0"/>
              <a:t>参考实验指导书</a:t>
            </a:r>
            <a:r>
              <a:rPr lang="en-US" altLang="zh-CN" sz="2000" dirty="0" smtClean="0"/>
              <a:t>P29-42</a:t>
            </a:r>
            <a:r>
              <a:rPr lang="zh-CN" altLang="en-US" sz="2000" dirty="0" smtClean="0"/>
              <a:t>页，</a:t>
            </a:r>
            <a:r>
              <a:rPr lang="zh-CN" altLang="zh-CN" sz="2000" dirty="0" smtClean="0"/>
              <a:t>使用</a:t>
            </a:r>
            <a:r>
              <a:rPr lang="en-US" altLang="zh-CN" sz="2000" dirty="0"/>
              <a:t>Vivado2015.3</a:t>
            </a:r>
            <a:r>
              <a:rPr lang="zh-CN" altLang="zh-CN" sz="2000" dirty="0"/>
              <a:t>在</a:t>
            </a:r>
            <a:r>
              <a:rPr lang="en-US" altLang="zh-CN" sz="2000" dirty="0"/>
              <a:t>Basys3</a:t>
            </a:r>
            <a:r>
              <a:rPr lang="zh-CN" altLang="zh-CN" sz="2000" dirty="0"/>
              <a:t>实验板上实现与门逻辑</a:t>
            </a:r>
            <a:r>
              <a:rPr lang="zh-CN" altLang="en-US" sz="2000" dirty="0"/>
              <a:t>，</a:t>
            </a:r>
            <a:r>
              <a:rPr lang="zh-CN" altLang="zh-CN" sz="2000" dirty="0"/>
              <a:t>熟悉</a:t>
            </a:r>
            <a:r>
              <a:rPr lang="en-US" altLang="zh-CN" sz="2000" dirty="0"/>
              <a:t>Vivado2015.3</a:t>
            </a:r>
            <a:r>
              <a:rPr lang="zh-CN" altLang="zh-CN" sz="2000" dirty="0"/>
              <a:t>设计流程</a:t>
            </a:r>
            <a:r>
              <a:rPr lang="zh-CN" altLang="zh-CN" sz="2000" dirty="0" smtClean="0"/>
              <a:t>。</a:t>
            </a:r>
            <a:endParaRPr lang="en-US" altLang="zh-CN" sz="1600" dirty="0" smtClean="0"/>
          </a:p>
          <a:p>
            <a:pPr>
              <a:buNone/>
            </a:pPr>
            <a:r>
              <a:rPr lang="en-US" altLang="zh-CN" sz="1600" dirty="0" smtClean="0"/>
              <a:t>          </a:t>
            </a:r>
            <a:r>
              <a:rPr lang="zh-CN" altLang="en-US" sz="1400" dirty="0" smtClean="0">
                <a:solidFill>
                  <a:srgbClr val="FF0000"/>
                </a:solidFill>
              </a:rPr>
              <a:t>工程中需添加的与门设计源文件</a:t>
            </a:r>
            <a:r>
              <a:rPr lang="en-US" altLang="zh-CN" sz="1400" dirty="0" err="1" smtClean="0">
                <a:solidFill>
                  <a:srgbClr val="FF0000"/>
                </a:solidFill>
              </a:rPr>
              <a:t>AndLogic.v</a:t>
            </a:r>
            <a:r>
              <a:rPr lang="zh-CN" altLang="en-US" sz="1400" dirty="0" smtClean="0">
                <a:solidFill>
                  <a:srgbClr val="FF0000"/>
                </a:solidFill>
              </a:rPr>
              <a:t>和约束文件</a:t>
            </a:r>
            <a:r>
              <a:rPr lang="en-US" altLang="zh-CN" sz="1400" dirty="0" smtClean="0">
                <a:solidFill>
                  <a:srgbClr val="FF0000"/>
                </a:solidFill>
              </a:rPr>
              <a:t> </a:t>
            </a:r>
            <a:r>
              <a:rPr lang="en-US" altLang="zh-CN" sz="1400" dirty="0" err="1" smtClean="0">
                <a:solidFill>
                  <a:srgbClr val="FF0000"/>
                </a:solidFill>
              </a:rPr>
              <a:t>AndLogic.xdc</a:t>
            </a:r>
            <a:r>
              <a:rPr lang="zh-CN" altLang="en-US" sz="1400" dirty="0" smtClean="0">
                <a:solidFill>
                  <a:srgbClr val="FF0000"/>
                </a:solidFill>
              </a:rPr>
              <a:t>在</a:t>
            </a:r>
            <a:r>
              <a:rPr lang="en-US" altLang="zh-CN" sz="1400" dirty="0" smtClean="0">
                <a:solidFill>
                  <a:srgbClr val="FF0000"/>
                </a:solidFill>
              </a:rPr>
              <a:t>..\source\</a:t>
            </a:r>
            <a:r>
              <a:rPr lang="zh-CN" altLang="en-US" sz="1400" dirty="0" smtClean="0">
                <a:solidFill>
                  <a:srgbClr val="FF0000"/>
                </a:solidFill>
              </a:rPr>
              <a:t>目录下。</a:t>
            </a:r>
            <a:endParaRPr lang="en-US" altLang="zh-CN" sz="1600" dirty="0" smtClean="0">
              <a:solidFill>
                <a:srgbClr val="FF0000"/>
              </a:solidFill>
            </a:endParaRPr>
          </a:p>
          <a:p>
            <a:endParaRPr lang="en-US" altLang="zh-CN" sz="1600" dirty="0" smtClean="0"/>
          </a:p>
          <a:p>
            <a:r>
              <a:rPr lang="en-US" altLang="zh-CN" sz="1600" dirty="0" smtClean="0"/>
              <a:t>2</a:t>
            </a:r>
            <a:r>
              <a:rPr lang="zh-CN" altLang="en-US" sz="1600" dirty="0" smtClean="0"/>
              <a:t>、仿照内容</a:t>
            </a:r>
            <a:r>
              <a:rPr lang="en-US" altLang="zh-CN" sz="1600" dirty="0" smtClean="0"/>
              <a:t>1</a:t>
            </a:r>
            <a:r>
              <a:rPr lang="zh-CN" altLang="en-US" sz="1600" dirty="0" smtClean="0"/>
              <a:t>步骤，</a:t>
            </a:r>
            <a:r>
              <a:rPr lang="zh-CN" altLang="zh-CN" sz="1600" dirty="0" smtClean="0"/>
              <a:t>尝试使用</a:t>
            </a:r>
            <a:r>
              <a:rPr lang="en-US" altLang="zh-CN" sz="1600" dirty="0" smtClean="0"/>
              <a:t>Vivado2015.3</a:t>
            </a:r>
            <a:r>
              <a:rPr lang="zh-CN" altLang="zh-CN" sz="1600" dirty="0" smtClean="0"/>
              <a:t>完成在</a:t>
            </a:r>
            <a:r>
              <a:rPr lang="en-US" altLang="zh-CN" sz="1600" dirty="0" smtClean="0"/>
              <a:t>Basys3</a:t>
            </a:r>
            <a:r>
              <a:rPr lang="zh-CN" altLang="zh-CN" sz="1600" dirty="0" smtClean="0"/>
              <a:t>实验板上实现或门逻辑。</a:t>
            </a:r>
            <a:endParaRPr lang="en-US" altLang="zh-CN" sz="1600" dirty="0" smtClean="0"/>
          </a:p>
          <a:p>
            <a:r>
              <a:rPr lang="zh-CN" altLang="en-US" sz="2000" dirty="0" smtClean="0">
                <a:solidFill>
                  <a:srgbClr val="FF0000"/>
                </a:solidFill>
              </a:rPr>
              <a:t>      </a:t>
            </a:r>
            <a:r>
              <a:rPr lang="zh-CN" altLang="en-US" sz="1400" dirty="0" smtClean="0">
                <a:solidFill>
                  <a:srgbClr val="FF0000"/>
                </a:solidFill>
              </a:rPr>
              <a:t>工程中需添加的或门设计源文件</a:t>
            </a:r>
            <a:r>
              <a:rPr lang="en-US" altLang="zh-CN" sz="1400" dirty="0" err="1" smtClean="0">
                <a:solidFill>
                  <a:srgbClr val="FF0000"/>
                </a:solidFill>
              </a:rPr>
              <a:t>OrLogic.v</a:t>
            </a:r>
            <a:r>
              <a:rPr lang="zh-CN" altLang="en-US" sz="1400" dirty="0" smtClean="0">
                <a:solidFill>
                  <a:srgbClr val="FF0000"/>
                </a:solidFill>
              </a:rPr>
              <a:t>和约束文件</a:t>
            </a:r>
            <a:r>
              <a:rPr lang="en-US" altLang="zh-CN" sz="1400" dirty="0" smtClean="0">
                <a:solidFill>
                  <a:srgbClr val="FF0000"/>
                </a:solidFill>
              </a:rPr>
              <a:t> </a:t>
            </a:r>
            <a:r>
              <a:rPr lang="en-US" altLang="zh-CN" sz="1400" dirty="0" err="1" smtClean="0">
                <a:solidFill>
                  <a:srgbClr val="FF0000"/>
                </a:solidFill>
              </a:rPr>
              <a:t>OrLogic.xdc</a:t>
            </a:r>
            <a:r>
              <a:rPr lang="zh-CN" altLang="en-US" sz="1400" dirty="0" smtClean="0">
                <a:solidFill>
                  <a:srgbClr val="FF0000"/>
                </a:solidFill>
              </a:rPr>
              <a:t>在</a:t>
            </a:r>
            <a:r>
              <a:rPr lang="en-US" altLang="zh-CN" sz="1400" dirty="0" smtClean="0">
                <a:solidFill>
                  <a:srgbClr val="FF0000"/>
                </a:solidFill>
              </a:rPr>
              <a:t>..\source\</a:t>
            </a:r>
            <a:r>
              <a:rPr lang="zh-CN" altLang="en-US" sz="1400" dirty="0" smtClean="0">
                <a:solidFill>
                  <a:srgbClr val="FF0000"/>
                </a:solidFill>
              </a:rPr>
              <a:t>目录下。</a:t>
            </a:r>
            <a:endParaRPr lang="en-US" altLang="zh-CN" sz="1400" dirty="0" smtClean="0">
              <a:solidFill>
                <a:srgbClr val="FF0000"/>
              </a:solidFill>
            </a:endParaRPr>
          </a:p>
          <a:p>
            <a:endParaRPr lang="en-US" altLang="zh-CN" sz="1400" dirty="0" smtClean="0">
              <a:solidFill>
                <a:srgbClr val="FF0000"/>
              </a:solidFill>
            </a:endParaRPr>
          </a:p>
          <a:p>
            <a:r>
              <a:rPr lang="en-US" altLang="zh-CN" sz="1600" dirty="0" smtClean="0"/>
              <a:t> 3</a:t>
            </a:r>
            <a:r>
              <a:rPr lang="zh-CN" altLang="en-US" sz="1600" dirty="0" smtClean="0"/>
              <a:t>、</a:t>
            </a:r>
            <a:r>
              <a:rPr lang="zh-CN" altLang="en-US" sz="1400" dirty="0" smtClean="0"/>
              <a:t>在</a:t>
            </a:r>
            <a:r>
              <a:rPr lang="en-US" altLang="zh-CN" sz="1400" dirty="0" smtClean="0"/>
              <a:t>..\source\</a:t>
            </a:r>
            <a:r>
              <a:rPr lang="zh-CN" altLang="en-US" sz="1400" dirty="0" smtClean="0"/>
              <a:t>目录下下载</a:t>
            </a:r>
            <a:r>
              <a:rPr lang="en-US" altLang="zh-CN" sz="1400" dirty="0" smtClean="0"/>
              <a:t>DemoPJ1</a:t>
            </a:r>
            <a:r>
              <a:rPr lang="zh-CN" altLang="en-US" sz="1400" dirty="0" smtClean="0"/>
              <a:t>整个目录。</a:t>
            </a:r>
            <a:endParaRPr lang="en-US" altLang="zh-CN" sz="1400" dirty="0" smtClean="0"/>
          </a:p>
          <a:p>
            <a:pPr marL="457200" indent="-457200">
              <a:buFont typeface="+mj-ea"/>
              <a:buAutoNum type="circleNumDbPlain"/>
            </a:pPr>
            <a:r>
              <a:rPr lang="zh-CN" altLang="en-US" sz="1400" dirty="0" smtClean="0"/>
              <a:t>运行</a:t>
            </a:r>
            <a:r>
              <a:rPr lang="en-US" altLang="zh-CN" sz="1400" dirty="0" smtClean="0"/>
              <a:t>Vivado2015.3 </a:t>
            </a:r>
            <a:r>
              <a:rPr lang="zh-CN" altLang="en-US" sz="1400" dirty="0" smtClean="0"/>
              <a:t>，</a:t>
            </a:r>
            <a:r>
              <a:rPr lang="en-US" altLang="zh-CN" sz="1400" dirty="0" smtClean="0"/>
              <a:t>Open    Project </a:t>
            </a:r>
            <a:r>
              <a:rPr lang="zh-CN" altLang="en-US" sz="1400" dirty="0" smtClean="0"/>
              <a:t>，选择</a:t>
            </a:r>
            <a:r>
              <a:rPr lang="en-US" altLang="zh-CN" sz="1400" dirty="0" smtClean="0"/>
              <a:t>DemoPJ1</a:t>
            </a:r>
            <a:r>
              <a:rPr lang="zh-CN" altLang="en-US" sz="1400" dirty="0" smtClean="0"/>
              <a:t>文件夹下</a:t>
            </a:r>
            <a:r>
              <a:rPr lang="en-US" altLang="zh-CN" sz="1400" dirty="0" smtClean="0"/>
              <a:t>DemoPJ1.xpr </a:t>
            </a:r>
            <a:r>
              <a:rPr lang="zh-CN" altLang="en-US" sz="1400" dirty="0" smtClean="0"/>
              <a:t>。</a:t>
            </a:r>
            <a:endParaRPr lang="en-US" altLang="zh-CN" sz="1400" dirty="0" smtClean="0"/>
          </a:p>
          <a:p>
            <a:pPr marL="457200" indent="-457200">
              <a:buFont typeface="+mj-ea"/>
              <a:buAutoNum type="circleNumDbPlain"/>
            </a:pPr>
            <a:r>
              <a:rPr lang="zh-CN" altLang="en-US" sz="1400" dirty="0" smtClean="0"/>
              <a:t>将</a:t>
            </a:r>
            <a:r>
              <a:rPr lang="en-US" altLang="zh-CN" sz="1400" dirty="0" smtClean="0"/>
              <a:t>Basys3</a:t>
            </a:r>
            <a:r>
              <a:rPr lang="zh-CN" altLang="en-US" sz="1400" dirty="0" smtClean="0"/>
              <a:t>实验板与本机相连，参考实验指导书</a:t>
            </a:r>
            <a:r>
              <a:rPr lang="en-US" altLang="zh-CN" sz="1400" dirty="0" smtClean="0"/>
              <a:t>P37-39</a:t>
            </a:r>
            <a:r>
              <a:rPr lang="zh-CN" altLang="en-US" sz="1400" dirty="0" smtClean="0"/>
              <a:t>页，将</a:t>
            </a:r>
            <a:r>
              <a:rPr lang="en-US" altLang="zh-CN" sz="1400" dirty="0" smtClean="0"/>
              <a:t>..\source \DemoPJ\DemoPJ.runs\impl_1\DemoPJ1.bit</a:t>
            </a:r>
            <a:r>
              <a:rPr lang="zh-CN" altLang="en-US" sz="1400" dirty="0" smtClean="0"/>
              <a:t>下载到</a:t>
            </a:r>
            <a:r>
              <a:rPr lang="en-US" altLang="zh-CN" sz="1400" dirty="0" smtClean="0"/>
              <a:t>Basys3</a:t>
            </a:r>
            <a:r>
              <a:rPr lang="zh-CN" altLang="en-US" sz="1400" dirty="0" smtClean="0"/>
              <a:t>实验板上。</a:t>
            </a:r>
            <a:endParaRPr lang="en-US" altLang="zh-CN" sz="1400" dirty="0" smtClean="0"/>
          </a:p>
          <a:p>
            <a:r>
              <a:rPr lang="zh-CN" altLang="en-US" sz="1400" dirty="0" smtClean="0"/>
              <a:t>尝试拨动实验板</a:t>
            </a:r>
            <a:r>
              <a:rPr lang="en-US" altLang="zh-CN" sz="1400" dirty="0" smtClean="0"/>
              <a:t>SW0</a:t>
            </a:r>
            <a:r>
              <a:rPr lang="zh-CN" altLang="zh-CN" sz="1400" dirty="0" smtClean="0"/>
              <a:t>拨码开关</a:t>
            </a:r>
            <a:r>
              <a:rPr lang="zh-CN" altLang="en-US" sz="1400" dirty="0" smtClean="0"/>
              <a:t>，观察实验板上</a:t>
            </a:r>
            <a:r>
              <a:rPr lang="en-US" altLang="zh-CN" sz="1400" dirty="0" smtClean="0"/>
              <a:t>LED</a:t>
            </a:r>
            <a:r>
              <a:rPr lang="zh-CN" altLang="en-US" sz="1400" dirty="0" smtClean="0"/>
              <a:t>灯的变化情况。</a:t>
            </a:r>
            <a:r>
              <a:rPr lang="zh-CN" altLang="en-US" sz="1400" dirty="0"/>
              <a:t>注意</a:t>
            </a:r>
            <a:r>
              <a:rPr lang="zh-CN" altLang="en-US" sz="1400" dirty="0" smtClean="0"/>
              <a:t>检查</a:t>
            </a:r>
            <a:r>
              <a:rPr lang="en-US" altLang="zh-CN" sz="1400" dirty="0" smtClean="0"/>
              <a:t>DemoPJ1.bd</a:t>
            </a:r>
            <a:r>
              <a:rPr lang="zh-CN" altLang="en-US" sz="1400" dirty="0" smtClean="0"/>
              <a:t>文件所</a:t>
            </a:r>
            <a:r>
              <a:rPr lang="zh-CN" altLang="en-US" sz="1400" dirty="0"/>
              <a:t>用</a:t>
            </a:r>
            <a:r>
              <a:rPr lang="en-US" altLang="zh-CN" sz="1400" dirty="0"/>
              <a:t>IP</a:t>
            </a:r>
            <a:r>
              <a:rPr lang="zh-CN" altLang="en-US" sz="1400" dirty="0"/>
              <a:t>核是否有添加到工程目录</a:t>
            </a:r>
            <a:endParaRPr lang="en-US" altLang="zh-CN" sz="1400" dirty="0"/>
          </a:p>
          <a:p>
            <a:pPr marL="0" indent="0">
              <a:buNone/>
            </a:pPr>
            <a:endParaRPr lang="en-US" altLang="zh-CN" sz="700" dirty="0"/>
          </a:p>
          <a:p>
            <a:pPr marL="457200" indent="-457200">
              <a:buFont typeface="+mj-ea"/>
              <a:buAutoNum type="circleNumDbPlain"/>
            </a:pPr>
            <a:endParaRPr lang="en-US" altLang="zh-CN" sz="1400" dirty="0" smtClean="0"/>
          </a:p>
          <a:p>
            <a:pPr marL="457200" indent="-457200">
              <a:buFont typeface="+mj-ea"/>
              <a:buAutoNum type="circleNumDbPlain"/>
            </a:pPr>
            <a:endParaRPr lang="en-US" altLang="zh-CN" sz="1400" dirty="0"/>
          </a:p>
          <a:p>
            <a:r>
              <a:rPr lang="en-US" altLang="zh-CN" sz="1600" dirty="0"/>
              <a:t> </a:t>
            </a:r>
            <a:r>
              <a:rPr lang="en-US" altLang="zh-CN" sz="1600" dirty="0" smtClean="0"/>
              <a:t>4</a:t>
            </a:r>
            <a:r>
              <a:rPr lang="zh-CN" altLang="en-US" sz="1600" dirty="0" smtClean="0"/>
              <a:t>、</a:t>
            </a:r>
            <a:r>
              <a:rPr lang="zh-CN" altLang="en-US" sz="1400" dirty="0"/>
              <a:t>在</a:t>
            </a:r>
            <a:r>
              <a:rPr lang="en-US" altLang="zh-CN" sz="1400" dirty="0"/>
              <a:t>..\source\</a:t>
            </a:r>
            <a:r>
              <a:rPr lang="zh-CN" altLang="en-US" sz="1400" dirty="0"/>
              <a:t>目录下</a:t>
            </a:r>
            <a:r>
              <a:rPr lang="zh-CN" altLang="en-US" sz="1400" dirty="0" smtClean="0"/>
              <a:t>下载</a:t>
            </a:r>
            <a:r>
              <a:rPr lang="en-US" altLang="zh-CN" sz="1400" dirty="0" smtClean="0"/>
              <a:t>7SegDemo_1</a:t>
            </a:r>
            <a:r>
              <a:rPr lang="zh-CN" altLang="en-US" sz="1400" dirty="0" smtClean="0"/>
              <a:t>整个</a:t>
            </a:r>
            <a:r>
              <a:rPr lang="zh-CN" altLang="en-US" sz="1400" dirty="0"/>
              <a:t>目录</a:t>
            </a:r>
            <a:r>
              <a:rPr lang="zh-CN" altLang="en-US" sz="1400" dirty="0" smtClean="0"/>
              <a:t>。同上步骤将</a:t>
            </a:r>
            <a:r>
              <a:rPr lang="en-US" altLang="zh-CN" sz="1400" dirty="0" smtClean="0"/>
              <a:t>7SegDemo_1.bit</a:t>
            </a:r>
            <a:r>
              <a:rPr lang="zh-CN" altLang="en-US" sz="1400" dirty="0" smtClean="0"/>
              <a:t>文件下载到</a:t>
            </a:r>
            <a:r>
              <a:rPr lang="en-US" altLang="zh-CN" sz="1400" dirty="0" smtClean="0"/>
              <a:t>Basys3</a:t>
            </a:r>
            <a:r>
              <a:rPr lang="zh-CN" altLang="en-US" sz="1400" dirty="0" smtClean="0"/>
              <a:t>实验板上，</a:t>
            </a:r>
            <a:r>
              <a:rPr lang="en-US" altLang="zh-CN" sz="1400" dirty="0" smtClean="0"/>
              <a:t>SW0</a:t>
            </a:r>
            <a:r>
              <a:rPr lang="zh-CN" altLang="en-US" sz="1400" dirty="0" smtClean="0"/>
              <a:t>置低电平，</a:t>
            </a:r>
            <a:r>
              <a:rPr lang="en-US" altLang="zh-CN" sz="1400" dirty="0" smtClean="0"/>
              <a:t>SW1,SW2</a:t>
            </a:r>
            <a:r>
              <a:rPr lang="zh-CN" altLang="en-US" sz="1400" dirty="0" smtClean="0"/>
              <a:t>置高电平，观察</a:t>
            </a:r>
            <a:r>
              <a:rPr lang="zh-CN" altLang="en-US" sz="1400" dirty="0"/>
              <a:t>实验</a:t>
            </a:r>
            <a:r>
              <a:rPr lang="zh-CN" altLang="en-US" sz="1400" dirty="0" smtClean="0"/>
              <a:t>板上</a:t>
            </a:r>
            <a:r>
              <a:rPr lang="en-US" altLang="zh-CN" sz="1400" dirty="0" smtClean="0"/>
              <a:t>7</a:t>
            </a:r>
            <a:r>
              <a:rPr lang="zh-CN" altLang="en-US" sz="1400" dirty="0" smtClean="0"/>
              <a:t>段数码管的变化情况。注意查看</a:t>
            </a:r>
            <a:r>
              <a:rPr lang="en-US" altLang="zh-CN" sz="1400" dirty="0" smtClean="0"/>
              <a:t>7SegDemo_1.bd</a:t>
            </a:r>
            <a:r>
              <a:rPr lang="zh-CN" altLang="en-US" sz="1400" dirty="0" smtClean="0"/>
              <a:t>文件和</a:t>
            </a:r>
            <a:r>
              <a:rPr lang="en-US" altLang="zh-CN" sz="1400" dirty="0" smtClean="0"/>
              <a:t>Project Settings</a:t>
            </a:r>
            <a:r>
              <a:rPr lang="zh-CN" altLang="en-US" sz="1400" dirty="0" smtClean="0"/>
              <a:t>，检查所用</a:t>
            </a:r>
            <a:r>
              <a:rPr lang="en-US" altLang="zh-CN" sz="1400" dirty="0" smtClean="0"/>
              <a:t>IP</a:t>
            </a:r>
            <a:r>
              <a:rPr lang="zh-CN" altLang="en-US" sz="1400" dirty="0" smtClean="0"/>
              <a:t>核是否有添加到工程目录</a:t>
            </a:r>
            <a:endParaRPr lang="en-US" altLang="zh-CN" sz="1400" dirty="0"/>
          </a:p>
          <a:p>
            <a:pPr marL="0" indent="0">
              <a:buNone/>
            </a:pPr>
            <a:endParaRPr lang="en-US" altLang="zh-CN" sz="1100" dirty="0"/>
          </a:p>
          <a:p>
            <a:pPr marL="0" indent="0">
              <a:buNone/>
            </a:pPr>
            <a:endParaRPr lang="en-US" altLang="zh-CN" sz="1100" b="1" dirty="0" smtClean="0"/>
          </a:p>
          <a:p>
            <a:pPr marL="0" indent="0">
              <a:buNone/>
            </a:pPr>
            <a:r>
              <a:rPr lang="en-US" altLang="zh-CN" sz="1100" dirty="0" smtClean="0"/>
              <a:t>      </a:t>
            </a:r>
          </a:p>
          <a:p>
            <a:pPr marL="514350" indent="-514350">
              <a:buFont typeface="+mj-ea"/>
              <a:buAutoNum type="circleNumDbPlain"/>
            </a:pPr>
            <a:endParaRPr lang="en-US" altLang="zh-CN" sz="1100" dirty="0"/>
          </a:p>
          <a:p>
            <a:pPr marL="514350" indent="-514350">
              <a:buFont typeface="+mj-ea"/>
              <a:buAutoNum type="circleNumDbPlain"/>
            </a:pPr>
            <a:endParaRPr lang="zh-CN" altLang="zh-CN" sz="1100" dirty="0"/>
          </a:p>
          <a:p>
            <a:pPr marL="0" indent="0">
              <a:buNone/>
            </a:pPr>
            <a:endParaRPr lang="en-US" altLang="zh-CN" sz="1100" dirty="0"/>
          </a:p>
          <a:p>
            <a:pPr marL="0" indent="0">
              <a:buNone/>
            </a:pPr>
            <a:endParaRPr lang="zh-CN" alt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mtClean="0"/>
              <a:t>三、上课</a:t>
            </a:r>
          </a:p>
        </p:txBody>
      </p:sp>
      <p:sp>
        <p:nvSpPr>
          <p:cNvPr id="9219" name="Rectangle 3"/>
          <p:cNvSpPr>
            <a:spLocks noGrp="1" noChangeArrowheads="1"/>
          </p:cNvSpPr>
          <p:nvPr>
            <p:ph idx="1"/>
          </p:nvPr>
        </p:nvSpPr>
        <p:spPr/>
        <p:txBody>
          <a:bodyPr/>
          <a:lstStyle/>
          <a:p>
            <a:pPr eaLnBrk="1" hangingPunct="1">
              <a:buFontTx/>
              <a:buNone/>
            </a:pPr>
            <a:r>
              <a:rPr lang="zh-CN" altLang="en-US" dirty="0" smtClean="0"/>
              <a:t>时间：一小时三十分，没有课间休息。</a:t>
            </a:r>
          </a:p>
          <a:p>
            <a:pPr eaLnBrk="1" hangingPunct="1">
              <a:buFontTx/>
              <a:buNone/>
            </a:pPr>
            <a:r>
              <a:rPr lang="zh-CN" altLang="en-US" dirty="0" smtClean="0"/>
              <a:t>    上课时，固定座位，不要随意走动，不要大声喧哗。 实验过程中，要认真记录实验过程中出现的问题已经解决问题的方法。下课时间到，即停止做实验，整理好实验设备，关闭设备电源，清理座位及周边的废弃物，填写实验登记卡，离开实验室。</a:t>
            </a:r>
          </a:p>
          <a:p>
            <a:pPr eaLnBrk="1" hangingPunct="1">
              <a:buFontTx/>
              <a:buNone/>
            </a:pPr>
            <a:r>
              <a:rPr lang="zh-CN" altLang="en-US" dirty="0" smtClean="0"/>
              <a:t>    未做完的实验可选择实验室开放时间补做。</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16632"/>
            <a:ext cx="8229600" cy="1143000"/>
          </a:xfrm>
        </p:spPr>
        <p:txBody>
          <a:bodyPr/>
          <a:lstStyle/>
          <a:p>
            <a:pPr algn="ctr"/>
            <a:r>
              <a:rPr lang="zh-CN" altLang="en-US" dirty="0"/>
              <a:t>实</a:t>
            </a:r>
            <a:r>
              <a:rPr lang="zh-CN" altLang="en-US" dirty="0" smtClean="0"/>
              <a:t>验四  </a:t>
            </a:r>
            <a:endParaRPr lang="zh-CN" altLang="en-US" dirty="0"/>
          </a:p>
        </p:txBody>
      </p:sp>
      <p:sp>
        <p:nvSpPr>
          <p:cNvPr id="3" name="内容占位符 2"/>
          <p:cNvSpPr>
            <a:spLocks noGrp="1"/>
          </p:cNvSpPr>
          <p:nvPr>
            <p:ph idx="1"/>
          </p:nvPr>
        </p:nvSpPr>
        <p:spPr>
          <a:xfrm>
            <a:off x="457200" y="1340768"/>
            <a:ext cx="8229600" cy="5400600"/>
          </a:xfrm>
        </p:spPr>
        <p:txBody>
          <a:bodyPr>
            <a:normAutofit fontScale="92500" lnSpcReduction="10000"/>
          </a:bodyPr>
          <a:lstStyle/>
          <a:p>
            <a:r>
              <a:rPr lang="zh-CN" altLang="en-US" sz="2800" b="1" dirty="0" smtClean="0"/>
              <a:t>一、实验内容</a:t>
            </a:r>
            <a:endParaRPr lang="en-US" altLang="zh-CN" b="1" dirty="0" smtClean="0"/>
          </a:p>
          <a:p>
            <a:r>
              <a:rPr lang="en-US" altLang="zh-CN" dirty="0" smtClean="0"/>
              <a:t>1</a:t>
            </a:r>
            <a:r>
              <a:rPr lang="zh-CN" altLang="en-US" dirty="0" smtClean="0"/>
              <a:t>、按照实验指导书例子步骤在</a:t>
            </a:r>
            <a:r>
              <a:rPr lang="en-US" altLang="zh-CN" dirty="0" smtClean="0"/>
              <a:t>Basys3</a:t>
            </a:r>
            <a:r>
              <a:rPr lang="zh-CN" altLang="en-US" dirty="0" smtClean="0"/>
              <a:t>实验板上实现</a:t>
            </a:r>
            <a:r>
              <a:rPr lang="en-US" altLang="zh-CN" dirty="0" smtClean="0"/>
              <a:t>1</a:t>
            </a:r>
            <a:r>
              <a:rPr lang="zh-CN" altLang="en-US" dirty="0" smtClean="0"/>
              <a:t>位二进制数与门逻辑。</a:t>
            </a:r>
            <a:endParaRPr lang="en-US" altLang="zh-CN" dirty="0" smtClean="0"/>
          </a:p>
          <a:p>
            <a:r>
              <a:rPr lang="zh-CN" altLang="en-US" dirty="0" smtClean="0"/>
              <a:t>参考</a:t>
            </a:r>
            <a:r>
              <a:rPr lang="en-US" altLang="zh-CN" dirty="0" err="1" smtClean="0"/>
              <a:t>xup_building_basic_elements_lab</a:t>
            </a:r>
            <a:r>
              <a:rPr lang="en-US" altLang="zh-CN" dirty="0" smtClean="0"/>
              <a:t> .pdf </a:t>
            </a:r>
            <a:r>
              <a:rPr lang="zh-CN" altLang="en-US" dirty="0"/>
              <a:t>文档</a:t>
            </a:r>
            <a:r>
              <a:rPr lang="en-US" altLang="zh-CN" dirty="0"/>
              <a:t>P10-P18</a:t>
            </a:r>
            <a:r>
              <a:rPr lang="zh-CN" altLang="en-US" dirty="0"/>
              <a:t>页</a:t>
            </a:r>
            <a:r>
              <a:rPr lang="zh-CN" altLang="en-US" dirty="0" smtClean="0"/>
              <a:t>，</a:t>
            </a:r>
            <a:endParaRPr lang="en-US" altLang="zh-CN" dirty="0" smtClean="0"/>
          </a:p>
          <a:p>
            <a:r>
              <a:rPr lang="zh-CN" altLang="en-US" dirty="0" smtClean="0"/>
              <a:t>改变上一步生成与门逻辑的输出延迟时间为</a:t>
            </a:r>
            <a:r>
              <a:rPr lang="en-US" altLang="zh-CN" dirty="0" smtClean="0"/>
              <a:t>3ns</a:t>
            </a:r>
            <a:r>
              <a:rPr lang="zh-CN" altLang="en-US" dirty="0" smtClean="0"/>
              <a:t>，比较运行结果。</a:t>
            </a:r>
            <a:endParaRPr lang="en-US" altLang="zh-CN" dirty="0" smtClean="0"/>
          </a:p>
          <a:p>
            <a:pPr>
              <a:buNone/>
            </a:pPr>
            <a:endParaRPr lang="en-US" altLang="zh-CN" dirty="0" smtClean="0"/>
          </a:p>
          <a:p>
            <a:r>
              <a:rPr lang="en-US" altLang="zh-CN" dirty="0" smtClean="0"/>
              <a:t>2</a:t>
            </a:r>
            <a:r>
              <a:rPr lang="zh-CN" altLang="en-US" dirty="0" smtClean="0"/>
              <a:t>、参考</a:t>
            </a:r>
            <a:r>
              <a:rPr lang="en-US" altLang="zh-CN" dirty="0" err="1" smtClean="0"/>
              <a:t>xup_building_basic_elements_lab</a:t>
            </a:r>
            <a:r>
              <a:rPr lang="en-US" altLang="zh-CN" dirty="0" smtClean="0"/>
              <a:t> .</a:t>
            </a:r>
            <a:r>
              <a:rPr lang="en-US" altLang="zh-CN" dirty="0" err="1" smtClean="0"/>
              <a:t>pdf</a:t>
            </a:r>
            <a:r>
              <a:rPr lang="zh-CN" altLang="en-US" dirty="0" smtClean="0"/>
              <a:t>文档</a:t>
            </a:r>
            <a:r>
              <a:rPr lang="en-US" altLang="zh-CN" dirty="0" smtClean="0"/>
              <a:t>P10-18</a:t>
            </a:r>
            <a:r>
              <a:rPr lang="zh-CN" altLang="en-US" dirty="0" smtClean="0"/>
              <a:t>页，尝试添加输入端</a:t>
            </a:r>
            <a:r>
              <a:rPr lang="en-US" altLang="zh-CN" dirty="0" smtClean="0"/>
              <a:t>3</a:t>
            </a:r>
            <a:r>
              <a:rPr lang="zh-CN" altLang="en-US" dirty="0" smtClean="0"/>
              <a:t>位二进制数的与门逻辑到上一步工程的</a:t>
            </a:r>
            <a:r>
              <a:rPr lang="en-US" altLang="zh-CN" dirty="0" smtClean="0"/>
              <a:t>block design</a:t>
            </a:r>
            <a:r>
              <a:rPr lang="zh-CN" altLang="en-US" dirty="0" smtClean="0"/>
              <a:t>中，下载到</a:t>
            </a:r>
            <a:r>
              <a:rPr lang="en-US" altLang="zh-CN" dirty="0" smtClean="0"/>
              <a:t>Basys3</a:t>
            </a:r>
            <a:r>
              <a:rPr lang="zh-CN" altLang="en-US" dirty="0" smtClean="0"/>
              <a:t>实验板上，比较结果有何不同。</a:t>
            </a:r>
            <a:endParaRPr lang="en-US" altLang="zh-CN" dirty="0" smtClean="0"/>
          </a:p>
          <a:p>
            <a:pPr marL="0" indent="0">
              <a:buNone/>
            </a:pPr>
            <a:endParaRPr lang="en-US" altLang="zh-CN" dirty="0" smtClean="0"/>
          </a:p>
          <a:p>
            <a:r>
              <a:rPr lang="en-US" altLang="zh-CN" dirty="0" smtClean="0"/>
              <a:t>3</a:t>
            </a:r>
            <a:r>
              <a:rPr lang="zh-CN" altLang="en-US" dirty="0" smtClean="0"/>
              <a:t>、</a:t>
            </a:r>
            <a:r>
              <a:rPr lang="zh-CN" altLang="zh-CN" dirty="0"/>
              <a:t>使用</a:t>
            </a:r>
            <a:r>
              <a:rPr lang="en-US" altLang="zh-CN" dirty="0" smtClean="0"/>
              <a:t>Vivado2015.3 IP</a:t>
            </a:r>
            <a:r>
              <a:rPr lang="zh-CN" altLang="en-US" dirty="0" smtClean="0"/>
              <a:t>核 </a:t>
            </a:r>
            <a:r>
              <a:rPr lang="en-US" altLang="zh-CN" dirty="0" smtClean="0"/>
              <a:t>XUP_2_input_OR</a:t>
            </a:r>
            <a:r>
              <a:rPr lang="zh-CN" altLang="zh-CN" dirty="0" smtClean="0"/>
              <a:t>完成</a:t>
            </a:r>
            <a:r>
              <a:rPr lang="zh-CN" altLang="zh-CN" dirty="0"/>
              <a:t>在</a:t>
            </a:r>
            <a:r>
              <a:rPr lang="en-US" altLang="zh-CN" dirty="0"/>
              <a:t>Basys3</a:t>
            </a:r>
            <a:r>
              <a:rPr lang="zh-CN" altLang="zh-CN" dirty="0"/>
              <a:t>实验板上实</a:t>
            </a:r>
            <a:r>
              <a:rPr lang="zh-CN" altLang="zh-CN" dirty="0" smtClean="0"/>
              <a:t>现</a:t>
            </a:r>
            <a:r>
              <a:rPr lang="en-US" altLang="zh-CN" dirty="0" smtClean="0"/>
              <a:t>1</a:t>
            </a:r>
            <a:r>
              <a:rPr lang="zh-CN" altLang="en-US" dirty="0" smtClean="0"/>
              <a:t>位二进制数</a:t>
            </a:r>
            <a:r>
              <a:rPr lang="zh-CN" altLang="zh-CN" dirty="0" smtClean="0"/>
              <a:t>或</a:t>
            </a:r>
            <a:r>
              <a:rPr lang="zh-CN" altLang="zh-CN" dirty="0"/>
              <a:t>门逻辑</a:t>
            </a:r>
            <a:r>
              <a:rPr lang="zh-CN" altLang="zh-CN" dirty="0" smtClean="0"/>
              <a:t>。</a:t>
            </a:r>
            <a:endParaRPr lang="en-US" altLang="zh-CN" dirty="0" smtClean="0"/>
          </a:p>
          <a:p>
            <a:pPr marL="0" indent="0">
              <a:buNone/>
            </a:pPr>
            <a:endParaRPr lang="en-US" altLang="zh-CN" dirty="0" smtClean="0"/>
          </a:p>
          <a:p>
            <a:pPr marL="0" indent="0">
              <a:buNone/>
            </a:pP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0648"/>
            <a:ext cx="8229600" cy="1143000"/>
          </a:xfrm>
        </p:spPr>
        <p:txBody>
          <a:bodyPr/>
          <a:lstStyle/>
          <a:p>
            <a:pPr algn="ctr"/>
            <a:r>
              <a:rPr lang="zh-CN" altLang="en-US" dirty="0" smtClean="0"/>
              <a:t>实验四 </a:t>
            </a:r>
            <a:endParaRPr lang="zh-CN" altLang="en-US" dirty="0"/>
          </a:p>
        </p:txBody>
      </p:sp>
      <p:sp>
        <p:nvSpPr>
          <p:cNvPr id="3" name="内容占位符 2"/>
          <p:cNvSpPr>
            <a:spLocks noGrp="1"/>
          </p:cNvSpPr>
          <p:nvPr>
            <p:ph idx="1"/>
          </p:nvPr>
        </p:nvSpPr>
        <p:spPr>
          <a:xfrm>
            <a:off x="457200" y="1412776"/>
            <a:ext cx="8229600" cy="5184576"/>
          </a:xfrm>
        </p:spPr>
        <p:txBody>
          <a:bodyPr>
            <a:normAutofit/>
          </a:bodyPr>
          <a:lstStyle/>
          <a:p>
            <a:pPr marL="0" indent="0">
              <a:buNone/>
            </a:pPr>
            <a:r>
              <a:rPr lang="zh-CN" altLang="en-US" b="1" dirty="0" smtClean="0"/>
              <a:t>二、注意事项</a:t>
            </a:r>
            <a:endParaRPr lang="en-US" altLang="zh-CN" b="1" dirty="0" smtClean="0"/>
          </a:p>
          <a:p>
            <a:pPr marL="0" indent="0">
              <a:buNone/>
            </a:pPr>
            <a:r>
              <a:rPr lang="en-US" altLang="zh-CN" dirty="0" smtClean="0"/>
              <a:t>1</a:t>
            </a:r>
            <a:r>
              <a:rPr lang="zh-CN" altLang="en-US" dirty="0" smtClean="0"/>
              <a:t>、使用</a:t>
            </a:r>
            <a:r>
              <a:rPr lang="en-US" altLang="zh-CN" dirty="0" smtClean="0"/>
              <a:t>IP</a:t>
            </a:r>
            <a:r>
              <a:rPr lang="zh-CN" altLang="en-US" dirty="0" smtClean="0"/>
              <a:t>核实现组合逻辑电路，需先下载</a:t>
            </a:r>
            <a:r>
              <a:rPr lang="en-US" altLang="zh-CN" dirty="0" smtClean="0"/>
              <a:t>..\</a:t>
            </a:r>
            <a:r>
              <a:rPr lang="en-US" altLang="zh-CN" dirty="0" err="1" smtClean="0"/>
              <a:t>source_lib</a:t>
            </a:r>
            <a:r>
              <a:rPr lang="en-US" altLang="zh-CN" dirty="0" smtClean="0"/>
              <a:t>\</a:t>
            </a:r>
            <a:r>
              <a:rPr lang="zh-CN" altLang="en-US" dirty="0" smtClean="0"/>
              <a:t>文件夹，并参照实验指导书</a:t>
            </a:r>
            <a:r>
              <a:rPr lang="en-US" altLang="zh-CN" dirty="0" smtClean="0"/>
              <a:t>P44</a:t>
            </a:r>
            <a:r>
              <a:rPr lang="zh-CN" altLang="en-US" dirty="0" smtClean="0"/>
              <a:t>将</a:t>
            </a:r>
            <a:r>
              <a:rPr lang="en-US" altLang="zh-CN" dirty="0" smtClean="0"/>
              <a:t>IP</a:t>
            </a:r>
            <a:r>
              <a:rPr lang="zh-CN" altLang="en-US" dirty="0" smtClean="0"/>
              <a:t>核所在目录添加到工程</a:t>
            </a:r>
            <a:r>
              <a:rPr lang="zh-CN" altLang="en-US" dirty="0" smtClean="0">
                <a:solidFill>
                  <a:srgbClr val="FF0000"/>
                </a:solidFill>
              </a:rPr>
              <a:t>（注意</a:t>
            </a:r>
            <a:r>
              <a:rPr lang="en-US" altLang="zh-CN" dirty="0" smtClean="0">
                <a:solidFill>
                  <a:srgbClr val="FF0000"/>
                </a:solidFill>
              </a:rPr>
              <a:t>IP</a:t>
            </a:r>
            <a:r>
              <a:rPr lang="zh-CN" altLang="en-US" dirty="0" smtClean="0">
                <a:solidFill>
                  <a:srgbClr val="FF0000"/>
                </a:solidFill>
              </a:rPr>
              <a:t>核文件要解压缩才会被识别）</a:t>
            </a:r>
            <a:r>
              <a:rPr lang="zh-CN" altLang="en-US" dirty="0" smtClean="0"/>
              <a:t>。</a:t>
            </a:r>
            <a:endParaRPr lang="en-US" altLang="zh-CN" dirty="0" smtClean="0"/>
          </a:p>
          <a:p>
            <a:pPr marL="0" indent="0">
              <a:buNone/>
            </a:pPr>
            <a:endParaRPr lang="en-US" altLang="zh-CN" dirty="0" smtClean="0"/>
          </a:p>
          <a:p>
            <a:pPr marL="0" indent="0">
              <a:buNone/>
            </a:pPr>
            <a:r>
              <a:rPr lang="en-US" altLang="zh-CN" dirty="0" smtClean="0"/>
              <a:t>2</a:t>
            </a:r>
            <a:r>
              <a:rPr lang="zh-CN" altLang="en-US" dirty="0" smtClean="0"/>
              <a:t>、本章节所需约束文件都在</a:t>
            </a:r>
            <a:r>
              <a:rPr lang="en-US" altLang="zh-CN" dirty="0" smtClean="0"/>
              <a:t>..\3_Create_IPI\sources</a:t>
            </a:r>
            <a:r>
              <a:rPr lang="zh-CN" altLang="en-US" dirty="0" smtClean="0"/>
              <a:t>目录下。</a:t>
            </a:r>
            <a:endParaRPr lang="en-US" altLang="zh-CN" dirty="0" smtClean="0"/>
          </a:p>
          <a:p>
            <a:pPr marL="514350" indent="-514350">
              <a:buFont typeface="+mj-ea"/>
              <a:buAutoNum type="circleNumDbPlain"/>
            </a:pPr>
            <a:r>
              <a:rPr lang="en-US" altLang="zh-CN" sz="2200" dirty="0" smtClean="0"/>
              <a:t>1</a:t>
            </a:r>
            <a:r>
              <a:rPr lang="zh-CN" altLang="en-US" sz="2200" dirty="0" smtClean="0"/>
              <a:t>位二进制数与门逻辑的约束文件为</a:t>
            </a:r>
            <a:r>
              <a:rPr lang="en-US" altLang="zh-CN" sz="2200" dirty="0" smtClean="0"/>
              <a:t>AndLogic_and_basys3.xdc </a:t>
            </a:r>
            <a:r>
              <a:rPr lang="zh-CN" altLang="en-US" sz="2200" dirty="0" smtClean="0"/>
              <a:t>，</a:t>
            </a:r>
            <a:endParaRPr lang="en-US" altLang="zh-CN" sz="2200" dirty="0" smtClean="0"/>
          </a:p>
          <a:p>
            <a:pPr marL="514350" indent="-514350">
              <a:buFont typeface="+mj-ea"/>
              <a:buAutoNum type="circleNumDbPlain"/>
            </a:pPr>
            <a:r>
              <a:rPr lang="en-US" altLang="zh-CN" sz="2200" dirty="0" smtClean="0"/>
              <a:t>3</a:t>
            </a:r>
            <a:r>
              <a:rPr lang="zh-CN" altLang="en-US" sz="2200" dirty="0" smtClean="0"/>
              <a:t>位二进制数与门逻辑的约束文件为</a:t>
            </a:r>
            <a:r>
              <a:rPr lang="en-US" altLang="zh-CN" sz="2200" dirty="0" smtClean="0"/>
              <a:t>xup_and_basys3.xdc</a:t>
            </a:r>
          </a:p>
          <a:p>
            <a:pPr marL="514350" indent="-514350">
              <a:buFont typeface="+mj-ea"/>
              <a:buAutoNum type="circleNumDbPlain"/>
            </a:pPr>
            <a:r>
              <a:rPr lang="en-US" altLang="zh-CN" sz="2200" dirty="0" smtClean="0"/>
              <a:t>1</a:t>
            </a:r>
            <a:r>
              <a:rPr lang="zh-CN" altLang="en-US" sz="2200" dirty="0" smtClean="0"/>
              <a:t>位二进制数或门逻辑的约束文件为</a:t>
            </a:r>
            <a:r>
              <a:rPr lang="en-US" altLang="zh-CN" sz="2200" dirty="0" smtClean="0"/>
              <a:t>OrLogic_or_basys3.xdc</a:t>
            </a:r>
            <a:endParaRPr lang="zh-CN" altLang="en-US" sz="22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1143000"/>
          </a:xfrm>
        </p:spPr>
        <p:txBody>
          <a:bodyPr>
            <a:normAutofit/>
          </a:bodyPr>
          <a:lstStyle/>
          <a:p>
            <a:r>
              <a:rPr lang="zh-CN" altLang="en-US" sz="3600" b="1" dirty="0" smtClean="0"/>
              <a:t>实验</a:t>
            </a:r>
            <a:r>
              <a:rPr lang="zh-CN" altLang="en-US" sz="3600" b="1" dirty="0"/>
              <a:t>五</a:t>
            </a:r>
            <a:r>
              <a:rPr lang="zh-CN" altLang="en-US" sz="3600" b="1" dirty="0" smtClean="0"/>
              <a:t>  组合逻辑电路</a:t>
            </a:r>
            <a:r>
              <a:rPr lang="zh-CN" altLang="en-US" sz="3600" b="1" dirty="0"/>
              <a:t>分析与设计</a:t>
            </a:r>
          </a:p>
        </p:txBody>
      </p:sp>
      <p:sp>
        <p:nvSpPr>
          <p:cNvPr id="3" name="内容占位符 2"/>
          <p:cNvSpPr>
            <a:spLocks noGrp="1"/>
          </p:cNvSpPr>
          <p:nvPr>
            <p:ph idx="1"/>
          </p:nvPr>
        </p:nvSpPr>
        <p:spPr>
          <a:xfrm>
            <a:off x="457200" y="1124744"/>
            <a:ext cx="8229600" cy="5001419"/>
          </a:xfrm>
        </p:spPr>
        <p:txBody>
          <a:bodyPr/>
          <a:lstStyle/>
          <a:p>
            <a:pPr>
              <a:buNone/>
            </a:pPr>
            <a:r>
              <a:rPr lang="zh-CN" altLang="en-US" dirty="0"/>
              <a:t>一、实验内容</a:t>
            </a:r>
          </a:p>
          <a:p>
            <a:pPr>
              <a:buNone/>
            </a:pPr>
            <a:r>
              <a:rPr lang="en-US" altLang="zh-CN" dirty="0"/>
              <a:t>1</a:t>
            </a:r>
            <a:r>
              <a:rPr lang="zh-CN" altLang="en-US" dirty="0"/>
              <a:t>、</a:t>
            </a:r>
            <a:r>
              <a:rPr lang="zh-CN" altLang="en-US" dirty="0" smtClean="0"/>
              <a:t>设计</a:t>
            </a:r>
            <a:endParaRPr lang="en-US" altLang="zh-CN" dirty="0" smtClean="0"/>
          </a:p>
          <a:p>
            <a:pPr>
              <a:buNone/>
            </a:pPr>
            <a:endParaRPr lang="zh-CN" altLang="en-US" dirty="0"/>
          </a:p>
          <a:p>
            <a:pPr marL="0" indent="0">
              <a:buNone/>
            </a:pPr>
            <a:endParaRPr lang="zh-CN" altLang="en-US" dirty="0"/>
          </a:p>
        </p:txBody>
      </p:sp>
      <p:sp>
        <p:nvSpPr>
          <p:cNvPr id="4" name="Rectangle 5"/>
          <p:cNvSpPr>
            <a:spLocks noChangeArrowheads="1"/>
          </p:cNvSpPr>
          <p:nvPr/>
        </p:nvSpPr>
        <p:spPr bwMode="auto">
          <a:xfrm>
            <a:off x="4538984" y="3413075"/>
            <a:ext cx="2127250" cy="890995"/>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Line 6"/>
          <p:cNvSpPr>
            <a:spLocks noChangeShapeType="1"/>
          </p:cNvSpPr>
          <p:nvPr/>
        </p:nvSpPr>
        <p:spPr bwMode="auto">
          <a:xfrm flipV="1">
            <a:off x="4880297" y="4740225"/>
            <a:ext cx="1587" cy="55700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ShapeType="1"/>
          </p:cNvSpPr>
          <p:nvPr/>
        </p:nvSpPr>
        <p:spPr bwMode="auto">
          <a:xfrm flipV="1">
            <a:off x="5345434" y="4740225"/>
            <a:ext cx="0" cy="55700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flipV="1">
            <a:off x="6299522" y="4752922"/>
            <a:ext cx="0" cy="55808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flipV="1">
            <a:off x="5821684" y="4740225"/>
            <a:ext cx="1588" cy="55700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AutoShape 11"/>
          <p:cNvSpPr>
            <a:spLocks noChangeArrowheads="1"/>
          </p:cNvSpPr>
          <p:nvPr/>
        </p:nvSpPr>
        <p:spPr bwMode="auto">
          <a:xfrm>
            <a:off x="7332984" y="3135264"/>
            <a:ext cx="1271464" cy="365744"/>
          </a:xfrm>
          <a:prstGeom prst="wedgeRoundRectCallout">
            <a:avLst>
              <a:gd name="adj1" fmla="val -94384"/>
              <a:gd name="adj2" fmla="val 158000"/>
              <a:gd name="adj3" fmla="val 16667"/>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dirty="0">
                <a:latin typeface="Times New Roman" panose="02020603050405020304" pitchFamily="18" charset="0"/>
              </a:rPr>
              <a:t>自行设计</a:t>
            </a:r>
            <a:endParaRPr lang="zh-CN" altLang="en-US" sz="1800" dirty="0"/>
          </a:p>
        </p:txBody>
      </p:sp>
      <p:sp>
        <p:nvSpPr>
          <p:cNvPr id="10" name="Text Box 12"/>
          <p:cNvSpPr txBox="1">
            <a:spLocks noChangeArrowheads="1"/>
          </p:cNvSpPr>
          <p:nvPr/>
        </p:nvSpPr>
        <p:spPr bwMode="auto">
          <a:xfrm>
            <a:off x="4750122" y="5761992"/>
            <a:ext cx="327025" cy="18746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3</a:t>
            </a:r>
            <a:endParaRPr lang="en-US" altLang="zh-CN" sz="1800" baseline="-25000" dirty="0">
              <a:latin typeface="Times New Roman" panose="02020603050405020304" pitchFamily="18" charset="0"/>
            </a:endParaRPr>
          </a:p>
        </p:txBody>
      </p:sp>
      <p:sp>
        <p:nvSpPr>
          <p:cNvPr id="11" name="Text Box 13"/>
          <p:cNvSpPr txBox="1">
            <a:spLocks noChangeArrowheads="1"/>
          </p:cNvSpPr>
          <p:nvPr/>
        </p:nvSpPr>
        <p:spPr bwMode="auto">
          <a:xfrm>
            <a:off x="5215259" y="5650187"/>
            <a:ext cx="365125" cy="209013"/>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aseline="-25000" dirty="0" smtClean="0">
                <a:latin typeface="Times New Roman" panose="02020603050405020304" pitchFamily="18" charset="0"/>
              </a:rPr>
              <a:t>Q</a:t>
            </a:r>
            <a:r>
              <a:rPr lang="en-US" altLang="zh-CN" sz="1800" baseline="-25000" dirty="0" smtClean="0">
                <a:latin typeface="Times New Roman" panose="02020603050405020304" pitchFamily="18" charset="0"/>
              </a:rPr>
              <a:t>2</a:t>
            </a:r>
            <a:endParaRPr lang="en-US" altLang="zh-CN" sz="1800" baseline="-25000" dirty="0">
              <a:latin typeface="Times New Roman" panose="02020603050405020304" pitchFamily="18" charset="0"/>
            </a:endParaRPr>
          </a:p>
        </p:txBody>
      </p:sp>
      <p:sp>
        <p:nvSpPr>
          <p:cNvPr id="12" name="Text Box 14"/>
          <p:cNvSpPr txBox="1">
            <a:spLocks noChangeArrowheads="1"/>
          </p:cNvSpPr>
          <p:nvPr/>
        </p:nvSpPr>
        <p:spPr bwMode="auto">
          <a:xfrm>
            <a:off x="5715009" y="5743753"/>
            <a:ext cx="406400" cy="218709"/>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cs typeface="Times New Roman" panose="02020603050405020304" pitchFamily="18" charset="0"/>
              </a:rPr>
              <a:t>Q</a:t>
            </a:r>
            <a:r>
              <a:rPr lang="en-US" altLang="zh-CN" sz="1800" baseline="-25000" dirty="0" smtClean="0">
                <a:latin typeface="Times New Roman" panose="02020603050405020304" pitchFamily="18" charset="0"/>
                <a:cs typeface="Times New Roman" panose="02020603050405020304" pitchFamily="18" charset="0"/>
              </a:rPr>
              <a:t>1</a:t>
            </a:r>
            <a:endParaRPr lang="en-US" altLang="zh-CN" sz="1800" baseline="-25000" dirty="0">
              <a:latin typeface="Times New Roman" panose="02020603050405020304" pitchFamily="18" charset="0"/>
              <a:cs typeface="Times New Roman" panose="02020603050405020304" pitchFamily="18" charset="0"/>
            </a:endParaRPr>
          </a:p>
        </p:txBody>
      </p:sp>
      <p:sp>
        <p:nvSpPr>
          <p:cNvPr id="13" name="Text Box 15"/>
          <p:cNvSpPr txBox="1">
            <a:spLocks noChangeArrowheads="1"/>
          </p:cNvSpPr>
          <p:nvPr/>
        </p:nvSpPr>
        <p:spPr bwMode="auto">
          <a:xfrm>
            <a:off x="6216972" y="5726063"/>
            <a:ext cx="355600" cy="27781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cs typeface="Times New Roman" panose="02020603050405020304" pitchFamily="18" charset="0"/>
              </a:rPr>
              <a:t>Q</a:t>
            </a:r>
            <a:r>
              <a:rPr lang="en-US" altLang="zh-CN" sz="1800" baseline="-25000" dirty="0" smtClean="0">
                <a:latin typeface="Times New Roman" panose="02020603050405020304" pitchFamily="18" charset="0"/>
                <a:cs typeface="Times New Roman" panose="02020603050405020304" pitchFamily="18" charset="0"/>
              </a:rPr>
              <a:t>0</a:t>
            </a:r>
            <a:endParaRPr lang="en-US" altLang="zh-CN" sz="1800" baseline="-25000" dirty="0">
              <a:latin typeface="Times New Roman" panose="02020603050405020304" pitchFamily="18" charset="0"/>
              <a:cs typeface="Times New Roman" panose="02020603050405020304" pitchFamily="18" charset="0"/>
            </a:endParaRPr>
          </a:p>
        </p:txBody>
      </p:sp>
      <p:sp>
        <p:nvSpPr>
          <p:cNvPr id="14" name="Line 16"/>
          <p:cNvSpPr>
            <a:spLocks noChangeShapeType="1"/>
          </p:cNvSpPr>
          <p:nvPr/>
        </p:nvSpPr>
        <p:spPr bwMode="auto">
          <a:xfrm flipV="1">
            <a:off x="4892997" y="2892373"/>
            <a:ext cx="1587" cy="33506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7"/>
          <p:cNvSpPr>
            <a:spLocks noChangeShapeType="1"/>
          </p:cNvSpPr>
          <p:nvPr/>
        </p:nvSpPr>
        <p:spPr bwMode="auto">
          <a:xfrm flipV="1">
            <a:off x="5358134" y="2892373"/>
            <a:ext cx="0" cy="33506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8"/>
          <p:cNvSpPr>
            <a:spLocks noChangeShapeType="1"/>
          </p:cNvSpPr>
          <p:nvPr/>
        </p:nvSpPr>
        <p:spPr bwMode="auto">
          <a:xfrm flipV="1">
            <a:off x="6312222" y="2933648"/>
            <a:ext cx="15875" cy="31567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9"/>
          <p:cNvSpPr>
            <a:spLocks noChangeShapeType="1"/>
          </p:cNvSpPr>
          <p:nvPr/>
        </p:nvSpPr>
        <p:spPr bwMode="auto">
          <a:xfrm flipV="1">
            <a:off x="5834384" y="2906662"/>
            <a:ext cx="1588" cy="32536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20"/>
          <p:cNvSpPr txBox="1">
            <a:spLocks noChangeArrowheads="1"/>
          </p:cNvSpPr>
          <p:nvPr/>
        </p:nvSpPr>
        <p:spPr bwMode="auto">
          <a:xfrm>
            <a:off x="4758059" y="2579638"/>
            <a:ext cx="319088" cy="146524"/>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19" name="Text Box 21"/>
          <p:cNvSpPr txBox="1">
            <a:spLocks noChangeArrowheads="1"/>
          </p:cNvSpPr>
          <p:nvPr/>
        </p:nvSpPr>
        <p:spPr bwMode="auto">
          <a:xfrm>
            <a:off x="5248597" y="2563764"/>
            <a:ext cx="331787" cy="20578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0" name="Text Box 22"/>
          <p:cNvSpPr txBox="1">
            <a:spLocks noChangeArrowheads="1"/>
          </p:cNvSpPr>
          <p:nvPr/>
        </p:nvSpPr>
        <p:spPr bwMode="auto">
          <a:xfrm>
            <a:off x="5739134" y="2549475"/>
            <a:ext cx="346075" cy="215476"/>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1" name="Text Box 23"/>
          <p:cNvSpPr txBox="1">
            <a:spLocks noChangeArrowheads="1"/>
          </p:cNvSpPr>
          <p:nvPr/>
        </p:nvSpPr>
        <p:spPr bwMode="auto">
          <a:xfrm>
            <a:off x="6204272" y="2552650"/>
            <a:ext cx="312737" cy="164841"/>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
        <p:nvSpPr>
          <p:cNvPr id="22" name="AutoShape 24"/>
          <p:cNvSpPr/>
          <p:nvPr/>
        </p:nvSpPr>
        <p:spPr bwMode="auto">
          <a:xfrm rot="5400000" flipH="1">
            <a:off x="5429469" y="5267376"/>
            <a:ext cx="251030" cy="1724025"/>
          </a:xfrm>
          <a:prstGeom prst="leftBrace">
            <a:avLst>
              <a:gd name="adj1" fmla="val 38841"/>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Text Box 25"/>
          <p:cNvSpPr txBox="1">
            <a:spLocks noChangeArrowheads="1"/>
          </p:cNvSpPr>
          <p:nvPr/>
        </p:nvSpPr>
        <p:spPr bwMode="auto">
          <a:xfrm>
            <a:off x="4772347" y="6309320"/>
            <a:ext cx="2305050" cy="3620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dirty="0">
                <a:latin typeface="Times New Roman" panose="02020603050405020304" pitchFamily="18" charset="0"/>
              </a:rPr>
              <a:t>输入二进制码</a:t>
            </a:r>
            <a:endParaRPr lang="zh-CN" altLang="en-US" sz="1800" dirty="0"/>
          </a:p>
        </p:txBody>
      </p:sp>
      <p:sp>
        <p:nvSpPr>
          <p:cNvPr id="24" name="AutoShape 26"/>
          <p:cNvSpPr/>
          <p:nvPr/>
        </p:nvSpPr>
        <p:spPr bwMode="auto">
          <a:xfrm rot="5400000">
            <a:off x="5517095" y="1522154"/>
            <a:ext cx="185316" cy="1703388"/>
          </a:xfrm>
          <a:prstGeom prst="leftBrace">
            <a:avLst>
              <a:gd name="adj1" fmla="val 51986"/>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Text Box 27"/>
          <p:cNvSpPr txBox="1">
            <a:spLocks noChangeArrowheads="1"/>
          </p:cNvSpPr>
          <p:nvPr/>
        </p:nvSpPr>
        <p:spPr bwMode="auto">
          <a:xfrm>
            <a:off x="4932040" y="1842864"/>
            <a:ext cx="2306638" cy="3620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dirty="0">
                <a:latin typeface="Times New Roman" panose="02020603050405020304" pitchFamily="18" charset="0"/>
              </a:rPr>
              <a:t>输出循环码</a:t>
            </a:r>
            <a:endParaRPr lang="zh-CN" altLang="en-US"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6632"/>
            <a:ext cx="8229600" cy="6009531"/>
          </a:xfrm>
        </p:spPr>
        <p:txBody>
          <a:bodyPr/>
          <a:lstStyle/>
          <a:p>
            <a:pPr marL="0" indent="0">
              <a:buNone/>
            </a:pPr>
            <a:r>
              <a:rPr lang="zh-CN" altLang="en-US" dirty="0" smtClean="0"/>
              <a:t>（</a:t>
            </a:r>
            <a:r>
              <a:rPr lang="en-US" altLang="zh-CN" dirty="0" smtClean="0"/>
              <a:t>1</a:t>
            </a:r>
            <a:r>
              <a:rPr lang="zh-CN" altLang="en-US" dirty="0" smtClean="0"/>
              <a:t>）列真值表</a:t>
            </a:r>
            <a:endParaRPr lang="en-US" altLang="zh-CN" dirty="0" smtClean="0"/>
          </a:p>
          <a:p>
            <a:pPr marL="0" indent="0">
              <a:buNone/>
            </a:pPr>
            <a:endParaRPr lang="en-US" altLang="zh-CN" dirty="0"/>
          </a:p>
          <a:p>
            <a:pPr marL="0" indent="0">
              <a:buNone/>
            </a:pPr>
            <a:r>
              <a:rPr lang="zh-CN" altLang="en-US" dirty="0" smtClean="0"/>
              <a:t>（</a:t>
            </a:r>
            <a:r>
              <a:rPr lang="en-US" altLang="zh-CN" dirty="0" smtClean="0"/>
              <a:t>2</a:t>
            </a:r>
            <a:r>
              <a:rPr lang="zh-CN" altLang="en-US" dirty="0" smtClean="0"/>
              <a:t>）逻辑表达式</a:t>
            </a:r>
            <a:endParaRPr lang="en-US" altLang="zh-CN" dirty="0" smtClean="0"/>
          </a:p>
          <a:p>
            <a:pPr marL="0" indent="0">
              <a:buNone/>
            </a:pPr>
            <a:endParaRPr lang="en-US" altLang="zh-CN" sz="2000" dirty="0" smtClean="0"/>
          </a:p>
          <a:p>
            <a:pPr marL="0" indent="0">
              <a:buNone/>
            </a:pPr>
            <a:r>
              <a:rPr lang="en-US" altLang="zh-CN" sz="2000" dirty="0" smtClean="0"/>
              <a:t>G0=Q3Q2Q1Q0+Q3Q2Q1Q0+</a:t>
            </a:r>
          </a:p>
          <a:p>
            <a:pPr marL="0" indent="0">
              <a:buNone/>
            </a:pPr>
            <a:r>
              <a:rPr lang="en-US" altLang="zh-CN" sz="2000" dirty="0"/>
              <a:t> </a:t>
            </a:r>
            <a:r>
              <a:rPr lang="en-US" altLang="zh-CN" sz="2000" dirty="0" smtClean="0"/>
              <a:t>      Q3Q2Q1Q0+Q3Q2Q1Q0+</a:t>
            </a:r>
          </a:p>
          <a:p>
            <a:pPr marL="0" indent="0">
              <a:buNone/>
            </a:pPr>
            <a:r>
              <a:rPr lang="en-US" altLang="zh-CN" sz="2000" dirty="0" smtClean="0"/>
              <a:t>       Q3Q2Q1Q0+Q3Q2Q1Q0+</a:t>
            </a:r>
          </a:p>
          <a:p>
            <a:pPr marL="0" indent="0">
              <a:buNone/>
            </a:pPr>
            <a:r>
              <a:rPr lang="en-US" altLang="zh-CN" sz="2000" dirty="0" smtClean="0"/>
              <a:t>       Q3Q2Q1Q0+Q3Q2Q1Q0</a:t>
            </a:r>
          </a:p>
          <a:p>
            <a:pPr marL="0" indent="0">
              <a:buNone/>
            </a:pPr>
            <a:endParaRPr lang="en-US" altLang="zh-CN" sz="2000" dirty="0"/>
          </a:p>
          <a:p>
            <a:pPr marL="0" indent="0">
              <a:buNone/>
            </a:pPr>
            <a:r>
              <a:rPr lang="zh-CN" altLang="en-US" sz="2000" dirty="0"/>
              <a:t>化</a:t>
            </a:r>
            <a:r>
              <a:rPr lang="zh-CN" altLang="en-US" sz="2000" dirty="0" smtClean="0"/>
              <a:t>简逻辑表达式可得到</a:t>
            </a:r>
            <a:r>
              <a:rPr lang="en-US" altLang="zh-CN" sz="2000" dirty="0" smtClean="0"/>
              <a:t>G0</a:t>
            </a:r>
            <a:r>
              <a:rPr lang="zh-CN" altLang="en-US" sz="2000" dirty="0" smtClean="0"/>
              <a:t>关于</a:t>
            </a:r>
            <a:endParaRPr lang="en-US" altLang="zh-CN" sz="2000" dirty="0" smtClean="0"/>
          </a:p>
          <a:p>
            <a:pPr marL="0" indent="0">
              <a:buNone/>
            </a:pPr>
            <a:r>
              <a:rPr lang="en-US" altLang="zh-CN" sz="2000" dirty="0" smtClean="0"/>
              <a:t>Q3,Q2,Q1,Q0</a:t>
            </a:r>
            <a:r>
              <a:rPr lang="zh-CN" altLang="en-US" sz="2000" dirty="0" smtClean="0"/>
              <a:t>的输出表达式</a:t>
            </a:r>
            <a:endParaRPr lang="en-US" altLang="zh-CN" sz="2000" dirty="0" smtClean="0"/>
          </a:p>
          <a:p>
            <a:pPr marL="0" indent="0">
              <a:buNone/>
            </a:pPr>
            <a:endParaRPr lang="en-US" altLang="zh-CN" sz="2000" dirty="0"/>
          </a:p>
          <a:p>
            <a:pPr marL="0" indent="0">
              <a:buNone/>
            </a:pPr>
            <a:r>
              <a:rPr lang="zh-CN" altLang="en-US" sz="2000" dirty="0" smtClean="0"/>
              <a:t>同理可得到</a:t>
            </a:r>
            <a:r>
              <a:rPr lang="en-US" altLang="zh-CN" sz="2000" dirty="0" smtClean="0"/>
              <a:t>G3,G2,G1</a:t>
            </a:r>
            <a:r>
              <a:rPr lang="zh-CN" altLang="en-US" sz="2000" dirty="0" smtClean="0"/>
              <a:t>的输出表达式</a:t>
            </a:r>
            <a:endParaRPr lang="en-US" altLang="zh-CN" sz="2000" dirty="0" smtClean="0"/>
          </a:p>
          <a:p>
            <a:pPr marL="0" indent="0">
              <a:buNone/>
            </a:pPr>
            <a:endParaRPr lang="en-US" altLang="zh-CN" sz="2000" dirty="0" smtClean="0"/>
          </a:p>
          <a:p>
            <a:pPr marL="0" indent="0">
              <a:buNone/>
            </a:pPr>
            <a:endParaRPr lang="zh-CN" altLang="en-US" dirty="0"/>
          </a:p>
        </p:txBody>
      </p:sp>
      <p:graphicFrame>
        <p:nvGraphicFramePr>
          <p:cNvPr id="5" name="Group 173"/>
          <p:cNvGraphicFramePr/>
          <p:nvPr/>
        </p:nvGraphicFramePr>
        <p:xfrm>
          <a:off x="6371728" y="116632"/>
          <a:ext cx="1872680" cy="6593840"/>
        </p:xfrm>
        <a:graphic>
          <a:graphicData uri="http://schemas.openxmlformats.org/drawingml/2006/table">
            <a:tbl>
              <a:tblPr/>
              <a:tblGrid>
                <a:gridCol w="455558">
                  <a:extLst>
                    <a:ext uri="{9D8B030D-6E8A-4147-A177-3AD203B41FA5}">
                      <a16:colId xmlns:a16="http://schemas.microsoft.com/office/drawing/2014/main" val="20000"/>
                    </a:ext>
                  </a:extLst>
                </a:gridCol>
                <a:gridCol w="513649">
                  <a:extLst>
                    <a:ext uri="{9D8B030D-6E8A-4147-A177-3AD203B41FA5}">
                      <a16:colId xmlns:a16="http://schemas.microsoft.com/office/drawing/2014/main" val="20001"/>
                    </a:ext>
                  </a:extLst>
                </a:gridCol>
                <a:gridCol w="447915">
                  <a:extLst>
                    <a:ext uri="{9D8B030D-6E8A-4147-A177-3AD203B41FA5}">
                      <a16:colId xmlns:a16="http://schemas.microsoft.com/office/drawing/2014/main" val="20002"/>
                    </a:ext>
                  </a:extLst>
                </a:gridCol>
                <a:gridCol w="455558">
                  <a:extLst>
                    <a:ext uri="{9D8B030D-6E8A-4147-A177-3AD203B41FA5}">
                      <a16:colId xmlns:a16="http://schemas.microsoft.com/office/drawing/2014/main" val="20003"/>
                    </a:ext>
                  </a:extLst>
                </a:gridCol>
              </a:tblGrid>
              <a:tr h="358223">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输出</a:t>
                      </a:r>
                      <a:endParaRPr kumimoji="0" lang="en-US" altLang="zh-CN" sz="2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graphicFrame>
        <p:nvGraphicFramePr>
          <p:cNvPr id="6" name="Group 173"/>
          <p:cNvGraphicFramePr/>
          <p:nvPr/>
        </p:nvGraphicFramePr>
        <p:xfrm>
          <a:off x="4499520" y="116632"/>
          <a:ext cx="1872680" cy="6593840"/>
        </p:xfrm>
        <a:graphic>
          <a:graphicData uri="http://schemas.openxmlformats.org/drawingml/2006/table">
            <a:tbl>
              <a:tblPr/>
              <a:tblGrid>
                <a:gridCol w="455558">
                  <a:extLst>
                    <a:ext uri="{9D8B030D-6E8A-4147-A177-3AD203B41FA5}">
                      <a16:colId xmlns:a16="http://schemas.microsoft.com/office/drawing/2014/main" val="20000"/>
                    </a:ext>
                  </a:extLst>
                </a:gridCol>
                <a:gridCol w="513649">
                  <a:extLst>
                    <a:ext uri="{9D8B030D-6E8A-4147-A177-3AD203B41FA5}">
                      <a16:colId xmlns:a16="http://schemas.microsoft.com/office/drawing/2014/main" val="20001"/>
                    </a:ext>
                  </a:extLst>
                </a:gridCol>
                <a:gridCol w="447915">
                  <a:extLst>
                    <a:ext uri="{9D8B030D-6E8A-4147-A177-3AD203B41FA5}">
                      <a16:colId xmlns:a16="http://schemas.microsoft.com/office/drawing/2014/main" val="20002"/>
                    </a:ext>
                  </a:extLst>
                </a:gridCol>
                <a:gridCol w="455558">
                  <a:extLst>
                    <a:ext uri="{9D8B030D-6E8A-4147-A177-3AD203B41FA5}">
                      <a16:colId xmlns:a16="http://schemas.microsoft.com/office/drawing/2014/main" val="20003"/>
                    </a:ext>
                  </a:extLst>
                </a:gridCol>
              </a:tblGrid>
              <a:tr h="358223">
                <a:tc gridSpan="4">
                  <a:txBody>
                    <a:bodyPr/>
                    <a:lstStyle/>
                    <a:p>
                      <a:pPr marL="0" marR="0" lvl="0" indent="0" algn="ctr" defTabSz="914400" rtl="0" eaLnBrk="1" fontAlgn="base" latinLnBrk="0" hangingPunct="1">
                        <a:lnSpc>
                          <a:spcPct val="100000"/>
                        </a:lnSpc>
                        <a:spcBef>
                          <a:spcPts val="0"/>
                        </a:spcBef>
                        <a:spcAft>
                          <a:spcPct val="0"/>
                        </a:spcAft>
                        <a:buClrTx/>
                        <a:buSzTx/>
                        <a:buFontTx/>
                        <a:buNone/>
                      </a:pPr>
                      <a:r>
                        <a:rPr kumimoji="0" lang="zh-CN" altLang="en-US" sz="2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输入</a:t>
                      </a:r>
                      <a:endParaRPr kumimoji="0" lang="en-US" altLang="zh-CN" sz="2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cxnSp>
        <p:nvCxnSpPr>
          <p:cNvPr id="4" name="直接连接符 3"/>
          <p:cNvCxnSpPr/>
          <p:nvPr/>
        </p:nvCxnSpPr>
        <p:spPr>
          <a:xfrm>
            <a:off x="1043608" y="191683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03648" y="191530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691680" y="191530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83768" y="191530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71800" y="191377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419872" y="191377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43608"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91680"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483768"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419872"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331640"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691680"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771800"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419872"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91680" y="299695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419872" y="299695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444208" y="2132856"/>
            <a:ext cx="288032" cy="1296144"/>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3995936" y="2132856"/>
            <a:ext cx="360040" cy="1296144"/>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57200" y="785794"/>
            <a:ext cx="8229600" cy="5340369"/>
          </a:xfrm>
        </p:spPr>
        <p:txBody>
          <a:bodyPr>
            <a:normAutofit fontScale="92500" lnSpcReduction="20000"/>
          </a:bodyPr>
          <a:lstStyle/>
          <a:p>
            <a:pPr marL="0" indent="0">
              <a:buNone/>
            </a:pPr>
            <a:r>
              <a:rPr lang="zh-CN" altLang="en-US" dirty="0" smtClean="0"/>
              <a:t>（</a:t>
            </a:r>
            <a:r>
              <a:rPr lang="en-US" altLang="zh-CN" dirty="0"/>
              <a:t>3</a:t>
            </a:r>
            <a:r>
              <a:rPr lang="zh-CN" altLang="en-US" dirty="0" smtClean="0"/>
              <a:t>）</a:t>
            </a:r>
            <a:r>
              <a:rPr lang="zh-CN" altLang="en-US" dirty="0"/>
              <a:t>采用</a:t>
            </a:r>
            <a:r>
              <a:rPr lang="zh-CN" altLang="en-US" dirty="0" smtClean="0"/>
              <a:t>卡诺图化简</a:t>
            </a: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r>
              <a:rPr lang="zh-CN" altLang="en-US" dirty="0" smtClean="0"/>
              <a:t>以</a:t>
            </a:r>
            <a:r>
              <a:rPr lang="en-US" altLang="zh-CN" dirty="0"/>
              <a:t>G</a:t>
            </a:r>
            <a:r>
              <a:rPr lang="en-US" altLang="zh-CN" dirty="0" smtClean="0"/>
              <a:t>0</a:t>
            </a:r>
            <a:r>
              <a:rPr lang="zh-CN" altLang="en-US" dirty="0" smtClean="0"/>
              <a:t>为例</a:t>
            </a:r>
            <a:endParaRPr lang="en-US" altLang="zh-CN" dirty="0" smtClean="0"/>
          </a:p>
          <a:p>
            <a:pPr marL="0" indent="0">
              <a:buNone/>
            </a:pPr>
            <a:endParaRPr lang="en-US" altLang="zh-CN" dirty="0" smtClean="0"/>
          </a:p>
          <a:p>
            <a:pPr marL="0" indent="0">
              <a:buNone/>
            </a:pPr>
            <a:r>
              <a:rPr lang="en-US" altLang="zh-CN" dirty="0" smtClean="0"/>
              <a:t>G0=Q1Q0+Q1Q0 =Q1</a:t>
            </a:r>
            <a:r>
              <a:rPr lang="zh-CN" altLang="en-US" dirty="0" smtClean="0"/>
              <a:t>异或</a:t>
            </a:r>
            <a:r>
              <a:rPr lang="en-US" altLang="zh-CN" dirty="0" smtClean="0"/>
              <a:t>Q0</a:t>
            </a:r>
          </a:p>
          <a:p>
            <a:pPr marL="0" indent="0">
              <a:buNone/>
            </a:pPr>
            <a:r>
              <a:rPr lang="zh-CN" altLang="en-US" dirty="0" smtClean="0"/>
              <a:t>同理可得</a:t>
            </a:r>
            <a:r>
              <a:rPr lang="en-US" altLang="zh-CN" dirty="0" smtClean="0"/>
              <a:t>G3,G2,G1</a:t>
            </a:r>
            <a:r>
              <a:rPr lang="zh-CN" altLang="en-US" dirty="0" smtClean="0"/>
              <a:t>化简后的输出</a:t>
            </a:r>
            <a:r>
              <a:rPr lang="zh-CN" altLang="en-US" dirty="0"/>
              <a:t>表达式</a:t>
            </a:r>
            <a:endParaRPr lang="en-US" altLang="zh-CN" dirty="0" smtClean="0"/>
          </a:p>
          <a:p>
            <a:pPr marL="0" indent="0">
              <a:buNone/>
            </a:pPr>
            <a:endParaRPr lang="en-US" altLang="zh-CN" dirty="0" smtClean="0"/>
          </a:p>
          <a:p>
            <a:pPr marL="0" indent="0">
              <a:buNone/>
            </a:pPr>
            <a:endParaRPr lang="zh-CN" altLang="en-US" dirty="0"/>
          </a:p>
        </p:txBody>
      </p:sp>
      <p:graphicFrame>
        <p:nvGraphicFramePr>
          <p:cNvPr id="2" name="表格 1"/>
          <p:cNvGraphicFramePr>
            <a:graphicFrameLocks noGrp="1"/>
          </p:cNvGraphicFramePr>
          <p:nvPr/>
        </p:nvGraphicFramePr>
        <p:xfrm>
          <a:off x="1643042" y="1357298"/>
          <a:ext cx="6072230" cy="2103120"/>
        </p:xfrm>
        <a:graphic>
          <a:graphicData uri="http://schemas.openxmlformats.org/drawingml/2006/table">
            <a:tbl>
              <a:tblPr firstRow="1" bandRow="1">
                <a:tableStyleId>{5940675A-B579-460E-94D1-54222C63F5DA}</a:tableStyleId>
              </a:tblPr>
              <a:tblGrid>
                <a:gridCol w="1214446">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gridCol w="1214446">
                  <a:extLst>
                    <a:ext uri="{9D8B030D-6E8A-4147-A177-3AD203B41FA5}">
                      <a16:colId xmlns:a16="http://schemas.microsoft.com/office/drawing/2014/main" val="20002"/>
                    </a:ext>
                  </a:extLst>
                </a:gridCol>
                <a:gridCol w="1214446">
                  <a:extLst>
                    <a:ext uri="{9D8B030D-6E8A-4147-A177-3AD203B41FA5}">
                      <a16:colId xmlns:a16="http://schemas.microsoft.com/office/drawing/2014/main" val="20003"/>
                    </a:ext>
                  </a:extLst>
                </a:gridCol>
                <a:gridCol w="1214446">
                  <a:extLst>
                    <a:ext uri="{9D8B030D-6E8A-4147-A177-3AD203B41FA5}">
                      <a16:colId xmlns:a16="http://schemas.microsoft.com/office/drawing/2014/main" val="20004"/>
                    </a:ext>
                  </a:extLst>
                </a:gridCol>
              </a:tblGrid>
              <a:tr h="608776">
                <a:tc>
                  <a:txBody>
                    <a:bodyPr/>
                    <a:lstStyle/>
                    <a:p>
                      <a:r>
                        <a:rPr lang="en-US" altLang="zh-CN" dirty="0" smtClean="0"/>
                        <a:t>Q1Q0</a:t>
                      </a:r>
                    </a:p>
                    <a:p>
                      <a:r>
                        <a:rPr lang="en-US" altLang="zh-CN" dirty="0" smtClean="0"/>
                        <a:t>Q3Q2</a:t>
                      </a:r>
                      <a:endParaRPr lang="zh-CN" altLang="en-US" dirty="0"/>
                    </a:p>
                  </a:txBody>
                  <a:tcPr/>
                </a:tc>
                <a:tc>
                  <a:txBody>
                    <a:bodyPr/>
                    <a:lstStyle/>
                    <a:p>
                      <a:r>
                        <a:rPr lang="en-US" altLang="zh-CN" dirty="0" smtClean="0"/>
                        <a:t>00</a:t>
                      </a:r>
                      <a:endParaRPr lang="zh-CN" altLang="en-US" dirty="0"/>
                    </a:p>
                  </a:txBody>
                  <a:tcPr/>
                </a:tc>
                <a:tc>
                  <a:txBody>
                    <a:bodyPr/>
                    <a:lstStyle/>
                    <a:p>
                      <a:r>
                        <a:rPr lang="en-US" altLang="zh-CN" dirty="0" smtClean="0"/>
                        <a:t>01</a:t>
                      </a:r>
                      <a:endParaRPr lang="zh-CN" altLang="en-US" dirty="0"/>
                    </a:p>
                  </a:txBody>
                  <a:tcPr/>
                </a:tc>
                <a:tc>
                  <a:txBody>
                    <a:bodyPr/>
                    <a:lstStyle/>
                    <a:p>
                      <a:r>
                        <a:rPr lang="en-US" altLang="zh-CN" dirty="0" smtClean="0"/>
                        <a:t>11</a:t>
                      </a:r>
                      <a:endParaRPr lang="zh-CN" altLang="en-US" dirty="0"/>
                    </a:p>
                  </a:txBody>
                  <a:tcPr/>
                </a:tc>
                <a:tc>
                  <a:txBody>
                    <a:bodyPr/>
                    <a:lstStyle/>
                    <a:p>
                      <a:r>
                        <a:rPr lang="en-US" altLang="zh-CN" dirty="0" smtClean="0"/>
                        <a:t>10</a:t>
                      </a:r>
                      <a:endParaRPr lang="zh-CN" altLang="en-US" dirty="0"/>
                    </a:p>
                  </a:txBody>
                  <a:tcPr/>
                </a:tc>
                <a:extLst>
                  <a:ext uri="{0D108BD9-81ED-4DB2-BD59-A6C34878D82A}">
                    <a16:rowId xmlns:a16="http://schemas.microsoft.com/office/drawing/2014/main" val="10000"/>
                  </a:ext>
                </a:extLst>
              </a:tr>
              <a:tr h="347872">
                <a:tc>
                  <a:txBody>
                    <a:bodyPr/>
                    <a:lstStyle/>
                    <a:p>
                      <a:r>
                        <a:rPr lang="en-US" altLang="zh-CN" dirty="0" smtClean="0"/>
                        <a:t>00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10001"/>
                  </a:ext>
                </a:extLst>
              </a:tr>
              <a:tr h="347872">
                <a:tc>
                  <a:txBody>
                    <a:bodyPr/>
                    <a:lstStyle/>
                    <a:p>
                      <a:r>
                        <a:rPr lang="en-US" altLang="zh-CN" dirty="0" smtClean="0"/>
                        <a:t>01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10002"/>
                  </a:ext>
                </a:extLst>
              </a:tr>
              <a:tr h="347872">
                <a:tc>
                  <a:txBody>
                    <a:bodyPr/>
                    <a:lstStyle/>
                    <a:p>
                      <a:r>
                        <a:rPr lang="en-US" altLang="zh-CN" dirty="0" smtClean="0"/>
                        <a:t>11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10003"/>
                  </a:ext>
                </a:extLst>
              </a:tr>
              <a:tr h="347872">
                <a:tc>
                  <a:txBody>
                    <a:bodyPr/>
                    <a:lstStyle/>
                    <a:p>
                      <a:r>
                        <a:rPr lang="en-US" altLang="zh-CN" dirty="0" smtClean="0"/>
                        <a:t>10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10004"/>
                  </a:ext>
                </a:extLst>
              </a:tr>
            </a:tbl>
          </a:graphicData>
        </a:graphic>
      </p:graphicFrame>
      <p:cxnSp>
        <p:nvCxnSpPr>
          <p:cNvPr id="7" name="直接连接符 6"/>
          <p:cNvCxnSpPr/>
          <p:nvPr/>
        </p:nvCxnSpPr>
        <p:spPr>
          <a:xfrm>
            <a:off x="1000100" y="5143512"/>
            <a:ext cx="432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339752" y="5143512"/>
            <a:ext cx="432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095625" y="2749550"/>
            <a:ext cx="2020888"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7" name="Line 3"/>
          <p:cNvSpPr>
            <a:spLocks noChangeShapeType="1"/>
          </p:cNvSpPr>
          <p:nvPr/>
        </p:nvSpPr>
        <p:spPr bwMode="auto">
          <a:xfrm flipV="1">
            <a:off x="3419475" y="4076700"/>
            <a:ext cx="1588"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08" name="Line 4"/>
          <p:cNvSpPr>
            <a:spLocks noChangeShapeType="1"/>
          </p:cNvSpPr>
          <p:nvPr/>
        </p:nvSpPr>
        <p:spPr bwMode="auto">
          <a:xfrm flipV="1">
            <a:off x="3860800" y="4076700"/>
            <a:ext cx="0"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09" name="Line 5"/>
          <p:cNvSpPr>
            <a:spLocks noChangeShapeType="1"/>
          </p:cNvSpPr>
          <p:nvPr/>
        </p:nvSpPr>
        <p:spPr bwMode="auto">
          <a:xfrm flipV="1">
            <a:off x="4767263" y="4089400"/>
            <a:ext cx="0" cy="8223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0" name="Line 6"/>
          <p:cNvSpPr>
            <a:spLocks noChangeShapeType="1"/>
          </p:cNvSpPr>
          <p:nvPr/>
        </p:nvSpPr>
        <p:spPr bwMode="auto">
          <a:xfrm flipV="1">
            <a:off x="4313238" y="4076700"/>
            <a:ext cx="1587"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1" name="Text Box 7"/>
          <p:cNvSpPr txBox="1">
            <a:spLocks noChangeArrowheads="1"/>
          </p:cNvSpPr>
          <p:nvPr/>
        </p:nvSpPr>
        <p:spPr bwMode="auto">
          <a:xfrm>
            <a:off x="3536950" y="3187700"/>
            <a:ext cx="1150938"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转换电路</a:t>
            </a:r>
            <a:endParaRPr lang="zh-CN" altLang="en-US" sz="1800"/>
          </a:p>
        </p:txBody>
      </p:sp>
      <p:sp>
        <p:nvSpPr>
          <p:cNvPr id="21512" name="Text Box 8"/>
          <p:cNvSpPr txBox="1">
            <a:spLocks noChangeArrowheads="1"/>
          </p:cNvSpPr>
          <p:nvPr/>
        </p:nvSpPr>
        <p:spPr bwMode="auto">
          <a:xfrm>
            <a:off x="3278188" y="4979988"/>
            <a:ext cx="309562" cy="2762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3</a:t>
            </a:r>
            <a:endParaRPr lang="en-US" altLang="zh-CN" sz="1800" baseline="-25000" dirty="0">
              <a:latin typeface="Times New Roman" panose="02020603050405020304" pitchFamily="18" charset="0"/>
            </a:endParaRPr>
          </a:p>
        </p:txBody>
      </p:sp>
      <p:sp>
        <p:nvSpPr>
          <p:cNvPr id="21513" name="Text Box 9"/>
          <p:cNvSpPr txBox="1">
            <a:spLocks noChangeArrowheads="1"/>
          </p:cNvSpPr>
          <p:nvPr/>
        </p:nvSpPr>
        <p:spPr bwMode="auto">
          <a:xfrm>
            <a:off x="3743325" y="5021263"/>
            <a:ext cx="347663" cy="30797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2</a:t>
            </a:r>
            <a:endParaRPr lang="en-US" altLang="zh-CN" sz="1800" baseline="-25000" dirty="0">
              <a:latin typeface="Times New Roman" panose="02020603050405020304" pitchFamily="18" charset="0"/>
            </a:endParaRPr>
          </a:p>
        </p:txBody>
      </p:sp>
      <p:sp>
        <p:nvSpPr>
          <p:cNvPr id="21514" name="Text Box 10"/>
          <p:cNvSpPr txBox="1">
            <a:spLocks noChangeArrowheads="1"/>
          </p:cNvSpPr>
          <p:nvPr/>
        </p:nvSpPr>
        <p:spPr bwMode="auto">
          <a:xfrm>
            <a:off x="4210050" y="5006975"/>
            <a:ext cx="385763" cy="322263"/>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1</a:t>
            </a:r>
            <a:endParaRPr lang="en-US" altLang="zh-CN" sz="1800" baseline="-25000" dirty="0"/>
          </a:p>
        </p:txBody>
      </p:sp>
      <p:sp>
        <p:nvSpPr>
          <p:cNvPr id="21515" name="Text Box 11"/>
          <p:cNvSpPr txBox="1">
            <a:spLocks noChangeArrowheads="1"/>
          </p:cNvSpPr>
          <p:nvPr/>
        </p:nvSpPr>
        <p:spPr bwMode="auto">
          <a:xfrm>
            <a:off x="4689475" y="5062538"/>
            <a:ext cx="338138" cy="2667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0</a:t>
            </a:r>
            <a:endParaRPr lang="en-US" altLang="zh-CN" sz="1800" baseline="-25000" dirty="0"/>
          </a:p>
        </p:txBody>
      </p:sp>
      <p:sp>
        <p:nvSpPr>
          <p:cNvPr id="21516" name="Line 12"/>
          <p:cNvSpPr>
            <a:spLocks noChangeShapeType="1"/>
          </p:cNvSpPr>
          <p:nvPr/>
        </p:nvSpPr>
        <p:spPr bwMode="auto">
          <a:xfrm flipV="1">
            <a:off x="3432175" y="2228850"/>
            <a:ext cx="1588"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7" name="Line 13"/>
          <p:cNvSpPr>
            <a:spLocks noChangeShapeType="1"/>
          </p:cNvSpPr>
          <p:nvPr/>
        </p:nvSpPr>
        <p:spPr bwMode="auto">
          <a:xfrm flipV="1">
            <a:off x="3873500" y="2228850"/>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8" name="Line 14"/>
          <p:cNvSpPr>
            <a:spLocks noChangeShapeType="1"/>
          </p:cNvSpPr>
          <p:nvPr/>
        </p:nvSpPr>
        <p:spPr bwMode="auto">
          <a:xfrm flipV="1">
            <a:off x="4779963" y="2270125"/>
            <a:ext cx="14287" cy="4651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9" name="Line 15"/>
          <p:cNvSpPr>
            <a:spLocks noChangeShapeType="1"/>
          </p:cNvSpPr>
          <p:nvPr/>
        </p:nvSpPr>
        <p:spPr bwMode="auto">
          <a:xfrm flipV="1">
            <a:off x="4325938" y="2243138"/>
            <a:ext cx="1587" cy="4794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20" name="AutoShape 20"/>
          <p:cNvSpPr/>
          <p:nvPr/>
        </p:nvSpPr>
        <p:spPr bwMode="auto">
          <a:xfrm rot="5400000" flipH="1">
            <a:off x="3910806" y="4810919"/>
            <a:ext cx="369888" cy="1638300"/>
          </a:xfrm>
          <a:prstGeom prst="leftBrace">
            <a:avLst>
              <a:gd name="adj1" fmla="val 3691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21" name="Text Box 21"/>
          <p:cNvSpPr txBox="1">
            <a:spLocks noChangeArrowheads="1"/>
          </p:cNvSpPr>
          <p:nvPr/>
        </p:nvSpPr>
        <p:spPr bwMode="auto">
          <a:xfrm>
            <a:off x="3348038" y="5876925"/>
            <a:ext cx="2190750" cy="5334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接模拟开关</a:t>
            </a:r>
            <a:endParaRPr lang="zh-CN" altLang="en-US" sz="1800"/>
          </a:p>
        </p:txBody>
      </p:sp>
      <p:sp>
        <p:nvSpPr>
          <p:cNvPr id="21522" name="AutoShape 22"/>
          <p:cNvSpPr/>
          <p:nvPr/>
        </p:nvSpPr>
        <p:spPr bwMode="auto">
          <a:xfrm rot="5400000">
            <a:off x="3975894" y="945357"/>
            <a:ext cx="273050" cy="1617662"/>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23" name="Text Box 23"/>
          <p:cNvSpPr txBox="1">
            <a:spLocks noChangeArrowheads="1"/>
          </p:cNvSpPr>
          <p:nvPr/>
        </p:nvSpPr>
        <p:spPr bwMode="auto">
          <a:xfrm>
            <a:off x="3276600" y="1052513"/>
            <a:ext cx="1584325" cy="5334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a:t>
            </a:r>
            <a:r>
              <a:rPr lang="en-US" altLang="zh-CN" sz="1800">
                <a:latin typeface="Times New Roman" panose="02020603050405020304" pitchFamily="18" charset="0"/>
              </a:rPr>
              <a:t>0-1</a:t>
            </a:r>
            <a:r>
              <a:rPr lang="zh-CN" altLang="en-US" sz="1800">
                <a:latin typeface="Times New Roman" panose="02020603050405020304" pitchFamily="18" charset="0"/>
              </a:rPr>
              <a:t>显示器</a:t>
            </a:r>
            <a:endParaRPr lang="zh-CN" altLang="en-US" sz="1800"/>
          </a:p>
        </p:txBody>
      </p:sp>
      <p:sp>
        <p:nvSpPr>
          <p:cNvPr id="21524" name="Text Box 24"/>
          <p:cNvSpPr txBox="1">
            <a:spLocks noChangeArrowheads="1"/>
          </p:cNvSpPr>
          <p:nvPr/>
        </p:nvSpPr>
        <p:spPr bwMode="auto">
          <a:xfrm>
            <a:off x="395288" y="333375"/>
            <a:ext cx="2952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smtClean="0">
                <a:latin typeface="+mn-ea"/>
                <a:ea typeface="+mn-ea"/>
              </a:rPr>
              <a:t>2</a:t>
            </a:r>
            <a:r>
              <a:rPr lang="zh-CN" altLang="en-US" sz="3200" dirty="0" smtClean="0">
                <a:latin typeface="+mn-ea"/>
                <a:ea typeface="+mn-ea"/>
              </a:rPr>
              <a:t>、电路</a:t>
            </a:r>
            <a:r>
              <a:rPr lang="zh-CN" altLang="en-US" sz="3200" dirty="0">
                <a:latin typeface="+mn-ea"/>
                <a:ea typeface="+mn-ea"/>
              </a:rPr>
              <a:t>测试</a:t>
            </a:r>
          </a:p>
        </p:txBody>
      </p:sp>
      <p:sp>
        <p:nvSpPr>
          <p:cNvPr id="21525" name="Text Box 25"/>
          <p:cNvSpPr txBox="1">
            <a:spLocks noChangeArrowheads="1"/>
          </p:cNvSpPr>
          <p:nvPr/>
        </p:nvSpPr>
        <p:spPr bwMode="auto">
          <a:xfrm>
            <a:off x="3230563" y="1874838"/>
            <a:ext cx="319087" cy="215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21526" name="Text Box 26"/>
          <p:cNvSpPr txBox="1">
            <a:spLocks noChangeArrowheads="1"/>
          </p:cNvSpPr>
          <p:nvPr/>
        </p:nvSpPr>
        <p:spPr bwMode="auto">
          <a:xfrm>
            <a:off x="3721100" y="1858963"/>
            <a:ext cx="331788" cy="3032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1527" name="Text Box 27"/>
          <p:cNvSpPr txBox="1">
            <a:spLocks noChangeArrowheads="1"/>
          </p:cNvSpPr>
          <p:nvPr/>
        </p:nvSpPr>
        <p:spPr bwMode="auto">
          <a:xfrm>
            <a:off x="4211638" y="1844675"/>
            <a:ext cx="346075" cy="3175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1528" name="Text Box 28"/>
          <p:cNvSpPr txBox="1">
            <a:spLocks noChangeArrowheads="1"/>
          </p:cNvSpPr>
          <p:nvPr/>
        </p:nvSpPr>
        <p:spPr bwMode="auto">
          <a:xfrm>
            <a:off x="4676775" y="1847850"/>
            <a:ext cx="312738" cy="2428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268538" y="1412453"/>
            <a:ext cx="1512887" cy="360363"/>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dirty="0">
                <a:latin typeface="Times New Roman" panose="02020603050405020304" pitchFamily="18" charset="0"/>
              </a:rPr>
              <a:t>接</a:t>
            </a:r>
            <a:r>
              <a:rPr lang="en-US" altLang="zh-CN" sz="1800" dirty="0">
                <a:latin typeface="Times New Roman" panose="02020603050405020304" pitchFamily="18" charset="0"/>
              </a:rPr>
              <a:t>0-1</a:t>
            </a:r>
            <a:r>
              <a:rPr lang="zh-CN" altLang="en-US" sz="1800" dirty="0">
                <a:latin typeface="Times New Roman" panose="02020603050405020304" pitchFamily="18" charset="0"/>
              </a:rPr>
              <a:t>显示器</a:t>
            </a:r>
            <a:endParaRPr lang="zh-CN" altLang="en-US" sz="1800" dirty="0"/>
          </a:p>
        </p:txBody>
      </p:sp>
      <p:sp>
        <p:nvSpPr>
          <p:cNvPr id="22531" name="Text Box 4"/>
          <p:cNvSpPr txBox="1">
            <a:spLocks noChangeArrowheads="1"/>
          </p:cNvSpPr>
          <p:nvPr/>
        </p:nvSpPr>
        <p:spPr bwMode="auto">
          <a:xfrm>
            <a:off x="179388" y="260350"/>
            <a:ext cx="59055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mn-ea"/>
                <a:ea typeface="+mn-ea"/>
              </a:rPr>
              <a:t>3</a:t>
            </a:r>
            <a:r>
              <a:rPr lang="zh-CN" altLang="en-US" sz="3200" dirty="0">
                <a:latin typeface="+mn-ea"/>
                <a:ea typeface="+mn-ea"/>
              </a:rPr>
              <a:t>、</a:t>
            </a:r>
            <a:r>
              <a:rPr lang="en-US" altLang="zh-CN" sz="3200" dirty="0">
                <a:latin typeface="+mn-ea"/>
                <a:ea typeface="+mn-ea"/>
              </a:rPr>
              <a:t>74LS197</a:t>
            </a:r>
            <a:r>
              <a:rPr lang="zh-CN" altLang="en-US" sz="3200" dirty="0">
                <a:latin typeface="+mn-ea"/>
                <a:ea typeface="+mn-ea"/>
              </a:rPr>
              <a:t>构成</a:t>
            </a:r>
            <a:r>
              <a:rPr lang="en-US" altLang="zh-CN" sz="3200" dirty="0">
                <a:latin typeface="+mn-ea"/>
                <a:ea typeface="+mn-ea"/>
              </a:rPr>
              <a:t>16</a:t>
            </a:r>
            <a:r>
              <a:rPr lang="zh-CN" altLang="en-US" sz="3200" dirty="0">
                <a:latin typeface="+mn-ea"/>
                <a:ea typeface="+mn-ea"/>
              </a:rPr>
              <a:t>进制计数器作为代码转换电路的输入信号</a:t>
            </a:r>
          </a:p>
        </p:txBody>
      </p:sp>
      <p:sp>
        <p:nvSpPr>
          <p:cNvPr id="22532" name="Rectangle 5"/>
          <p:cNvSpPr>
            <a:spLocks noChangeArrowheads="1"/>
          </p:cNvSpPr>
          <p:nvPr/>
        </p:nvSpPr>
        <p:spPr bwMode="auto">
          <a:xfrm>
            <a:off x="1762125" y="3427413"/>
            <a:ext cx="2663825" cy="1312862"/>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3" name="Text Box 6"/>
          <p:cNvSpPr txBox="1">
            <a:spLocks noChangeArrowheads="1"/>
          </p:cNvSpPr>
          <p:nvPr/>
        </p:nvSpPr>
        <p:spPr bwMode="auto">
          <a:xfrm>
            <a:off x="2455863" y="3906838"/>
            <a:ext cx="1150937"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t>74LS197</a:t>
            </a:r>
          </a:p>
        </p:txBody>
      </p:sp>
      <p:sp>
        <p:nvSpPr>
          <p:cNvPr id="22534" name="Text Box 11"/>
          <p:cNvSpPr txBox="1">
            <a:spLocks noChangeArrowheads="1"/>
          </p:cNvSpPr>
          <p:nvPr/>
        </p:nvSpPr>
        <p:spPr bwMode="auto">
          <a:xfrm>
            <a:off x="2051050" y="2203450"/>
            <a:ext cx="360363" cy="2889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2535" name="Text Box 12"/>
          <p:cNvSpPr txBox="1">
            <a:spLocks noChangeArrowheads="1"/>
          </p:cNvSpPr>
          <p:nvPr/>
        </p:nvSpPr>
        <p:spPr bwMode="auto">
          <a:xfrm>
            <a:off x="2554288" y="2187575"/>
            <a:ext cx="327025" cy="3048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2536" name="Text Box 13"/>
          <p:cNvSpPr txBox="1">
            <a:spLocks noChangeArrowheads="1"/>
          </p:cNvSpPr>
          <p:nvPr/>
        </p:nvSpPr>
        <p:spPr bwMode="auto">
          <a:xfrm>
            <a:off x="3154363" y="2173288"/>
            <a:ext cx="336550" cy="319087"/>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1</a:t>
            </a:r>
          </a:p>
        </p:txBody>
      </p:sp>
      <p:sp>
        <p:nvSpPr>
          <p:cNvPr id="22537" name="Text Box 14"/>
          <p:cNvSpPr txBox="1">
            <a:spLocks noChangeArrowheads="1"/>
          </p:cNvSpPr>
          <p:nvPr/>
        </p:nvSpPr>
        <p:spPr bwMode="auto">
          <a:xfrm>
            <a:off x="3595688" y="2176463"/>
            <a:ext cx="400050" cy="3159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0</a:t>
            </a:r>
          </a:p>
        </p:txBody>
      </p:sp>
      <p:sp>
        <p:nvSpPr>
          <p:cNvPr id="22538" name="AutoShape 15"/>
          <p:cNvSpPr/>
          <p:nvPr/>
        </p:nvSpPr>
        <p:spPr bwMode="auto">
          <a:xfrm rot="5400000">
            <a:off x="2867819" y="1172369"/>
            <a:ext cx="273050" cy="1617662"/>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9" name="Line 16"/>
          <p:cNvSpPr>
            <a:spLocks noChangeShapeType="1"/>
          </p:cNvSpPr>
          <p:nvPr/>
        </p:nvSpPr>
        <p:spPr bwMode="auto">
          <a:xfrm>
            <a:off x="2554288" y="4724400"/>
            <a:ext cx="0"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0" name="Text Box 17"/>
          <p:cNvSpPr txBox="1">
            <a:spLocks noChangeArrowheads="1"/>
          </p:cNvSpPr>
          <p:nvPr/>
        </p:nvSpPr>
        <p:spPr bwMode="auto">
          <a:xfrm>
            <a:off x="2266950" y="4364038"/>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0</a:t>
            </a:r>
          </a:p>
        </p:txBody>
      </p:sp>
      <p:sp>
        <p:nvSpPr>
          <p:cNvPr id="22541" name="Line 18"/>
          <p:cNvSpPr>
            <a:spLocks noChangeShapeType="1"/>
          </p:cNvSpPr>
          <p:nvPr/>
        </p:nvSpPr>
        <p:spPr bwMode="auto">
          <a:xfrm>
            <a:off x="2409825" y="5299075"/>
            <a:ext cx="360363"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2" name="Line 19"/>
          <p:cNvSpPr>
            <a:spLocks noChangeShapeType="1"/>
          </p:cNvSpPr>
          <p:nvPr/>
        </p:nvSpPr>
        <p:spPr bwMode="auto">
          <a:xfrm>
            <a:off x="2409825" y="5297488"/>
            <a:ext cx="1588"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3" name="Line 20"/>
          <p:cNvSpPr>
            <a:spLocks noChangeShapeType="1"/>
          </p:cNvSpPr>
          <p:nvPr/>
        </p:nvSpPr>
        <p:spPr bwMode="auto">
          <a:xfrm flipH="1">
            <a:off x="2122488" y="5586413"/>
            <a:ext cx="287337"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4" name="Line 21"/>
          <p:cNvSpPr>
            <a:spLocks noChangeShapeType="1"/>
          </p:cNvSpPr>
          <p:nvPr/>
        </p:nvSpPr>
        <p:spPr bwMode="auto">
          <a:xfrm>
            <a:off x="2770188" y="5297488"/>
            <a:ext cx="1587"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5" name="Line 22"/>
          <p:cNvSpPr>
            <a:spLocks noChangeShapeType="1"/>
          </p:cNvSpPr>
          <p:nvPr/>
        </p:nvSpPr>
        <p:spPr bwMode="auto">
          <a:xfrm>
            <a:off x="2770188" y="5586413"/>
            <a:ext cx="287337"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6" name="Text Box 23"/>
          <p:cNvSpPr txBox="1">
            <a:spLocks noChangeArrowheads="1"/>
          </p:cNvSpPr>
          <p:nvPr/>
        </p:nvSpPr>
        <p:spPr bwMode="auto">
          <a:xfrm>
            <a:off x="1762125" y="5588000"/>
            <a:ext cx="1584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手动单步脉冲</a:t>
            </a:r>
          </a:p>
        </p:txBody>
      </p:sp>
      <p:sp>
        <p:nvSpPr>
          <p:cNvPr id="22547" name="Line 24"/>
          <p:cNvSpPr>
            <a:spLocks noChangeShapeType="1"/>
          </p:cNvSpPr>
          <p:nvPr/>
        </p:nvSpPr>
        <p:spPr bwMode="auto">
          <a:xfrm>
            <a:off x="969963" y="4508500"/>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8" name="Oval 25"/>
          <p:cNvSpPr>
            <a:spLocks noChangeArrowheads="1"/>
          </p:cNvSpPr>
          <p:nvPr/>
        </p:nvSpPr>
        <p:spPr bwMode="auto">
          <a:xfrm>
            <a:off x="1619250" y="4435475"/>
            <a:ext cx="142875" cy="144463"/>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9" name="Text Box 26"/>
          <p:cNvSpPr txBox="1">
            <a:spLocks noChangeArrowheads="1"/>
          </p:cNvSpPr>
          <p:nvPr/>
        </p:nvSpPr>
        <p:spPr bwMode="auto">
          <a:xfrm>
            <a:off x="1762125" y="4292600"/>
            <a:ext cx="5492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dirty="0"/>
              <a:t>MR</a:t>
            </a:r>
          </a:p>
        </p:txBody>
      </p:sp>
      <p:sp>
        <p:nvSpPr>
          <p:cNvPr id="22550" name="Line 27"/>
          <p:cNvSpPr>
            <a:spLocks noChangeShapeType="1"/>
          </p:cNvSpPr>
          <p:nvPr/>
        </p:nvSpPr>
        <p:spPr bwMode="auto">
          <a:xfrm>
            <a:off x="1835150" y="4292600"/>
            <a:ext cx="2873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51" name="Oval 28"/>
          <p:cNvSpPr>
            <a:spLocks noChangeArrowheads="1"/>
          </p:cNvSpPr>
          <p:nvPr/>
        </p:nvSpPr>
        <p:spPr bwMode="auto">
          <a:xfrm>
            <a:off x="4427538" y="4148138"/>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52" name="Line 29"/>
          <p:cNvSpPr>
            <a:spLocks noChangeShapeType="1"/>
          </p:cNvSpPr>
          <p:nvPr/>
        </p:nvSpPr>
        <p:spPr bwMode="auto">
          <a:xfrm>
            <a:off x="4572000" y="4221163"/>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53" name="Text Box 30"/>
          <p:cNvSpPr txBox="1">
            <a:spLocks noChangeArrowheads="1"/>
          </p:cNvSpPr>
          <p:nvPr/>
        </p:nvSpPr>
        <p:spPr bwMode="auto">
          <a:xfrm>
            <a:off x="3851275" y="4005263"/>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PL</a:t>
            </a:r>
            <a:endParaRPr lang="en-US" altLang="zh-CN" sz="1800" dirty="0"/>
          </a:p>
        </p:txBody>
      </p:sp>
      <p:sp>
        <p:nvSpPr>
          <p:cNvPr id="22554" name="Line 31"/>
          <p:cNvSpPr>
            <a:spLocks noChangeShapeType="1"/>
          </p:cNvSpPr>
          <p:nvPr/>
        </p:nvSpPr>
        <p:spPr bwMode="auto">
          <a:xfrm>
            <a:off x="3851275" y="4076700"/>
            <a:ext cx="3603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55" name="Text Box 32"/>
          <p:cNvSpPr txBox="1">
            <a:spLocks noChangeArrowheads="1"/>
          </p:cNvSpPr>
          <p:nvPr/>
        </p:nvSpPr>
        <p:spPr bwMode="auto">
          <a:xfrm>
            <a:off x="539750" y="4365625"/>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2556" name="Text Box 33"/>
          <p:cNvSpPr txBox="1">
            <a:spLocks noChangeArrowheads="1"/>
          </p:cNvSpPr>
          <p:nvPr/>
        </p:nvSpPr>
        <p:spPr bwMode="auto">
          <a:xfrm>
            <a:off x="5291138" y="41481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graphicFrame>
        <p:nvGraphicFramePr>
          <p:cNvPr id="127149" name="Group 173"/>
          <p:cNvGraphicFramePr>
            <a:graphicFrameLocks noGrp="1"/>
          </p:cNvGraphicFramePr>
          <p:nvPr>
            <p:ph/>
          </p:nvPr>
        </p:nvGraphicFramePr>
        <p:xfrm>
          <a:off x="7019925" y="260350"/>
          <a:ext cx="1944688" cy="6217920"/>
        </p:xfrm>
        <a:graphic>
          <a:graphicData uri="http://schemas.openxmlformats.org/drawingml/2006/table">
            <a:tbl>
              <a:tblPr/>
              <a:tblGrid>
                <a:gridCol w="473075">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65138">
                  <a:extLst>
                    <a:ext uri="{9D8B030D-6E8A-4147-A177-3AD203B41FA5}">
                      <a16:colId xmlns:a16="http://schemas.microsoft.com/office/drawing/2014/main" val="20002"/>
                    </a:ext>
                  </a:extLst>
                </a:gridCol>
                <a:gridCol w="473075">
                  <a:extLst>
                    <a:ext uri="{9D8B030D-6E8A-4147-A177-3AD203B41FA5}">
                      <a16:colId xmlns:a16="http://schemas.microsoft.com/office/drawing/2014/main" val="20003"/>
                    </a:ext>
                  </a:extLst>
                </a:gridCol>
              </a:tblGrid>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22649" name="Line 96"/>
          <p:cNvSpPr>
            <a:spLocks noChangeShapeType="1"/>
          </p:cNvSpPr>
          <p:nvPr/>
        </p:nvSpPr>
        <p:spPr bwMode="auto">
          <a:xfrm flipV="1">
            <a:off x="4140200" y="2924175"/>
            <a:ext cx="0"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650" name="Text Box 102"/>
          <p:cNvSpPr txBox="1">
            <a:spLocks noChangeArrowheads="1"/>
          </p:cNvSpPr>
          <p:nvPr/>
        </p:nvSpPr>
        <p:spPr bwMode="auto">
          <a:xfrm>
            <a:off x="3779838" y="350043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1</a:t>
            </a:r>
          </a:p>
        </p:txBody>
      </p:sp>
      <p:sp>
        <p:nvSpPr>
          <p:cNvPr id="22651" name="Line 103"/>
          <p:cNvSpPr>
            <a:spLocks noChangeShapeType="1"/>
          </p:cNvSpPr>
          <p:nvPr/>
        </p:nvSpPr>
        <p:spPr bwMode="auto">
          <a:xfrm flipV="1">
            <a:off x="2122488"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52" name="Line 104"/>
          <p:cNvSpPr>
            <a:spLocks noChangeShapeType="1"/>
          </p:cNvSpPr>
          <p:nvPr/>
        </p:nvSpPr>
        <p:spPr bwMode="auto">
          <a:xfrm flipV="1">
            <a:off x="2698750"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53" name="Line 105"/>
          <p:cNvSpPr>
            <a:spLocks noChangeShapeType="1"/>
          </p:cNvSpPr>
          <p:nvPr/>
        </p:nvSpPr>
        <p:spPr bwMode="auto">
          <a:xfrm flipV="1">
            <a:off x="3275013"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54" name="Line 106"/>
          <p:cNvSpPr>
            <a:spLocks noChangeShapeType="1"/>
          </p:cNvSpPr>
          <p:nvPr/>
        </p:nvSpPr>
        <p:spPr bwMode="auto">
          <a:xfrm flipV="1">
            <a:off x="3779838"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55" name="Line 107"/>
          <p:cNvSpPr>
            <a:spLocks noChangeShapeType="1"/>
          </p:cNvSpPr>
          <p:nvPr/>
        </p:nvSpPr>
        <p:spPr bwMode="auto">
          <a:xfrm>
            <a:off x="3779838" y="2924175"/>
            <a:ext cx="358775" cy="0"/>
          </a:xfrm>
          <a:prstGeom prst="line">
            <a:avLst/>
          </a:prstGeom>
          <a:noFill/>
          <a:ln w="9525">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024188" y="1768475"/>
            <a:ext cx="2020887"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55" name="Line 3"/>
          <p:cNvSpPr>
            <a:spLocks noChangeShapeType="1"/>
          </p:cNvSpPr>
          <p:nvPr/>
        </p:nvSpPr>
        <p:spPr bwMode="auto">
          <a:xfrm flipV="1">
            <a:off x="3348038" y="3095625"/>
            <a:ext cx="1587"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6" name="Line 4"/>
          <p:cNvSpPr>
            <a:spLocks noChangeShapeType="1"/>
          </p:cNvSpPr>
          <p:nvPr/>
        </p:nvSpPr>
        <p:spPr bwMode="auto">
          <a:xfrm flipV="1">
            <a:off x="3789363" y="3095625"/>
            <a:ext cx="0"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7" name="Line 5"/>
          <p:cNvSpPr>
            <a:spLocks noChangeShapeType="1"/>
          </p:cNvSpPr>
          <p:nvPr/>
        </p:nvSpPr>
        <p:spPr bwMode="auto">
          <a:xfrm flipV="1">
            <a:off x="4716463" y="3068638"/>
            <a:ext cx="0" cy="8223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8" name="Line 6"/>
          <p:cNvSpPr>
            <a:spLocks noChangeShapeType="1"/>
          </p:cNvSpPr>
          <p:nvPr/>
        </p:nvSpPr>
        <p:spPr bwMode="auto">
          <a:xfrm flipV="1">
            <a:off x="4211638" y="3068638"/>
            <a:ext cx="1587" cy="82073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9" name="Text Box 7"/>
          <p:cNvSpPr txBox="1">
            <a:spLocks noChangeArrowheads="1"/>
          </p:cNvSpPr>
          <p:nvPr/>
        </p:nvSpPr>
        <p:spPr bwMode="auto">
          <a:xfrm>
            <a:off x="3465513" y="2206625"/>
            <a:ext cx="1150937"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转换电路</a:t>
            </a:r>
            <a:endParaRPr lang="zh-CN" altLang="en-US" sz="1800"/>
          </a:p>
        </p:txBody>
      </p:sp>
      <p:sp>
        <p:nvSpPr>
          <p:cNvPr id="23560" name="Text Box 8"/>
          <p:cNvSpPr txBox="1">
            <a:spLocks noChangeArrowheads="1"/>
          </p:cNvSpPr>
          <p:nvPr/>
        </p:nvSpPr>
        <p:spPr bwMode="auto">
          <a:xfrm>
            <a:off x="2987675" y="3500438"/>
            <a:ext cx="309563" cy="2762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3</a:t>
            </a:r>
            <a:endParaRPr lang="en-US" altLang="zh-CN" sz="1800" baseline="-25000" dirty="0">
              <a:latin typeface="Times New Roman" panose="02020603050405020304" pitchFamily="18" charset="0"/>
            </a:endParaRPr>
          </a:p>
        </p:txBody>
      </p:sp>
      <p:sp>
        <p:nvSpPr>
          <p:cNvPr id="23561" name="Text Box 9"/>
          <p:cNvSpPr txBox="1">
            <a:spLocks noChangeArrowheads="1"/>
          </p:cNvSpPr>
          <p:nvPr/>
        </p:nvSpPr>
        <p:spPr bwMode="auto">
          <a:xfrm>
            <a:off x="3419475" y="3573463"/>
            <a:ext cx="347663" cy="30797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2</a:t>
            </a:r>
            <a:endParaRPr lang="en-US" altLang="zh-CN" sz="1800" baseline="-25000" dirty="0">
              <a:latin typeface="Times New Roman" panose="02020603050405020304" pitchFamily="18" charset="0"/>
            </a:endParaRPr>
          </a:p>
        </p:txBody>
      </p:sp>
      <p:sp>
        <p:nvSpPr>
          <p:cNvPr id="23562" name="Text Box 10"/>
          <p:cNvSpPr txBox="1">
            <a:spLocks noChangeArrowheads="1"/>
          </p:cNvSpPr>
          <p:nvPr/>
        </p:nvSpPr>
        <p:spPr bwMode="auto">
          <a:xfrm>
            <a:off x="3851275" y="3573463"/>
            <a:ext cx="288925" cy="342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1</a:t>
            </a:r>
            <a:endParaRPr lang="en-US" altLang="zh-CN" sz="1800" baseline="-25000" dirty="0"/>
          </a:p>
        </p:txBody>
      </p:sp>
      <p:sp>
        <p:nvSpPr>
          <p:cNvPr id="23563" name="Text Box 11"/>
          <p:cNvSpPr txBox="1">
            <a:spLocks noChangeArrowheads="1"/>
          </p:cNvSpPr>
          <p:nvPr/>
        </p:nvSpPr>
        <p:spPr bwMode="auto">
          <a:xfrm>
            <a:off x="4284663" y="3573463"/>
            <a:ext cx="338137" cy="2667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0</a:t>
            </a:r>
            <a:endParaRPr lang="en-US" altLang="zh-CN" sz="1800" baseline="-25000" dirty="0"/>
          </a:p>
        </p:txBody>
      </p:sp>
      <p:sp>
        <p:nvSpPr>
          <p:cNvPr id="23564" name="Line 12"/>
          <p:cNvSpPr>
            <a:spLocks noChangeShapeType="1"/>
          </p:cNvSpPr>
          <p:nvPr/>
        </p:nvSpPr>
        <p:spPr bwMode="auto">
          <a:xfrm flipV="1">
            <a:off x="3360738" y="1247775"/>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5" name="Line 13"/>
          <p:cNvSpPr>
            <a:spLocks noChangeShapeType="1"/>
          </p:cNvSpPr>
          <p:nvPr/>
        </p:nvSpPr>
        <p:spPr bwMode="auto">
          <a:xfrm flipV="1">
            <a:off x="3802063" y="1247775"/>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6" name="Line 14"/>
          <p:cNvSpPr>
            <a:spLocks noChangeShapeType="1"/>
          </p:cNvSpPr>
          <p:nvPr/>
        </p:nvSpPr>
        <p:spPr bwMode="auto">
          <a:xfrm flipV="1">
            <a:off x="4708525" y="1289050"/>
            <a:ext cx="14288" cy="4651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7" name="Line 15"/>
          <p:cNvSpPr>
            <a:spLocks noChangeShapeType="1"/>
          </p:cNvSpPr>
          <p:nvPr/>
        </p:nvSpPr>
        <p:spPr bwMode="auto">
          <a:xfrm flipV="1">
            <a:off x="4254500" y="1262063"/>
            <a:ext cx="1588" cy="4794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8" name="AutoShape 20"/>
          <p:cNvSpPr/>
          <p:nvPr/>
        </p:nvSpPr>
        <p:spPr bwMode="auto">
          <a:xfrm rot="5400000">
            <a:off x="3904457" y="-35719"/>
            <a:ext cx="273050" cy="1617663"/>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9" name="Text Box 21"/>
          <p:cNvSpPr txBox="1">
            <a:spLocks noChangeArrowheads="1"/>
          </p:cNvSpPr>
          <p:nvPr/>
        </p:nvSpPr>
        <p:spPr bwMode="auto">
          <a:xfrm>
            <a:off x="3203575" y="260350"/>
            <a:ext cx="1584325" cy="360363"/>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a:t>
            </a:r>
            <a:r>
              <a:rPr lang="en-US" altLang="zh-CN" sz="1800">
                <a:latin typeface="Times New Roman" panose="02020603050405020304" pitchFamily="18" charset="0"/>
              </a:rPr>
              <a:t>0-1</a:t>
            </a:r>
            <a:r>
              <a:rPr lang="zh-CN" altLang="en-US" sz="1800">
                <a:latin typeface="Times New Roman" panose="02020603050405020304" pitchFamily="18" charset="0"/>
              </a:rPr>
              <a:t>显示器</a:t>
            </a:r>
            <a:endParaRPr lang="zh-CN" altLang="en-US" sz="1800"/>
          </a:p>
        </p:txBody>
      </p:sp>
      <p:sp>
        <p:nvSpPr>
          <p:cNvPr id="23570" name="Rectangle 22"/>
          <p:cNvSpPr>
            <a:spLocks noChangeArrowheads="1"/>
          </p:cNvSpPr>
          <p:nvPr/>
        </p:nvSpPr>
        <p:spPr bwMode="auto">
          <a:xfrm>
            <a:off x="2700338" y="4292600"/>
            <a:ext cx="2663825"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1" name="Text Box 23"/>
          <p:cNvSpPr txBox="1">
            <a:spLocks noChangeArrowheads="1"/>
          </p:cNvSpPr>
          <p:nvPr/>
        </p:nvSpPr>
        <p:spPr bwMode="auto">
          <a:xfrm>
            <a:off x="3419475" y="4797425"/>
            <a:ext cx="1150938"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t>74LS197</a:t>
            </a:r>
          </a:p>
        </p:txBody>
      </p:sp>
      <p:sp>
        <p:nvSpPr>
          <p:cNvPr id="23572" name="Line 24"/>
          <p:cNvSpPr>
            <a:spLocks noChangeShapeType="1"/>
          </p:cNvSpPr>
          <p:nvPr/>
        </p:nvSpPr>
        <p:spPr bwMode="auto">
          <a:xfrm flipV="1">
            <a:off x="3348038" y="3860800"/>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3" name="Line 25"/>
          <p:cNvSpPr>
            <a:spLocks noChangeShapeType="1"/>
          </p:cNvSpPr>
          <p:nvPr/>
        </p:nvSpPr>
        <p:spPr bwMode="auto">
          <a:xfrm flipV="1">
            <a:off x="3779838" y="3860800"/>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4" name="Line 26"/>
          <p:cNvSpPr>
            <a:spLocks noChangeShapeType="1"/>
          </p:cNvSpPr>
          <p:nvPr/>
        </p:nvSpPr>
        <p:spPr bwMode="auto">
          <a:xfrm flipV="1">
            <a:off x="4716463" y="3860800"/>
            <a:ext cx="14287" cy="4651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5" name="Line 27"/>
          <p:cNvSpPr>
            <a:spLocks noChangeShapeType="1"/>
          </p:cNvSpPr>
          <p:nvPr/>
        </p:nvSpPr>
        <p:spPr bwMode="auto">
          <a:xfrm flipV="1">
            <a:off x="4211638" y="3860800"/>
            <a:ext cx="1587" cy="4794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6" name="Text Box 28"/>
          <p:cNvSpPr txBox="1">
            <a:spLocks noChangeArrowheads="1"/>
          </p:cNvSpPr>
          <p:nvPr/>
        </p:nvSpPr>
        <p:spPr bwMode="auto">
          <a:xfrm>
            <a:off x="3157538" y="4391025"/>
            <a:ext cx="360362" cy="2889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3577" name="Text Box 29"/>
          <p:cNvSpPr txBox="1">
            <a:spLocks noChangeArrowheads="1"/>
          </p:cNvSpPr>
          <p:nvPr/>
        </p:nvSpPr>
        <p:spPr bwMode="auto">
          <a:xfrm>
            <a:off x="3590925" y="4391025"/>
            <a:ext cx="327025" cy="3048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3578" name="Text Box 30"/>
          <p:cNvSpPr txBox="1">
            <a:spLocks noChangeArrowheads="1"/>
          </p:cNvSpPr>
          <p:nvPr/>
        </p:nvSpPr>
        <p:spPr bwMode="auto">
          <a:xfrm>
            <a:off x="4067175" y="4365625"/>
            <a:ext cx="336550" cy="3190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1</a:t>
            </a:r>
          </a:p>
        </p:txBody>
      </p:sp>
      <p:sp>
        <p:nvSpPr>
          <p:cNvPr id="23579" name="Text Box 31"/>
          <p:cNvSpPr txBox="1">
            <a:spLocks noChangeArrowheads="1"/>
          </p:cNvSpPr>
          <p:nvPr/>
        </p:nvSpPr>
        <p:spPr bwMode="auto">
          <a:xfrm>
            <a:off x="4572000" y="4437063"/>
            <a:ext cx="400050" cy="3159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0</a:t>
            </a:r>
          </a:p>
        </p:txBody>
      </p:sp>
      <p:sp>
        <p:nvSpPr>
          <p:cNvPr id="23580" name="Line 32"/>
          <p:cNvSpPr>
            <a:spLocks noChangeShapeType="1"/>
          </p:cNvSpPr>
          <p:nvPr/>
        </p:nvSpPr>
        <p:spPr bwMode="auto">
          <a:xfrm>
            <a:off x="3517900" y="5614988"/>
            <a:ext cx="0"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1" name="Text Box 33"/>
          <p:cNvSpPr txBox="1">
            <a:spLocks noChangeArrowheads="1"/>
          </p:cNvSpPr>
          <p:nvPr/>
        </p:nvSpPr>
        <p:spPr bwMode="auto">
          <a:xfrm>
            <a:off x="3230563" y="5254625"/>
            <a:ext cx="836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0</a:t>
            </a:r>
          </a:p>
        </p:txBody>
      </p:sp>
      <p:sp>
        <p:nvSpPr>
          <p:cNvPr id="23582" name="Line 34"/>
          <p:cNvSpPr>
            <a:spLocks noChangeShapeType="1"/>
          </p:cNvSpPr>
          <p:nvPr/>
        </p:nvSpPr>
        <p:spPr bwMode="auto">
          <a:xfrm>
            <a:off x="3373438" y="6045200"/>
            <a:ext cx="360362"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3" name="Line 35"/>
          <p:cNvSpPr>
            <a:spLocks noChangeShapeType="1"/>
          </p:cNvSpPr>
          <p:nvPr/>
        </p:nvSpPr>
        <p:spPr bwMode="auto">
          <a:xfrm>
            <a:off x="3373438" y="6045200"/>
            <a:ext cx="1587"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4" name="Line 36"/>
          <p:cNvSpPr>
            <a:spLocks noChangeShapeType="1"/>
          </p:cNvSpPr>
          <p:nvPr/>
        </p:nvSpPr>
        <p:spPr bwMode="auto">
          <a:xfrm flipH="1">
            <a:off x="3086100" y="6334125"/>
            <a:ext cx="287338"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5" name="Line 37"/>
          <p:cNvSpPr>
            <a:spLocks noChangeShapeType="1"/>
          </p:cNvSpPr>
          <p:nvPr/>
        </p:nvSpPr>
        <p:spPr bwMode="auto">
          <a:xfrm>
            <a:off x="3733800" y="6045200"/>
            <a:ext cx="1588"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6" name="Line 38"/>
          <p:cNvSpPr>
            <a:spLocks noChangeShapeType="1"/>
          </p:cNvSpPr>
          <p:nvPr/>
        </p:nvSpPr>
        <p:spPr bwMode="auto">
          <a:xfrm>
            <a:off x="3733800" y="6334125"/>
            <a:ext cx="287338"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7" name="Text Box 39"/>
          <p:cNvSpPr txBox="1">
            <a:spLocks noChangeArrowheads="1"/>
          </p:cNvSpPr>
          <p:nvPr/>
        </p:nvSpPr>
        <p:spPr bwMode="auto">
          <a:xfrm>
            <a:off x="2916238" y="6491288"/>
            <a:ext cx="1584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手动单步脉冲</a:t>
            </a:r>
          </a:p>
        </p:txBody>
      </p:sp>
      <p:sp>
        <p:nvSpPr>
          <p:cNvPr id="23588" name="Line 40"/>
          <p:cNvSpPr>
            <a:spLocks noChangeShapeType="1"/>
          </p:cNvSpPr>
          <p:nvPr/>
        </p:nvSpPr>
        <p:spPr bwMode="auto">
          <a:xfrm>
            <a:off x="1933575" y="5399088"/>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9" name="Oval 41"/>
          <p:cNvSpPr>
            <a:spLocks noChangeArrowheads="1"/>
          </p:cNvSpPr>
          <p:nvPr/>
        </p:nvSpPr>
        <p:spPr bwMode="auto">
          <a:xfrm>
            <a:off x="2582863" y="5326063"/>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0" name="Text Box 42"/>
          <p:cNvSpPr txBox="1">
            <a:spLocks noChangeArrowheads="1"/>
          </p:cNvSpPr>
          <p:nvPr/>
        </p:nvSpPr>
        <p:spPr bwMode="auto">
          <a:xfrm>
            <a:off x="2725737" y="5183188"/>
            <a:ext cx="719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MR</a:t>
            </a:r>
          </a:p>
        </p:txBody>
      </p:sp>
      <p:sp>
        <p:nvSpPr>
          <p:cNvPr id="23591" name="Line 43"/>
          <p:cNvSpPr>
            <a:spLocks noChangeShapeType="1"/>
          </p:cNvSpPr>
          <p:nvPr/>
        </p:nvSpPr>
        <p:spPr bwMode="auto">
          <a:xfrm>
            <a:off x="2798762" y="5183188"/>
            <a:ext cx="2873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92" name="Oval 44"/>
          <p:cNvSpPr>
            <a:spLocks noChangeArrowheads="1"/>
          </p:cNvSpPr>
          <p:nvPr/>
        </p:nvSpPr>
        <p:spPr bwMode="auto">
          <a:xfrm>
            <a:off x="5364163" y="4941888"/>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3" name="Line 45"/>
          <p:cNvSpPr>
            <a:spLocks noChangeShapeType="1"/>
          </p:cNvSpPr>
          <p:nvPr/>
        </p:nvSpPr>
        <p:spPr bwMode="auto">
          <a:xfrm>
            <a:off x="5508625" y="5013325"/>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94" name="Text Box 46"/>
          <p:cNvSpPr txBox="1">
            <a:spLocks noChangeArrowheads="1"/>
          </p:cNvSpPr>
          <p:nvPr/>
        </p:nvSpPr>
        <p:spPr bwMode="auto">
          <a:xfrm>
            <a:off x="4789488" y="4933950"/>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PL</a:t>
            </a:r>
            <a:endParaRPr lang="en-US" altLang="zh-CN" sz="1800" dirty="0"/>
          </a:p>
        </p:txBody>
      </p:sp>
      <p:sp>
        <p:nvSpPr>
          <p:cNvPr id="23595" name="Line 47"/>
          <p:cNvSpPr>
            <a:spLocks noChangeShapeType="1"/>
          </p:cNvSpPr>
          <p:nvPr/>
        </p:nvSpPr>
        <p:spPr bwMode="auto">
          <a:xfrm>
            <a:off x="4859338" y="4941888"/>
            <a:ext cx="3603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96" name="Text Box 48"/>
          <p:cNvSpPr txBox="1">
            <a:spLocks noChangeArrowheads="1"/>
          </p:cNvSpPr>
          <p:nvPr/>
        </p:nvSpPr>
        <p:spPr bwMode="auto">
          <a:xfrm>
            <a:off x="1501775" y="5254625"/>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3597" name="Text Box 49"/>
          <p:cNvSpPr txBox="1">
            <a:spLocks noChangeArrowheads="1"/>
          </p:cNvSpPr>
          <p:nvPr/>
        </p:nvSpPr>
        <p:spPr bwMode="auto">
          <a:xfrm>
            <a:off x="6227763" y="486886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3598" name="Line 50"/>
          <p:cNvSpPr>
            <a:spLocks noChangeShapeType="1"/>
          </p:cNvSpPr>
          <p:nvPr/>
        </p:nvSpPr>
        <p:spPr bwMode="auto">
          <a:xfrm flipV="1">
            <a:off x="5148263" y="3789363"/>
            <a:ext cx="0"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99" name="Text Box 54"/>
          <p:cNvSpPr txBox="1">
            <a:spLocks noChangeArrowheads="1"/>
          </p:cNvSpPr>
          <p:nvPr/>
        </p:nvSpPr>
        <p:spPr bwMode="auto">
          <a:xfrm>
            <a:off x="4787900" y="4365625"/>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1</a:t>
            </a:r>
          </a:p>
        </p:txBody>
      </p:sp>
      <p:sp>
        <p:nvSpPr>
          <p:cNvPr id="23600" name="Line 56"/>
          <p:cNvSpPr>
            <a:spLocks noChangeShapeType="1"/>
          </p:cNvSpPr>
          <p:nvPr/>
        </p:nvSpPr>
        <p:spPr bwMode="auto">
          <a:xfrm flipH="1">
            <a:off x="4716463" y="3789363"/>
            <a:ext cx="431800" cy="0"/>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3601" name="Text Box 57"/>
          <p:cNvSpPr txBox="1">
            <a:spLocks noChangeArrowheads="1"/>
          </p:cNvSpPr>
          <p:nvPr/>
        </p:nvSpPr>
        <p:spPr bwMode="auto">
          <a:xfrm>
            <a:off x="3132138" y="938213"/>
            <a:ext cx="319087" cy="215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23602" name="Text Box 58"/>
          <p:cNvSpPr txBox="1">
            <a:spLocks noChangeArrowheads="1"/>
          </p:cNvSpPr>
          <p:nvPr/>
        </p:nvSpPr>
        <p:spPr bwMode="auto">
          <a:xfrm>
            <a:off x="3622675" y="922338"/>
            <a:ext cx="331788" cy="3032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3603" name="Text Box 59"/>
          <p:cNvSpPr txBox="1">
            <a:spLocks noChangeArrowheads="1"/>
          </p:cNvSpPr>
          <p:nvPr/>
        </p:nvSpPr>
        <p:spPr bwMode="auto">
          <a:xfrm>
            <a:off x="4113213" y="908050"/>
            <a:ext cx="346075" cy="3175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3604" name="Text Box 60"/>
          <p:cNvSpPr txBox="1">
            <a:spLocks noChangeArrowheads="1"/>
          </p:cNvSpPr>
          <p:nvPr/>
        </p:nvSpPr>
        <p:spPr bwMode="auto">
          <a:xfrm>
            <a:off x="4578350" y="911225"/>
            <a:ext cx="312738" cy="2428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3024188" y="1768475"/>
            <a:ext cx="2020887"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79" name="Line 3"/>
          <p:cNvSpPr>
            <a:spLocks noChangeShapeType="1"/>
          </p:cNvSpPr>
          <p:nvPr/>
        </p:nvSpPr>
        <p:spPr bwMode="auto">
          <a:xfrm flipV="1">
            <a:off x="3348038" y="3095625"/>
            <a:ext cx="1587"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0" name="Line 4"/>
          <p:cNvSpPr>
            <a:spLocks noChangeShapeType="1"/>
          </p:cNvSpPr>
          <p:nvPr/>
        </p:nvSpPr>
        <p:spPr bwMode="auto">
          <a:xfrm flipV="1">
            <a:off x="3789363" y="3095625"/>
            <a:ext cx="0"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 name="Line 5"/>
          <p:cNvSpPr>
            <a:spLocks noChangeShapeType="1"/>
          </p:cNvSpPr>
          <p:nvPr/>
        </p:nvSpPr>
        <p:spPr bwMode="auto">
          <a:xfrm flipV="1">
            <a:off x="4716463" y="3068638"/>
            <a:ext cx="0" cy="8223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2" name="Line 6"/>
          <p:cNvSpPr>
            <a:spLocks noChangeShapeType="1"/>
          </p:cNvSpPr>
          <p:nvPr/>
        </p:nvSpPr>
        <p:spPr bwMode="auto">
          <a:xfrm flipV="1">
            <a:off x="4211638" y="3068638"/>
            <a:ext cx="1587" cy="82073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3" name="Text Box 7"/>
          <p:cNvSpPr txBox="1">
            <a:spLocks noChangeArrowheads="1"/>
          </p:cNvSpPr>
          <p:nvPr/>
        </p:nvSpPr>
        <p:spPr bwMode="auto">
          <a:xfrm>
            <a:off x="3465513" y="2206625"/>
            <a:ext cx="1150937"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转换电路</a:t>
            </a:r>
            <a:endParaRPr lang="zh-CN" altLang="en-US" sz="1800"/>
          </a:p>
        </p:txBody>
      </p:sp>
      <p:sp>
        <p:nvSpPr>
          <p:cNvPr id="24584" name="Text Box 8"/>
          <p:cNvSpPr txBox="1">
            <a:spLocks noChangeArrowheads="1"/>
          </p:cNvSpPr>
          <p:nvPr/>
        </p:nvSpPr>
        <p:spPr bwMode="auto">
          <a:xfrm>
            <a:off x="2987675" y="3500438"/>
            <a:ext cx="309563" cy="2762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3</a:t>
            </a:r>
            <a:endParaRPr lang="en-US" altLang="zh-CN" sz="1800" baseline="-25000" dirty="0">
              <a:latin typeface="Times New Roman" panose="02020603050405020304" pitchFamily="18" charset="0"/>
            </a:endParaRPr>
          </a:p>
        </p:txBody>
      </p:sp>
      <p:sp>
        <p:nvSpPr>
          <p:cNvPr id="24585" name="Text Box 9"/>
          <p:cNvSpPr txBox="1">
            <a:spLocks noChangeArrowheads="1"/>
          </p:cNvSpPr>
          <p:nvPr/>
        </p:nvSpPr>
        <p:spPr bwMode="auto">
          <a:xfrm>
            <a:off x="3419475" y="3573463"/>
            <a:ext cx="347663" cy="30797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2</a:t>
            </a:r>
            <a:endParaRPr lang="en-US" altLang="zh-CN" sz="1800" baseline="-25000" dirty="0">
              <a:latin typeface="Times New Roman" panose="02020603050405020304" pitchFamily="18" charset="0"/>
            </a:endParaRPr>
          </a:p>
        </p:txBody>
      </p:sp>
      <p:sp>
        <p:nvSpPr>
          <p:cNvPr id="24586" name="Text Box 10"/>
          <p:cNvSpPr txBox="1">
            <a:spLocks noChangeArrowheads="1"/>
          </p:cNvSpPr>
          <p:nvPr/>
        </p:nvSpPr>
        <p:spPr bwMode="auto">
          <a:xfrm>
            <a:off x="3851275" y="3573463"/>
            <a:ext cx="288925" cy="342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1</a:t>
            </a:r>
            <a:endParaRPr lang="en-US" altLang="zh-CN" sz="1800" baseline="-25000" dirty="0"/>
          </a:p>
        </p:txBody>
      </p:sp>
      <p:sp>
        <p:nvSpPr>
          <p:cNvPr id="24587" name="Text Box 11"/>
          <p:cNvSpPr txBox="1">
            <a:spLocks noChangeArrowheads="1"/>
          </p:cNvSpPr>
          <p:nvPr/>
        </p:nvSpPr>
        <p:spPr bwMode="auto">
          <a:xfrm>
            <a:off x="4284663" y="3573463"/>
            <a:ext cx="338137" cy="2667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0</a:t>
            </a:r>
            <a:endParaRPr lang="en-US" altLang="zh-CN" sz="1800" baseline="-25000" dirty="0"/>
          </a:p>
        </p:txBody>
      </p:sp>
      <p:sp>
        <p:nvSpPr>
          <p:cNvPr id="24588" name="Line 12"/>
          <p:cNvSpPr>
            <a:spLocks noChangeShapeType="1"/>
          </p:cNvSpPr>
          <p:nvPr/>
        </p:nvSpPr>
        <p:spPr bwMode="auto">
          <a:xfrm flipV="1">
            <a:off x="3360738" y="1247775"/>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9" name="Line 13"/>
          <p:cNvSpPr>
            <a:spLocks noChangeShapeType="1"/>
          </p:cNvSpPr>
          <p:nvPr/>
        </p:nvSpPr>
        <p:spPr bwMode="auto">
          <a:xfrm flipV="1">
            <a:off x="3802063" y="1247775"/>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0" name="Line 14"/>
          <p:cNvSpPr>
            <a:spLocks noChangeShapeType="1"/>
          </p:cNvSpPr>
          <p:nvPr/>
        </p:nvSpPr>
        <p:spPr bwMode="auto">
          <a:xfrm flipV="1">
            <a:off x="4708525" y="1289050"/>
            <a:ext cx="14288" cy="4651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1" name="Line 15"/>
          <p:cNvSpPr>
            <a:spLocks noChangeShapeType="1"/>
          </p:cNvSpPr>
          <p:nvPr/>
        </p:nvSpPr>
        <p:spPr bwMode="auto">
          <a:xfrm flipV="1">
            <a:off x="4254500" y="1262063"/>
            <a:ext cx="1588" cy="4794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2" name="AutoShape 20"/>
          <p:cNvSpPr/>
          <p:nvPr/>
        </p:nvSpPr>
        <p:spPr bwMode="auto">
          <a:xfrm rot="5400000">
            <a:off x="3904457" y="-35719"/>
            <a:ext cx="273050" cy="1617663"/>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3" name="Text Box 21"/>
          <p:cNvSpPr txBox="1">
            <a:spLocks noChangeArrowheads="1"/>
          </p:cNvSpPr>
          <p:nvPr/>
        </p:nvSpPr>
        <p:spPr bwMode="auto">
          <a:xfrm>
            <a:off x="3563938" y="260350"/>
            <a:ext cx="1223962" cy="333375"/>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接示波器</a:t>
            </a:r>
            <a:endParaRPr lang="zh-CN" altLang="en-US" sz="1800"/>
          </a:p>
        </p:txBody>
      </p:sp>
      <p:sp>
        <p:nvSpPr>
          <p:cNvPr id="24594" name="Rectangle 22"/>
          <p:cNvSpPr>
            <a:spLocks noChangeArrowheads="1"/>
          </p:cNvSpPr>
          <p:nvPr/>
        </p:nvSpPr>
        <p:spPr bwMode="auto">
          <a:xfrm>
            <a:off x="2725738" y="4365625"/>
            <a:ext cx="2663825" cy="12239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5" name="Text Box 23"/>
          <p:cNvSpPr txBox="1">
            <a:spLocks noChangeArrowheads="1"/>
          </p:cNvSpPr>
          <p:nvPr/>
        </p:nvSpPr>
        <p:spPr bwMode="auto">
          <a:xfrm>
            <a:off x="3419475" y="4797425"/>
            <a:ext cx="1150938"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t>74LS197</a:t>
            </a:r>
          </a:p>
        </p:txBody>
      </p:sp>
      <p:sp>
        <p:nvSpPr>
          <p:cNvPr id="24596" name="Line 24"/>
          <p:cNvSpPr>
            <a:spLocks noChangeShapeType="1"/>
          </p:cNvSpPr>
          <p:nvPr/>
        </p:nvSpPr>
        <p:spPr bwMode="auto">
          <a:xfrm flipV="1">
            <a:off x="3348038" y="3860800"/>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7" name="Line 25"/>
          <p:cNvSpPr>
            <a:spLocks noChangeShapeType="1"/>
          </p:cNvSpPr>
          <p:nvPr/>
        </p:nvSpPr>
        <p:spPr bwMode="auto">
          <a:xfrm flipV="1">
            <a:off x="3779838" y="3860800"/>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8" name="Line 26"/>
          <p:cNvSpPr>
            <a:spLocks noChangeShapeType="1"/>
          </p:cNvSpPr>
          <p:nvPr/>
        </p:nvSpPr>
        <p:spPr bwMode="auto">
          <a:xfrm flipV="1">
            <a:off x="4716463" y="3860800"/>
            <a:ext cx="14287" cy="4651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9" name="Line 27"/>
          <p:cNvSpPr>
            <a:spLocks noChangeShapeType="1"/>
          </p:cNvSpPr>
          <p:nvPr/>
        </p:nvSpPr>
        <p:spPr bwMode="auto">
          <a:xfrm flipV="1">
            <a:off x="4211638" y="3860800"/>
            <a:ext cx="1587" cy="4794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0" name="Text Box 28"/>
          <p:cNvSpPr txBox="1">
            <a:spLocks noChangeArrowheads="1"/>
          </p:cNvSpPr>
          <p:nvPr/>
        </p:nvSpPr>
        <p:spPr bwMode="auto">
          <a:xfrm>
            <a:off x="3157538" y="4391025"/>
            <a:ext cx="360362" cy="2889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4601" name="Text Box 29"/>
          <p:cNvSpPr txBox="1">
            <a:spLocks noChangeArrowheads="1"/>
          </p:cNvSpPr>
          <p:nvPr/>
        </p:nvSpPr>
        <p:spPr bwMode="auto">
          <a:xfrm>
            <a:off x="3590925" y="4391025"/>
            <a:ext cx="327025" cy="3048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4602" name="Text Box 30"/>
          <p:cNvSpPr txBox="1">
            <a:spLocks noChangeArrowheads="1"/>
          </p:cNvSpPr>
          <p:nvPr/>
        </p:nvSpPr>
        <p:spPr bwMode="auto">
          <a:xfrm>
            <a:off x="4022725" y="4462463"/>
            <a:ext cx="336550" cy="319087"/>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1</a:t>
            </a:r>
          </a:p>
        </p:txBody>
      </p:sp>
      <p:sp>
        <p:nvSpPr>
          <p:cNvPr id="24603" name="Text Box 31"/>
          <p:cNvSpPr txBox="1">
            <a:spLocks noChangeArrowheads="1"/>
          </p:cNvSpPr>
          <p:nvPr/>
        </p:nvSpPr>
        <p:spPr bwMode="auto">
          <a:xfrm>
            <a:off x="4454525" y="4462463"/>
            <a:ext cx="400050" cy="3159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0</a:t>
            </a:r>
          </a:p>
        </p:txBody>
      </p:sp>
      <p:sp>
        <p:nvSpPr>
          <p:cNvPr id="24604" name="Text Box 32"/>
          <p:cNvSpPr txBox="1">
            <a:spLocks noChangeArrowheads="1"/>
          </p:cNvSpPr>
          <p:nvPr/>
        </p:nvSpPr>
        <p:spPr bwMode="auto">
          <a:xfrm>
            <a:off x="3230563" y="5254625"/>
            <a:ext cx="693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0</a:t>
            </a:r>
          </a:p>
        </p:txBody>
      </p:sp>
      <p:sp>
        <p:nvSpPr>
          <p:cNvPr id="24605" name="Text Box 33"/>
          <p:cNvSpPr txBox="1">
            <a:spLocks noChangeArrowheads="1"/>
          </p:cNvSpPr>
          <p:nvPr/>
        </p:nvSpPr>
        <p:spPr bwMode="auto">
          <a:xfrm>
            <a:off x="2484438" y="6491288"/>
            <a:ext cx="424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smtClean="0"/>
              <a:t>连续</a:t>
            </a:r>
            <a:r>
              <a:rPr lang="zh-CN" altLang="en-US" sz="1800" dirty="0"/>
              <a:t>脉冲（</a:t>
            </a:r>
            <a:r>
              <a:rPr lang="en-US" altLang="zh-CN" sz="1800" dirty="0"/>
              <a:t>10KHz</a:t>
            </a:r>
            <a:r>
              <a:rPr lang="zh-CN" altLang="en-US" sz="1800" dirty="0"/>
              <a:t>）</a:t>
            </a:r>
          </a:p>
        </p:txBody>
      </p:sp>
      <p:sp>
        <p:nvSpPr>
          <p:cNvPr id="24606" name="Line 34"/>
          <p:cNvSpPr>
            <a:spLocks noChangeShapeType="1"/>
          </p:cNvSpPr>
          <p:nvPr/>
        </p:nvSpPr>
        <p:spPr bwMode="auto">
          <a:xfrm>
            <a:off x="1933575" y="5399088"/>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7" name="Oval 35"/>
          <p:cNvSpPr>
            <a:spLocks noChangeArrowheads="1"/>
          </p:cNvSpPr>
          <p:nvPr/>
        </p:nvSpPr>
        <p:spPr bwMode="auto">
          <a:xfrm>
            <a:off x="2582863" y="5326063"/>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08" name="Text Box 36"/>
          <p:cNvSpPr txBox="1">
            <a:spLocks noChangeArrowheads="1"/>
          </p:cNvSpPr>
          <p:nvPr/>
        </p:nvSpPr>
        <p:spPr bwMode="auto">
          <a:xfrm>
            <a:off x="2725738" y="5183188"/>
            <a:ext cx="595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MR</a:t>
            </a:r>
            <a:endParaRPr lang="en-US" altLang="zh-CN" sz="1800" dirty="0"/>
          </a:p>
        </p:txBody>
      </p:sp>
      <p:sp>
        <p:nvSpPr>
          <p:cNvPr id="24609" name="Line 37"/>
          <p:cNvSpPr>
            <a:spLocks noChangeShapeType="1"/>
          </p:cNvSpPr>
          <p:nvPr/>
        </p:nvSpPr>
        <p:spPr bwMode="auto">
          <a:xfrm flipV="1">
            <a:off x="2798762" y="5181601"/>
            <a:ext cx="331787"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0" name="Oval 38"/>
          <p:cNvSpPr>
            <a:spLocks noChangeArrowheads="1"/>
          </p:cNvSpPr>
          <p:nvPr/>
        </p:nvSpPr>
        <p:spPr bwMode="auto">
          <a:xfrm>
            <a:off x="5364163" y="4941888"/>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11" name="Line 39"/>
          <p:cNvSpPr>
            <a:spLocks noChangeShapeType="1"/>
          </p:cNvSpPr>
          <p:nvPr/>
        </p:nvSpPr>
        <p:spPr bwMode="auto">
          <a:xfrm>
            <a:off x="5508625" y="5013325"/>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2" name="Text Box 40"/>
          <p:cNvSpPr txBox="1">
            <a:spLocks noChangeArrowheads="1"/>
          </p:cNvSpPr>
          <p:nvPr/>
        </p:nvSpPr>
        <p:spPr bwMode="auto">
          <a:xfrm>
            <a:off x="4787900" y="4868863"/>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PL</a:t>
            </a:r>
            <a:endParaRPr lang="en-US" altLang="zh-CN" sz="1800" dirty="0"/>
          </a:p>
        </p:txBody>
      </p:sp>
      <p:sp>
        <p:nvSpPr>
          <p:cNvPr id="24613" name="Line 41"/>
          <p:cNvSpPr>
            <a:spLocks noChangeShapeType="1"/>
          </p:cNvSpPr>
          <p:nvPr/>
        </p:nvSpPr>
        <p:spPr bwMode="auto">
          <a:xfrm>
            <a:off x="4859338" y="4941888"/>
            <a:ext cx="3603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4" name="Text Box 42"/>
          <p:cNvSpPr txBox="1">
            <a:spLocks noChangeArrowheads="1"/>
          </p:cNvSpPr>
          <p:nvPr/>
        </p:nvSpPr>
        <p:spPr bwMode="auto">
          <a:xfrm>
            <a:off x="1501775" y="5254625"/>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4615" name="Text Box 43"/>
          <p:cNvSpPr txBox="1">
            <a:spLocks noChangeArrowheads="1"/>
          </p:cNvSpPr>
          <p:nvPr/>
        </p:nvSpPr>
        <p:spPr bwMode="auto">
          <a:xfrm>
            <a:off x="6227763" y="486886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4616" name="Line 44"/>
          <p:cNvSpPr>
            <a:spLocks noChangeShapeType="1"/>
          </p:cNvSpPr>
          <p:nvPr/>
        </p:nvSpPr>
        <p:spPr bwMode="auto">
          <a:xfrm>
            <a:off x="3276600"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7" name="Line 45"/>
          <p:cNvSpPr>
            <a:spLocks noChangeShapeType="1"/>
          </p:cNvSpPr>
          <p:nvPr/>
        </p:nvSpPr>
        <p:spPr bwMode="auto">
          <a:xfrm>
            <a:off x="3419475"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8" name="Line 46"/>
          <p:cNvSpPr>
            <a:spLocks noChangeShapeType="1"/>
          </p:cNvSpPr>
          <p:nvPr/>
        </p:nvSpPr>
        <p:spPr bwMode="auto">
          <a:xfrm>
            <a:off x="3276600" y="6092825"/>
            <a:ext cx="1428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9" name="Line 47"/>
          <p:cNvSpPr>
            <a:spLocks noChangeShapeType="1"/>
          </p:cNvSpPr>
          <p:nvPr/>
        </p:nvSpPr>
        <p:spPr bwMode="auto">
          <a:xfrm>
            <a:off x="3419475" y="63817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0" name="Line 48"/>
          <p:cNvSpPr>
            <a:spLocks noChangeShapeType="1"/>
          </p:cNvSpPr>
          <p:nvPr/>
        </p:nvSpPr>
        <p:spPr bwMode="auto">
          <a:xfrm>
            <a:off x="3059113" y="63817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1" name="Line 49"/>
          <p:cNvSpPr>
            <a:spLocks noChangeShapeType="1"/>
          </p:cNvSpPr>
          <p:nvPr/>
        </p:nvSpPr>
        <p:spPr bwMode="auto">
          <a:xfrm>
            <a:off x="3635375"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2" name="Line 50"/>
          <p:cNvSpPr>
            <a:spLocks noChangeShapeType="1"/>
          </p:cNvSpPr>
          <p:nvPr/>
        </p:nvSpPr>
        <p:spPr bwMode="auto">
          <a:xfrm>
            <a:off x="3778250"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3" name="Line 51"/>
          <p:cNvSpPr>
            <a:spLocks noChangeShapeType="1"/>
          </p:cNvSpPr>
          <p:nvPr/>
        </p:nvSpPr>
        <p:spPr bwMode="auto">
          <a:xfrm>
            <a:off x="3635375" y="6092825"/>
            <a:ext cx="1428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4" name="Line 52"/>
          <p:cNvSpPr>
            <a:spLocks noChangeShapeType="1"/>
          </p:cNvSpPr>
          <p:nvPr/>
        </p:nvSpPr>
        <p:spPr bwMode="auto">
          <a:xfrm>
            <a:off x="3778250" y="63817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5" name="Line 53"/>
          <p:cNvSpPr>
            <a:spLocks noChangeShapeType="1"/>
          </p:cNvSpPr>
          <p:nvPr/>
        </p:nvSpPr>
        <p:spPr bwMode="auto">
          <a:xfrm>
            <a:off x="3995738"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6" name="Line 54"/>
          <p:cNvSpPr>
            <a:spLocks noChangeShapeType="1"/>
          </p:cNvSpPr>
          <p:nvPr/>
        </p:nvSpPr>
        <p:spPr bwMode="auto">
          <a:xfrm>
            <a:off x="4138613"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7" name="Line 55"/>
          <p:cNvSpPr>
            <a:spLocks noChangeShapeType="1"/>
          </p:cNvSpPr>
          <p:nvPr/>
        </p:nvSpPr>
        <p:spPr bwMode="auto">
          <a:xfrm>
            <a:off x="3995738" y="6092825"/>
            <a:ext cx="1428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8" name="Line 56"/>
          <p:cNvSpPr>
            <a:spLocks noChangeShapeType="1"/>
          </p:cNvSpPr>
          <p:nvPr/>
        </p:nvSpPr>
        <p:spPr bwMode="auto">
          <a:xfrm>
            <a:off x="4138613" y="63817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9" name="Line 57"/>
          <p:cNvSpPr>
            <a:spLocks noChangeShapeType="1"/>
          </p:cNvSpPr>
          <p:nvPr/>
        </p:nvSpPr>
        <p:spPr bwMode="auto">
          <a:xfrm>
            <a:off x="3419475" y="5589588"/>
            <a:ext cx="0"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30" name="Text Box 58"/>
          <p:cNvSpPr txBox="1">
            <a:spLocks noChangeArrowheads="1"/>
          </p:cNvSpPr>
          <p:nvPr/>
        </p:nvSpPr>
        <p:spPr bwMode="auto">
          <a:xfrm>
            <a:off x="0" y="188913"/>
            <a:ext cx="2339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1800"/>
          </a:p>
        </p:txBody>
      </p:sp>
      <p:sp>
        <p:nvSpPr>
          <p:cNvPr id="24631" name="Text Box 59"/>
          <p:cNvSpPr txBox="1">
            <a:spLocks noChangeArrowheads="1"/>
          </p:cNvSpPr>
          <p:nvPr/>
        </p:nvSpPr>
        <p:spPr bwMode="auto">
          <a:xfrm>
            <a:off x="250825" y="188913"/>
            <a:ext cx="25479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smtClean="0">
                <a:latin typeface="+mn-ea"/>
                <a:ea typeface="+mn-ea"/>
              </a:rPr>
              <a:t>4</a:t>
            </a:r>
            <a:r>
              <a:rPr lang="zh-CN" altLang="en-US" sz="3200" dirty="0">
                <a:latin typeface="+mn-ea"/>
                <a:ea typeface="+mn-ea"/>
              </a:rPr>
              <a:t>、</a:t>
            </a:r>
            <a:r>
              <a:rPr lang="zh-CN" altLang="en-US" sz="3200" dirty="0" smtClean="0">
                <a:latin typeface="+mn-ea"/>
                <a:ea typeface="+mn-ea"/>
              </a:rPr>
              <a:t>动态</a:t>
            </a:r>
            <a:r>
              <a:rPr lang="zh-CN" altLang="en-US" sz="3200" dirty="0">
                <a:latin typeface="+mn-ea"/>
                <a:ea typeface="+mn-ea"/>
              </a:rPr>
              <a:t>测试</a:t>
            </a:r>
          </a:p>
        </p:txBody>
      </p:sp>
      <p:sp>
        <p:nvSpPr>
          <p:cNvPr id="24632" name="Line 60"/>
          <p:cNvSpPr>
            <a:spLocks noChangeShapeType="1"/>
          </p:cNvSpPr>
          <p:nvPr/>
        </p:nvSpPr>
        <p:spPr bwMode="auto">
          <a:xfrm flipV="1">
            <a:off x="5148263" y="3860800"/>
            <a:ext cx="0"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33" name="Line 61"/>
          <p:cNvSpPr>
            <a:spLocks noChangeShapeType="1"/>
          </p:cNvSpPr>
          <p:nvPr/>
        </p:nvSpPr>
        <p:spPr bwMode="auto">
          <a:xfrm>
            <a:off x="5148263" y="5589588"/>
            <a:ext cx="0"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34" name="Text Box 63"/>
          <p:cNvSpPr txBox="1">
            <a:spLocks noChangeArrowheads="1"/>
          </p:cNvSpPr>
          <p:nvPr/>
        </p:nvSpPr>
        <p:spPr bwMode="auto">
          <a:xfrm>
            <a:off x="5076825" y="602138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4635" name="Text Box 65"/>
          <p:cNvSpPr txBox="1">
            <a:spLocks noChangeArrowheads="1"/>
          </p:cNvSpPr>
          <p:nvPr/>
        </p:nvSpPr>
        <p:spPr bwMode="auto">
          <a:xfrm>
            <a:off x="4859338" y="5157788"/>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S</a:t>
            </a:r>
            <a:r>
              <a:rPr lang="en-US" altLang="zh-CN" sz="1800" baseline="-25000"/>
              <a:t>1</a:t>
            </a:r>
          </a:p>
        </p:txBody>
      </p:sp>
      <p:sp>
        <p:nvSpPr>
          <p:cNvPr id="24636" name="Text Box 66"/>
          <p:cNvSpPr txBox="1">
            <a:spLocks noChangeArrowheads="1"/>
          </p:cNvSpPr>
          <p:nvPr/>
        </p:nvSpPr>
        <p:spPr bwMode="auto">
          <a:xfrm>
            <a:off x="4787900" y="4437063"/>
            <a:ext cx="693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1</a:t>
            </a:r>
          </a:p>
        </p:txBody>
      </p:sp>
      <p:sp>
        <p:nvSpPr>
          <p:cNvPr id="24637" name="Line 67"/>
          <p:cNvSpPr>
            <a:spLocks noChangeShapeType="1"/>
          </p:cNvSpPr>
          <p:nvPr/>
        </p:nvSpPr>
        <p:spPr bwMode="auto">
          <a:xfrm>
            <a:off x="4716463" y="3860800"/>
            <a:ext cx="431800" cy="0"/>
          </a:xfrm>
          <a:prstGeom prst="line">
            <a:avLst/>
          </a:prstGeom>
          <a:noFill/>
          <a:ln w="9525">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4638" name="Text Box 69"/>
          <p:cNvSpPr txBox="1">
            <a:spLocks noChangeArrowheads="1"/>
          </p:cNvSpPr>
          <p:nvPr/>
        </p:nvSpPr>
        <p:spPr bwMode="auto">
          <a:xfrm>
            <a:off x="3173413" y="938213"/>
            <a:ext cx="319087" cy="215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24639" name="Text Box 70"/>
          <p:cNvSpPr txBox="1">
            <a:spLocks noChangeArrowheads="1"/>
          </p:cNvSpPr>
          <p:nvPr/>
        </p:nvSpPr>
        <p:spPr bwMode="auto">
          <a:xfrm>
            <a:off x="3663950" y="922338"/>
            <a:ext cx="331788" cy="3032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4640" name="Text Box 71"/>
          <p:cNvSpPr txBox="1">
            <a:spLocks noChangeArrowheads="1"/>
          </p:cNvSpPr>
          <p:nvPr/>
        </p:nvSpPr>
        <p:spPr bwMode="auto">
          <a:xfrm>
            <a:off x="4154488" y="908050"/>
            <a:ext cx="346075" cy="3175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4641" name="Text Box 72"/>
          <p:cNvSpPr txBox="1">
            <a:spLocks noChangeArrowheads="1"/>
          </p:cNvSpPr>
          <p:nvPr/>
        </p:nvSpPr>
        <p:spPr bwMode="auto">
          <a:xfrm>
            <a:off x="4619625" y="911225"/>
            <a:ext cx="312738" cy="2428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8"/>
          <p:cNvGrpSpPr/>
          <p:nvPr/>
        </p:nvGrpSpPr>
        <p:grpSpPr bwMode="auto">
          <a:xfrm>
            <a:off x="1260475" y="188913"/>
            <a:ext cx="7488238" cy="360362"/>
            <a:chOff x="794" y="119"/>
            <a:chExt cx="4717" cy="227"/>
          </a:xfrm>
        </p:grpSpPr>
        <p:sp>
          <p:nvSpPr>
            <p:cNvPr id="26686" name="Line 448"/>
            <p:cNvSpPr>
              <a:spLocks noChangeShapeType="1"/>
            </p:cNvSpPr>
            <p:nvPr/>
          </p:nvSpPr>
          <p:spPr bwMode="auto">
            <a:xfrm>
              <a:off x="794"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87" name="Line 449"/>
            <p:cNvSpPr>
              <a:spLocks noChangeShapeType="1"/>
            </p:cNvSpPr>
            <p:nvPr/>
          </p:nvSpPr>
          <p:spPr bwMode="auto">
            <a:xfrm>
              <a:off x="930"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88" name="Line 450"/>
            <p:cNvSpPr>
              <a:spLocks noChangeShapeType="1"/>
            </p:cNvSpPr>
            <p:nvPr/>
          </p:nvSpPr>
          <p:spPr bwMode="auto">
            <a:xfrm>
              <a:off x="930"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89" name="Line 451"/>
            <p:cNvSpPr>
              <a:spLocks noChangeShapeType="1"/>
            </p:cNvSpPr>
            <p:nvPr/>
          </p:nvSpPr>
          <p:spPr bwMode="auto">
            <a:xfrm>
              <a:off x="1066"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0" name="Line 452"/>
            <p:cNvSpPr>
              <a:spLocks noChangeShapeType="1"/>
            </p:cNvSpPr>
            <p:nvPr/>
          </p:nvSpPr>
          <p:spPr bwMode="auto">
            <a:xfrm>
              <a:off x="1066"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1" name="Line 453"/>
            <p:cNvSpPr>
              <a:spLocks noChangeShapeType="1"/>
            </p:cNvSpPr>
            <p:nvPr/>
          </p:nvSpPr>
          <p:spPr bwMode="auto">
            <a:xfrm>
              <a:off x="1066"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2" name="Line 454"/>
            <p:cNvSpPr>
              <a:spLocks noChangeShapeType="1"/>
            </p:cNvSpPr>
            <p:nvPr/>
          </p:nvSpPr>
          <p:spPr bwMode="auto">
            <a:xfrm>
              <a:off x="1202"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3" name="Line 455"/>
            <p:cNvSpPr>
              <a:spLocks noChangeShapeType="1"/>
            </p:cNvSpPr>
            <p:nvPr/>
          </p:nvSpPr>
          <p:spPr bwMode="auto">
            <a:xfrm>
              <a:off x="1202"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4" name="Line 456"/>
            <p:cNvSpPr>
              <a:spLocks noChangeShapeType="1"/>
            </p:cNvSpPr>
            <p:nvPr/>
          </p:nvSpPr>
          <p:spPr bwMode="auto">
            <a:xfrm>
              <a:off x="1338"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5" name="Line 457"/>
            <p:cNvSpPr>
              <a:spLocks noChangeShapeType="1"/>
            </p:cNvSpPr>
            <p:nvPr/>
          </p:nvSpPr>
          <p:spPr bwMode="auto">
            <a:xfrm>
              <a:off x="1338"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6" name="Line 458"/>
            <p:cNvSpPr>
              <a:spLocks noChangeShapeType="1"/>
            </p:cNvSpPr>
            <p:nvPr/>
          </p:nvSpPr>
          <p:spPr bwMode="auto">
            <a:xfrm>
              <a:off x="1338"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7" name="Line 459"/>
            <p:cNvSpPr>
              <a:spLocks noChangeShapeType="1"/>
            </p:cNvSpPr>
            <p:nvPr/>
          </p:nvSpPr>
          <p:spPr bwMode="auto">
            <a:xfrm>
              <a:off x="1474"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8" name="Line 460"/>
            <p:cNvSpPr>
              <a:spLocks noChangeShapeType="1"/>
            </p:cNvSpPr>
            <p:nvPr/>
          </p:nvSpPr>
          <p:spPr bwMode="auto">
            <a:xfrm>
              <a:off x="1474"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9" name="Line 461"/>
            <p:cNvSpPr>
              <a:spLocks noChangeShapeType="1"/>
            </p:cNvSpPr>
            <p:nvPr/>
          </p:nvSpPr>
          <p:spPr bwMode="auto">
            <a:xfrm>
              <a:off x="1610"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0" name="Line 462"/>
            <p:cNvSpPr>
              <a:spLocks noChangeShapeType="1"/>
            </p:cNvSpPr>
            <p:nvPr/>
          </p:nvSpPr>
          <p:spPr bwMode="auto">
            <a:xfrm>
              <a:off x="1610"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1" name="Line 463"/>
            <p:cNvSpPr>
              <a:spLocks noChangeShapeType="1"/>
            </p:cNvSpPr>
            <p:nvPr/>
          </p:nvSpPr>
          <p:spPr bwMode="auto">
            <a:xfrm>
              <a:off x="1611"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2" name="Line 464"/>
            <p:cNvSpPr>
              <a:spLocks noChangeShapeType="1"/>
            </p:cNvSpPr>
            <p:nvPr/>
          </p:nvSpPr>
          <p:spPr bwMode="auto">
            <a:xfrm>
              <a:off x="1747"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3" name="Line 465"/>
            <p:cNvSpPr>
              <a:spLocks noChangeShapeType="1"/>
            </p:cNvSpPr>
            <p:nvPr/>
          </p:nvSpPr>
          <p:spPr bwMode="auto">
            <a:xfrm>
              <a:off x="1747"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4" name="Line 466"/>
            <p:cNvSpPr>
              <a:spLocks noChangeShapeType="1"/>
            </p:cNvSpPr>
            <p:nvPr/>
          </p:nvSpPr>
          <p:spPr bwMode="auto">
            <a:xfrm>
              <a:off x="1883"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5" name="Line 467"/>
            <p:cNvSpPr>
              <a:spLocks noChangeShapeType="1"/>
            </p:cNvSpPr>
            <p:nvPr/>
          </p:nvSpPr>
          <p:spPr bwMode="auto">
            <a:xfrm>
              <a:off x="188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6" name="Line 468"/>
            <p:cNvSpPr>
              <a:spLocks noChangeShapeType="1"/>
            </p:cNvSpPr>
            <p:nvPr/>
          </p:nvSpPr>
          <p:spPr bwMode="auto">
            <a:xfrm>
              <a:off x="1882"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7" name="Line 469"/>
            <p:cNvSpPr>
              <a:spLocks noChangeShapeType="1"/>
            </p:cNvSpPr>
            <p:nvPr/>
          </p:nvSpPr>
          <p:spPr bwMode="auto">
            <a:xfrm>
              <a:off x="2018"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8" name="Line 470"/>
            <p:cNvSpPr>
              <a:spLocks noChangeShapeType="1"/>
            </p:cNvSpPr>
            <p:nvPr/>
          </p:nvSpPr>
          <p:spPr bwMode="auto">
            <a:xfrm>
              <a:off x="2018"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9" name="Line 471"/>
            <p:cNvSpPr>
              <a:spLocks noChangeShapeType="1"/>
            </p:cNvSpPr>
            <p:nvPr/>
          </p:nvSpPr>
          <p:spPr bwMode="auto">
            <a:xfrm>
              <a:off x="2154"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0" name="Line 472"/>
            <p:cNvSpPr>
              <a:spLocks noChangeShapeType="1"/>
            </p:cNvSpPr>
            <p:nvPr/>
          </p:nvSpPr>
          <p:spPr bwMode="auto">
            <a:xfrm>
              <a:off x="2154"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1" name="Line 473"/>
            <p:cNvSpPr>
              <a:spLocks noChangeShapeType="1"/>
            </p:cNvSpPr>
            <p:nvPr/>
          </p:nvSpPr>
          <p:spPr bwMode="auto">
            <a:xfrm>
              <a:off x="2155"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2" name="Line 474"/>
            <p:cNvSpPr>
              <a:spLocks noChangeShapeType="1"/>
            </p:cNvSpPr>
            <p:nvPr/>
          </p:nvSpPr>
          <p:spPr bwMode="auto">
            <a:xfrm>
              <a:off x="2291"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3" name="Line 475"/>
            <p:cNvSpPr>
              <a:spLocks noChangeShapeType="1"/>
            </p:cNvSpPr>
            <p:nvPr/>
          </p:nvSpPr>
          <p:spPr bwMode="auto">
            <a:xfrm>
              <a:off x="2291"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4" name="Line 476"/>
            <p:cNvSpPr>
              <a:spLocks noChangeShapeType="1"/>
            </p:cNvSpPr>
            <p:nvPr/>
          </p:nvSpPr>
          <p:spPr bwMode="auto">
            <a:xfrm>
              <a:off x="2427"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5" name="Line 477"/>
            <p:cNvSpPr>
              <a:spLocks noChangeShapeType="1"/>
            </p:cNvSpPr>
            <p:nvPr/>
          </p:nvSpPr>
          <p:spPr bwMode="auto">
            <a:xfrm>
              <a:off x="2427"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6" name="Line 478"/>
            <p:cNvSpPr>
              <a:spLocks noChangeShapeType="1"/>
            </p:cNvSpPr>
            <p:nvPr/>
          </p:nvSpPr>
          <p:spPr bwMode="auto">
            <a:xfrm>
              <a:off x="2427"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7" name="Line 479"/>
            <p:cNvSpPr>
              <a:spLocks noChangeShapeType="1"/>
            </p:cNvSpPr>
            <p:nvPr/>
          </p:nvSpPr>
          <p:spPr bwMode="auto">
            <a:xfrm>
              <a:off x="2563"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8" name="Line 480"/>
            <p:cNvSpPr>
              <a:spLocks noChangeShapeType="1"/>
            </p:cNvSpPr>
            <p:nvPr/>
          </p:nvSpPr>
          <p:spPr bwMode="auto">
            <a:xfrm>
              <a:off x="2563"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9" name="Line 481"/>
            <p:cNvSpPr>
              <a:spLocks noChangeShapeType="1"/>
            </p:cNvSpPr>
            <p:nvPr/>
          </p:nvSpPr>
          <p:spPr bwMode="auto">
            <a:xfrm>
              <a:off x="2699"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0" name="Line 482"/>
            <p:cNvSpPr>
              <a:spLocks noChangeShapeType="1"/>
            </p:cNvSpPr>
            <p:nvPr/>
          </p:nvSpPr>
          <p:spPr bwMode="auto">
            <a:xfrm>
              <a:off x="2699"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1" name="Line 483"/>
            <p:cNvSpPr>
              <a:spLocks noChangeShapeType="1"/>
            </p:cNvSpPr>
            <p:nvPr/>
          </p:nvSpPr>
          <p:spPr bwMode="auto">
            <a:xfrm>
              <a:off x="2699"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2" name="Line 484"/>
            <p:cNvSpPr>
              <a:spLocks noChangeShapeType="1"/>
            </p:cNvSpPr>
            <p:nvPr/>
          </p:nvSpPr>
          <p:spPr bwMode="auto">
            <a:xfrm>
              <a:off x="2835"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3" name="Line 485"/>
            <p:cNvSpPr>
              <a:spLocks noChangeShapeType="1"/>
            </p:cNvSpPr>
            <p:nvPr/>
          </p:nvSpPr>
          <p:spPr bwMode="auto">
            <a:xfrm>
              <a:off x="2835"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4" name="Line 486"/>
            <p:cNvSpPr>
              <a:spLocks noChangeShapeType="1"/>
            </p:cNvSpPr>
            <p:nvPr/>
          </p:nvSpPr>
          <p:spPr bwMode="auto">
            <a:xfrm>
              <a:off x="2971"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5" name="Line 487"/>
            <p:cNvSpPr>
              <a:spLocks noChangeShapeType="1"/>
            </p:cNvSpPr>
            <p:nvPr/>
          </p:nvSpPr>
          <p:spPr bwMode="auto">
            <a:xfrm>
              <a:off x="2971"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6" name="Line 488"/>
            <p:cNvSpPr>
              <a:spLocks noChangeShapeType="1"/>
            </p:cNvSpPr>
            <p:nvPr/>
          </p:nvSpPr>
          <p:spPr bwMode="auto">
            <a:xfrm>
              <a:off x="2971"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7" name="Line 489"/>
            <p:cNvSpPr>
              <a:spLocks noChangeShapeType="1"/>
            </p:cNvSpPr>
            <p:nvPr/>
          </p:nvSpPr>
          <p:spPr bwMode="auto">
            <a:xfrm>
              <a:off x="3107"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8" name="Line 490"/>
            <p:cNvSpPr>
              <a:spLocks noChangeShapeType="1"/>
            </p:cNvSpPr>
            <p:nvPr/>
          </p:nvSpPr>
          <p:spPr bwMode="auto">
            <a:xfrm>
              <a:off x="3107"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9" name="Line 491"/>
            <p:cNvSpPr>
              <a:spLocks noChangeShapeType="1"/>
            </p:cNvSpPr>
            <p:nvPr/>
          </p:nvSpPr>
          <p:spPr bwMode="auto">
            <a:xfrm>
              <a:off x="3243"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0" name="Line 492"/>
            <p:cNvSpPr>
              <a:spLocks noChangeShapeType="1"/>
            </p:cNvSpPr>
            <p:nvPr/>
          </p:nvSpPr>
          <p:spPr bwMode="auto">
            <a:xfrm>
              <a:off x="324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1" name="Line 493"/>
            <p:cNvSpPr>
              <a:spLocks noChangeShapeType="1"/>
            </p:cNvSpPr>
            <p:nvPr/>
          </p:nvSpPr>
          <p:spPr bwMode="auto">
            <a:xfrm>
              <a:off x="324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2" name="Line 494"/>
            <p:cNvSpPr>
              <a:spLocks noChangeShapeType="1"/>
            </p:cNvSpPr>
            <p:nvPr/>
          </p:nvSpPr>
          <p:spPr bwMode="auto">
            <a:xfrm>
              <a:off x="3379"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3" name="Line 495"/>
            <p:cNvSpPr>
              <a:spLocks noChangeShapeType="1"/>
            </p:cNvSpPr>
            <p:nvPr/>
          </p:nvSpPr>
          <p:spPr bwMode="auto">
            <a:xfrm>
              <a:off x="3379"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4" name="Line 496"/>
            <p:cNvSpPr>
              <a:spLocks noChangeShapeType="1"/>
            </p:cNvSpPr>
            <p:nvPr/>
          </p:nvSpPr>
          <p:spPr bwMode="auto">
            <a:xfrm>
              <a:off x="3515"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5" name="Line 497"/>
            <p:cNvSpPr>
              <a:spLocks noChangeShapeType="1"/>
            </p:cNvSpPr>
            <p:nvPr/>
          </p:nvSpPr>
          <p:spPr bwMode="auto">
            <a:xfrm>
              <a:off x="3515"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6" name="Line 498"/>
            <p:cNvSpPr>
              <a:spLocks noChangeShapeType="1"/>
            </p:cNvSpPr>
            <p:nvPr/>
          </p:nvSpPr>
          <p:spPr bwMode="auto">
            <a:xfrm>
              <a:off x="3561"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7" name="Line 499"/>
            <p:cNvSpPr>
              <a:spLocks noChangeShapeType="1"/>
            </p:cNvSpPr>
            <p:nvPr/>
          </p:nvSpPr>
          <p:spPr bwMode="auto">
            <a:xfrm>
              <a:off x="3697"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8" name="Line 500"/>
            <p:cNvSpPr>
              <a:spLocks noChangeShapeType="1"/>
            </p:cNvSpPr>
            <p:nvPr/>
          </p:nvSpPr>
          <p:spPr bwMode="auto">
            <a:xfrm>
              <a:off x="3697"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9" name="Line 501"/>
            <p:cNvSpPr>
              <a:spLocks noChangeShapeType="1"/>
            </p:cNvSpPr>
            <p:nvPr/>
          </p:nvSpPr>
          <p:spPr bwMode="auto">
            <a:xfrm>
              <a:off x="3833"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0" name="Line 502"/>
            <p:cNvSpPr>
              <a:spLocks noChangeShapeType="1"/>
            </p:cNvSpPr>
            <p:nvPr/>
          </p:nvSpPr>
          <p:spPr bwMode="auto">
            <a:xfrm>
              <a:off x="383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1" name="Line 503"/>
            <p:cNvSpPr>
              <a:spLocks noChangeShapeType="1"/>
            </p:cNvSpPr>
            <p:nvPr/>
          </p:nvSpPr>
          <p:spPr bwMode="auto">
            <a:xfrm>
              <a:off x="383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2" name="Line 504"/>
            <p:cNvSpPr>
              <a:spLocks noChangeShapeType="1"/>
            </p:cNvSpPr>
            <p:nvPr/>
          </p:nvSpPr>
          <p:spPr bwMode="auto">
            <a:xfrm>
              <a:off x="3969"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3" name="Line 505"/>
            <p:cNvSpPr>
              <a:spLocks noChangeShapeType="1"/>
            </p:cNvSpPr>
            <p:nvPr/>
          </p:nvSpPr>
          <p:spPr bwMode="auto">
            <a:xfrm>
              <a:off x="3969"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4" name="Line 506"/>
            <p:cNvSpPr>
              <a:spLocks noChangeShapeType="1"/>
            </p:cNvSpPr>
            <p:nvPr/>
          </p:nvSpPr>
          <p:spPr bwMode="auto">
            <a:xfrm>
              <a:off x="4105"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5" name="Line 507"/>
            <p:cNvSpPr>
              <a:spLocks noChangeShapeType="1"/>
            </p:cNvSpPr>
            <p:nvPr/>
          </p:nvSpPr>
          <p:spPr bwMode="auto">
            <a:xfrm>
              <a:off x="4105"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6" name="Line 508"/>
            <p:cNvSpPr>
              <a:spLocks noChangeShapeType="1"/>
            </p:cNvSpPr>
            <p:nvPr/>
          </p:nvSpPr>
          <p:spPr bwMode="auto">
            <a:xfrm>
              <a:off x="4151"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7" name="Line 509"/>
            <p:cNvSpPr>
              <a:spLocks noChangeShapeType="1"/>
            </p:cNvSpPr>
            <p:nvPr/>
          </p:nvSpPr>
          <p:spPr bwMode="auto">
            <a:xfrm>
              <a:off x="4287"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8" name="Line 510"/>
            <p:cNvSpPr>
              <a:spLocks noChangeShapeType="1"/>
            </p:cNvSpPr>
            <p:nvPr/>
          </p:nvSpPr>
          <p:spPr bwMode="auto">
            <a:xfrm>
              <a:off x="4287"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9" name="Line 511"/>
            <p:cNvSpPr>
              <a:spLocks noChangeShapeType="1"/>
            </p:cNvSpPr>
            <p:nvPr/>
          </p:nvSpPr>
          <p:spPr bwMode="auto">
            <a:xfrm>
              <a:off x="4423"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0" name="Line 512"/>
            <p:cNvSpPr>
              <a:spLocks noChangeShapeType="1"/>
            </p:cNvSpPr>
            <p:nvPr/>
          </p:nvSpPr>
          <p:spPr bwMode="auto">
            <a:xfrm>
              <a:off x="442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1" name="Line 513"/>
            <p:cNvSpPr>
              <a:spLocks noChangeShapeType="1"/>
            </p:cNvSpPr>
            <p:nvPr/>
          </p:nvSpPr>
          <p:spPr bwMode="auto">
            <a:xfrm>
              <a:off x="4468"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2" name="Line 514"/>
            <p:cNvSpPr>
              <a:spLocks noChangeShapeType="1"/>
            </p:cNvSpPr>
            <p:nvPr/>
          </p:nvSpPr>
          <p:spPr bwMode="auto">
            <a:xfrm>
              <a:off x="4604"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3" name="Line 515"/>
            <p:cNvSpPr>
              <a:spLocks noChangeShapeType="1"/>
            </p:cNvSpPr>
            <p:nvPr/>
          </p:nvSpPr>
          <p:spPr bwMode="auto">
            <a:xfrm>
              <a:off x="4604"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4" name="Line 516"/>
            <p:cNvSpPr>
              <a:spLocks noChangeShapeType="1"/>
            </p:cNvSpPr>
            <p:nvPr/>
          </p:nvSpPr>
          <p:spPr bwMode="auto">
            <a:xfrm>
              <a:off x="4740"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5" name="Line 517"/>
            <p:cNvSpPr>
              <a:spLocks noChangeShapeType="1"/>
            </p:cNvSpPr>
            <p:nvPr/>
          </p:nvSpPr>
          <p:spPr bwMode="auto">
            <a:xfrm>
              <a:off x="4740"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6" name="Line 518"/>
            <p:cNvSpPr>
              <a:spLocks noChangeShapeType="1"/>
            </p:cNvSpPr>
            <p:nvPr/>
          </p:nvSpPr>
          <p:spPr bwMode="auto">
            <a:xfrm>
              <a:off x="4786"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7" name="Line 519"/>
            <p:cNvSpPr>
              <a:spLocks noChangeShapeType="1"/>
            </p:cNvSpPr>
            <p:nvPr/>
          </p:nvSpPr>
          <p:spPr bwMode="auto">
            <a:xfrm>
              <a:off x="4922"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8" name="Line 520"/>
            <p:cNvSpPr>
              <a:spLocks noChangeShapeType="1"/>
            </p:cNvSpPr>
            <p:nvPr/>
          </p:nvSpPr>
          <p:spPr bwMode="auto">
            <a:xfrm>
              <a:off x="4922"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9" name="Line 521"/>
            <p:cNvSpPr>
              <a:spLocks noChangeShapeType="1"/>
            </p:cNvSpPr>
            <p:nvPr/>
          </p:nvSpPr>
          <p:spPr bwMode="auto">
            <a:xfrm>
              <a:off x="5058"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0" name="Line 522"/>
            <p:cNvSpPr>
              <a:spLocks noChangeShapeType="1"/>
            </p:cNvSpPr>
            <p:nvPr/>
          </p:nvSpPr>
          <p:spPr bwMode="auto">
            <a:xfrm>
              <a:off x="5058"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1" name="Line 523"/>
            <p:cNvSpPr>
              <a:spLocks noChangeShapeType="1"/>
            </p:cNvSpPr>
            <p:nvPr/>
          </p:nvSpPr>
          <p:spPr bwMode="auto">
            <a:xfrm>
              <a:off x="510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2" name="Line 524"/>
            <p:cNvSpPr>
              <a:spLocks noChangeShapeType="1"/>
            </p:cNvSpPr>
            <p:nvPr/>
          </p:nvSpPr>
          <p:spPr bwMode="auto">
            <a:xfrm>
              <a:off x="5239"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3" name="Line 525"/>
            <p:cNvSpPr>
              <a:spLocks noChangeShapeType="1"/>
            </p:cNvSpPr>
            <p:nvPr/>
          </p:nvSpPr>
          <p:spPr bwMode="auto">
            <a:xfrm>
              <a:off x="5239"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4" name="Line 526"/>
            <p:cNvSpPr>
              <a:spLocks noChangeShapeType="1"/>
            </p:cNvSpPr>
            <p:nvPr/>
          </p:nvSpPr>
          <p:spPr bwMode="auto">
            <a:xfrm>
              <a:off x="5375"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5" name="Line 527"/>
            <p:cNvSpPr>
              <a:spLocks noChangeShapeType="1"/>
            </p:cNvSpPr>
            <p:nvPr/>
          </p:nvSpPr>
          <p:spPr bwMode="auto">
            <a:xfrm>
              <a:off x="5375"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6627" name="Line 529"/>
          <p:cNvSpPr>
            <a:spLocks noChangeShapeType="1"/>
          </p:cNvSpPr>
          <p:nvPr/>
        </p:nvSpPr>
        <p:spPr bwMode="auto">
          <a:xfrm>
            <a:off x="1692275"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28" name="Line 531"/>
          <p:cNvSpPr>
            <a:spLocks noChangeShapeType="1"/>
          </p:cNvSpPr>
          <p:nvPr/>
        </p:nvSpPr>
        <p:spPr bwMode="auto">
          <a:xfrm>
            <a:off x="2124075"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29" name="Line 532"/>
          <p:cNvSpPr>
            <a:spLocks noChangeShapeType="1"/>
          </p:cNvSpPr>
          <p:nvPr/>
        </p:nvSpPr>
        <p:spPr bwMode="auto">
          <a:xfrm>
            <a:off x="2555875"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0" name="Line 533"/>
          <p:cNvSpPr>
            <a:spLocks noChangeShapeType="1"/>
          </p:cNvSpPr>
          <p:nvPr/>
        </p:nvSpPr>
        <p:spPr bwMode="auto">
          <a:xfrm>
            <a:off x="2987675"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1" name="Line 534"/>
          <p:cNvSpPr>
            <a:spLocks noChangeShapeType="1"/>
          </p:cNvSpPr>
          <p:nvPr/>
        </p:nvSpPr>
        <p:spPr bwMode="auto">
          <a:xfrm>
            <a:off x="342106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2" name="Line 535"/>
          <p:cNvSpPr>
            <a:spLocks noChangeShapeType="1"/>
          </p:cNvSpPr>
          <p:nvPr/>
        </p:nvSpPr>
        <p:spPr bwMode="auto">
          <a:xfrm>
            <a:off x="385286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3" name="Line 536"/>
          <p:cNvSpPr>
            <a:spLocks noChangeShapeType="1"/>
          </p:cNvSpPr>
          <p:nvPr/>
        </p:nvSpPr>
        <p:spPr bwMode="auto">
          <a:xfrm>
            <a:off x="428466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4" name="Line 537"/>
          <p:cNvSpPr>
            <a:spLocks noChangeShapeType="1"/>
          </p:cNvSpPr>
          <p:nvPr/>
        </p:nvSpPr>
        <p:spPr bwMode="auto">
          <a:xfrm>
            <a:off x="4716463" y="620713"/>
            <a:ext cx="0" cy="4967287"/>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5" name="Line 538"/>
          <p:cNvSpPr>
            <a:spLocks noChangeShapeType="1"/>
          </p:cNvSpPr>
          <p:nvPr/>
        </p:nvSpPr>
        <p:spPr bwMode="auto">
          <a:xfrm>
            <a:off x="514826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6" name="Line 539"/>
          <p:cNvSpPr>
            <a:spLocks noChangeShapeType="1"/>
          </p:cNvSpPr>
          <p:nvPr/>
        </p:nvSpPr>
        <p:spPr bwMode="auto">
          <a:xfrm>
            <a:off x="558006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7" name="Line 540"/>
          <p:cNvSpPr>
            <a:spLocks noChangeShapeType="1"/>
          </p:cNvSpPr>
          <p:nvPr/>
        </p:nvSpPr>
        <p:spPr bwMode="auto">
          <a:xfrm>
            <a:off x="6084888"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8" name="Line 541"/>
          <p:cNvSpPr>
            <a:spLocks noChangeShapeType="1"/>
          </p:cNvSpPr>
          <p:nvPr/>
        </p:nvSpPr>
        <p:spPr bwMode="auto">
          <a:xfrm>
            <a:off x="6516688"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9" name="Line 542"/>
          <p:cNvSpPr>
            <a:spLocks noChangeShapeType="1"/>
          </p:cNvSpPr>
          <p:nvPr/>
        </p:nvSpPr>
        <p:spPr bwMode="auto">
          <a:xfrm>
            <a:off x="7019925" y="476250"/>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40" name="Line 543"/>
          <p:cNvSpPr>
            <a:spLocks noChangeShapeType="1"/>
          </p:cNvSpPr>
          <p:nvPr/>
        </p:nvSpPr>
        <p:spPr bwMode="auto">
          <a:xfrm>
            <a:off x="7524750"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41" name="Line 544"/>
          <p:cNvSpPr>
            <a:spLocks noChangeShapeType="1"/>
          </p:cNvSpPr>
          <p:nvPr/>
        </p:nvSpPr>
        <p:spPr bwMode="auto">
          <a:xfrm>
            <a:off x="8027988"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42" name="Line 545"/>
          <p:cNvSpPr>
            <a:spLocks noChangeShapeType="1"/>
          </p:cNvSpPr>
          <p:nvPr/>
        </p:nvSpPr>
        <p:spPr bwMode="auto">
          <a:xfrm>
            <a:off x="853281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43" name="Line 546"/>
          <p:cNvSpPr>
            <a:spLocks noChangeShapeType="1"/>
          </p:cNvSpPr>
          <p:nvPr/>
        </p:nvSpPr>
        <p:spPr bwMode="auto">
          <a:xfrm>
            <a:off x="1187450" y="981075"/>
            <a:ext cx="5048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4" name="Line 547"/>
          <p:cNvSpPr>
            <a:spLocks noChangeShapeType="1"/>
          </p:cNvSpPr>
          <p:nvPr/>
        </p:nvSpPr>
        <p:spPr bwMode="auto">
          <a:xfrm flipH="1">
            <a:off x="1692275"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5" name="Line 548"/>
          <p:cNvSpPr>
            <a:spLocks noChangeShapeType="1"/>
          </p:cNvSpPr>
          <p:nvPr/>
        </p:nvSpPr>
        <p:spPr bwMode="auto">
          <a:xfrm>
            <a:off x="1692275" y="692150"/>
            <a:ext cx="863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6" name="Line 549"/>
          <p:cNvSpPr>
            <a:spLocks noChangeShapeType="1"/>
          </p:cNvSpPr>
          <p:nvPr/>
        </p:nvSpPr>
        <p:spPr bwMode="auto">
          <a:xfrm>
            <a:off x="2555875" y="692150"/>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7" name="Line 550"/>
          <p:cNvSpPr>
            <a:spLocks noChangeShapeType="1"/>
          </p:cNvSpPr>
          <p:nvPr/>
        </p:nvSpPr>
        <p:spPr bwMode="auto">
          <a:xfrm>
            <a:off x="2555875" y="981075"/>
            <a:ext cx="863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8" name="Line 551"/>
          <p:cNvSpPr>
            <a:spLocks noChangeShapeType="1"/>
          </p:cNvSpPr>
          <p:nvPr/>
        </p:nvSpPr>
        <p:spPr bwMode="auto">
          <a:xfrm>
            <a:off x="3419475" y="692150"/>
            <a:ext cx="8651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9" name="Line 552"/>
          <p:cNvSpPr>
            <a:spLocks noChangeShapeType="1"/>
          </p:cNvSpPr>
          <p:nvPr/>
        </p:nvSpPr>
        <p:spPr bwMode="auto">
          <a:xfrm>
            <a:off x="3419475"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0" name="Line 553"/>
          <p:cNvSpPr>
            <a:spLocks noChangeShapeType="1"/>
          </p:cNvSpPr>
          <p:nvPr/>
        </p:nvSpPr>
        <p:spPr bwMode="auto">
          <a:xfrm>
            <a:off x="4284663" y="692150"/>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1" name="Line 554"/>
          <p:cNvSpPr>
            <a:spLocks noChangeShapeType="1"/>
          </p:cNvSpPr>
          <p:nvPr/>
        </p:nvSpPr>
        <p:spPr bwMode="auto">
          <a:xfrm>
            <a:off x="4284663" y="981075"/>
            <a:ext cx="863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2" name="Line 555"/>
          <p:cNvSpPr>
            <a:spLocks noChangeShapeType="1"/>
          </p:cNvSpPr>
          <p:nvPr/>
        </p:nvSpPr>
        <p:spPr bwMode="auto">
          <a:xfrm>
            <a:off x="5148263" y="692150"/>
            <a:ext cx="9366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3" name="Line 556"/>
          <p:cNvSpPr>
            <a:spLocks noChangeShapeType="1"/>
          </p:cNvSpPr>
          <p:nvPr/>
        </p:nvSpPr>
        <p:spPr bwMode="auto">
          <a:xfrm>
            <a:off x="6084888" y="981075"/>
            <a:ext cx="9350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4" name="Line 557"/>
          <p:cNvSpPr>
            <a:spLocks noChangeShapeType="1"/>
          </p:cNvSpPr>
          <p:nvPr/>
        </p:nvSpPr>
        <p:spPr bwMode="auto">
          <a:xfrm>
            <a:off x="7019925" y="692150"/>
            <a:ext cx="10080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5" name="Line 558"/>
          <p:cNvSpPr>
            <a:spLocks noChangeShapeType="1"/>
          </p:cNvSpPr>
          <p:nvPr/>
        </p:nvSpPr>
        <p:spPr bwMode="auto">
          <a:xfrm>
            <a:off x="8027988" y="981075"/>
            <a:ext cx="7207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6" name="Line 559"/>
          <p:cNvSpPr>
            <a:spLocks noChangeShapeType="1"/>
          </p:cNvSpPr>
          <p:nvPr/>
        </p:nvSpPr>
        <p:spPr bwMode="auto">
          <a:xfrm>
            <a:off x="1187450" y="1557338"/>
            <a:ext cx="9366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7" name="Line 560"/>
          <p:cNvSpPr>
            <a:spLocks noChangeShapeType="1"/>
          </p:cNvSpPr>
          <p:nvPr/>
        </p:nvSpPr>
        <p:spPr bwMode="auto">
          <a:xfrm>
            <a:off x="2124075" y="1268413"/>
            <a:ext cx="1727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8" name="Line 561"/>
          <p:cNvSpPr>
            <a:spLocks noChangeShapeType="1"/>
          </p:cNvSpPr>
          <p:nvPr/>
        </p:nvSpPr>
        <p:spPr bwMode="auto">
          <a:xfrm>
            <a:off x="2124075" y="1268413"/>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9" name="Line 562"/>
          <p:cNvSpPr>
            <a:spLocks noChangeShapeType="1"/>
          </p:cNvSpPr>
          <p:nvPr/>
        </p:nvSpPr>
        <p:spPr bwMode="auto">
          <a:xfrm>
            <a:off x="5148263"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0" name="Line 563"/>
          <p:cNvSpPr>
            <a:spLocks noChangeShapeType="1"/>
          </p:cNvSpPr>
          <p:nvPr/>
        </p:nvSpPr>
        <p:spPr bwMode="auto">
          <a:xfrm>
            <a:off x="6084888"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1" name="Line 564"/>
          <p:cNvSpPr>
            <a:spLocks noChangeShapeType="1"/>
          </p:cNvSpPr>
          <p:nvPr/>
        </p:nvSpPr>
        <p:spPr bwMode="auto">
          <a:xfrm>
            <a:off x="7019925"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2" name="Line 565"/>
          <p:cNvSpPr>
            <a:spLocks noChangeShapeType="1"/>
          </p:cNvSpPr>
          <p:nvPr/>
        </p:nvSpPr>
        <p:spPr bwMode="auto">
          <a:xfrm>
            <a:off x="8027988"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3" name="Line 566"/>
          <p:cNvSpPr>
            <a:spLocks noChangeShapeType="1"/>
          </p:cNvSpPr>
          <p:nvPr/>
        </p:nvSpPr>
        <p:spPr bwMode="auto">
          <a:xfrm>
            <a:off x="3851275" y="1557338"/>
            <a:ext cx="17287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4" name="Line 567"/>
          <p:cNvSpPr>
            <a:spLocks noChangeShapeType="1"/>
          </p:cNvSpPr>
          <p:nvPr/>
        </p:nvSpPr>
        <p:spPr bwMode="auto">
          <a:xfrm>
            <a:off x="3851275" y="1268413"/>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5" name="Line 568"/>
          <p:cNvSpPr>
            <a:spLocks noChangeShapeType="1"/>
          </p:cNvSpPr>
          <p:nvPr/>
        </p:nvSpPr>
        <p:spPr bwMode="auto">
          <a:xfrm>
            <a:off x="5580063" y="1268413"/>
            <a:ext cx="194468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6" name="Line 569"/>
          <p:cNvSpPr>
            <a:spLocks noChangeShapeType="1"/>
          </p:cNvSpPr>
          <p:nvPr/>
        </p:nvSpPr>
        <p:spPr bwMode="auto">
          <a:xfrm>
            <a:off x="5580063" y="1268413"/>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7" name="Line 570"/>
          <p:cNvSpPr>
            <a:spLocks noChangeShapeType="1"/>
          </p:cNvSpPr>
          <p:nvPr/>
        </p:nvSpPr>
        <p:spPr bwMode="auto">
          <a:xfrm>
            <a:off x="7524750" y="1557338"/>
            <a:ext cx="12239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8" name="Line 571"/>
          <p:cNvSpPr>
            <a:spLocks noChangeShapeType="1"/>
          </p:cNvSpPr>
          <p:nvPr/>
        </p:nvSpPr>
        <p:spPr bwMode="auto">
          <a:xfrm>
            <a:off x="7524750" y="1268413"/>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9" name="Line 572"/>
          <p:cNvSpPr>
            <a:spLocks noChangeShapeType="1"/>
          </p:cNvSpPr>
          <p:nvPr/>
        </p:nvSpPr>
        <p:spPr bwMode="auto">
          <a:xfrm>
            <a:off x="1258888" y="2276475"/>
            <a:ext cx="172878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0" name="Line 573"/>
          <p:cNvSpPr>
            <a:spLocks noChangeShapeType="1"/>
          </p:cNvSpPr>
          <p:nvPr/>
        </p:nvSpPr>
        <p:spPr bwMode="auto">
          <a:xfrm>
            <a:off x="2987675" y="1916113"/>
            <a:ext cx="0" cy="3603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1" name="Line 574"/>
          <p:cNvSpPr>
            <a:spLocks noChangeShapeType="1"/>
          </p:cNvSpPr>
          <p:nvPr/>
        </p:nvSpPr>
        <p:spPr bwMode="auto">
          <a:xfrm>
            <a:off x="2987675" y="1916113"/>
            <a:ext cx="352901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2" name="Line 575"/>
          <p:cNvSpPr>
            <a:spLocks noChangeShapeType="1"/>
          </p:cNvSpPr>
          <p:nvPr/>
        </p:nvSpPr>
        <p:spPr bwMode="auto">
          <a:xfrm>
            <a:off x="6516688" y="1916113"/>
            <a:ext cx="0" cy="3603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3" name="Line 576"/>
          <p:cNvSpPr>
            <a:spLocks noChangeShapeType="1"/>
          </p:cNvSpPr>
          <p:nvPr/>
        </p:nvSpPr>
        <p:spPr bwMode="auto">
          <a:xfrm>
            <a:off x="6516688" y="2205038"/>
            <a:ext cx="22320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4" name="Line 577"/>
          <p:cNvSpPr>
            <a:spLocks noChangeShapeType="1"/>
          </p:cNvSpPr>
          <p:nvPr/>
        </p:nvSpPr>
        <p:spPr bwMode="auto">
          <a:xfrm>
            <a:off x="1258888" y="2852738"/>
            <a:ext cx="3457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5" name="Line 578"/>
          <p:cNvSpPr>
            <a:spLocks noChangeShapeType="1"/>
          </p:cNvSpPr>
          <p:nvPr/>
        </p:nvSpPr>
        <p:spPr bwMode="auto">
          <a:xfrm>
            <a:off x="4716463" y="2492375"/>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6" name="Line 581"/>
          <p:cNvSpPr>
            <a:spLocks noChangeShapeType="1"/>
          </p:cNvSpPr>
          <p:nvPr/>
        </p:nvSpPr>
        <p:spPr bwMode="auto">
          <a:xfrm>
            <a:off x="4714875" y="2492375"/>
            <a:ext cx="403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7" name="Text Box 584"/>
          <p:cNvSpPr txBox="1">
            <a:spLocks noChangeArrowheads="1"/>
          </p:cNvSpPr>
          <p:nvPr/>
        </p:nvSpPr>
        <p:spPr bwMode="auto">
          <a:xfrm>
            <a:off x="395288" y="333375"/>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smtClean="0"/>
              <a:t>CP</a:t>
            </a:r>
            <a:r>
              <a:rPr lang="en-US" altLang="zh-CN" sz="1400" dirty="0" smtClean="0"/>
              <a:t>0</a:t>
            </a:r>
            <a:endParaRPr lang="en-US" altLang="zh-CN" sz="1400" dirty="0"/>
          </a:p>
        </p:txBody>
      </p:sp>
      <p:sp>
        <p:nvSpPr>
          <p:cNvPr id="26678" name="Text Box 585"/>
          <p:cNvSpPr txBox="1">
            <a:spLocks noChangeArrowheads="1"/>
          </p:cNvSpPr>
          <p:nvPr/>
        </p:nvSpPr>
        <p:spPr bwMode="auto">
          <a:xfrm>
            <a:off x="323850" y="1412875"/>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G1</a:t>
            </a:r>
          </a:p>
        </p:txBody>
      </p:sp>
      <p:sp>
        <p:nvSpPr>
          <p:cNvPr id="26679" name="Text Box 586"/>
          <p:cNvSpPr txBox="1">
            <a:spLocks noChangeArrowheads="1"/>
          </p:cNvSpPr>
          <p:nvPr/>
        </p:nvSpPr>
        <p:spPr bwMode="auto">
          <a:xfrm>
            <a:off x="250825" y="1916113"/>
            <a:ext cx="64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G2</a:t>
            </a:r>
          </a:p>
        </p:txBody>
      </p:sp>
      <p:sp>
        <p:nvSpPr>
          <p:cNvPr id="26680" name="Text Box 587"/>
          <p:cNvSpPr txBox="1">
            <a:spLocks noChangeArrowheads="1"/>
          </p:cNvSpPr>
          <p:nvPr/>
        </p:nvSpPr>
        <p:spPr bwMode="auto">
          <a:xfrm>
            <a:off x="323850" y="2565400"/>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G3</a:t>
            </a:r>
          </a:p>
        </p:txBody>
      </p:sp>
      <p:sp>
        <p:nvSpPr>
          <p:cNvPr id="26681" name="Text Box 588"/>
          <p:cNvSpPr txBox="1">
            <a:spLocks noChangeArrowheads="1"/>
          </p:cNvSpPr>
          <p:nvPr/>
        </p:nvSpPr>
        <p:spPr bwMode="auto">
          <a:xfrm>
            <a:off x="250825" y="836613"/>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G0</a:t>
            </a:r>
          </a:p>
        </p:txBody>
      </p:sp>
      <p:sp>
        <p:nvSpPr>
          <p:cNvPr id="26682" name="Text Box 593"/>
          <p:cNvSpPr txBox="1">
            <a:spLocks noChangeArrowheads="1"/>
          </p:cNvSpPr>
          <p:nvPr/>
        </p:nvSpPr>
        <p:spPr bwMode="auto">
          <a:xfrm>
            <a:off x="1116013" y="620713"/>
            <a:ext cx="287337"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a:p>
            <a:pPr eaLnBrk="1" hangingPunct="1">
              <a:spcBef>
                <a:spcPct val="50000"/>
              </a:spcBef>
            </a:pPr>
            <a:r>
              <a:rPr lang="en-US" altLang="zh-CN"/>
              <a:t>0</a:t>
            </a:r>
          </a:p>
          <a:p>
            <a:pPr eaLnBrk="1" hangingPunct="1">
              <a:spcBef>
                <a:spcPct val="50000"/>
              </a:spcBef>
            </a:pPr>
            <a:r>
              <a:rPr lang="en-US" altLang="zh-CN"/>
              <a:t>0</a:t>
            </a:r>
          </a:p>
          <a:p>
            <a:pPr eaLnBrk="1" hangingPunct="1">
              <a:spcBef>
                <a:spcPct val="50000"/>
              </a:spcBef>
            </a:pPr>
            <a:r>
              <a:rPr lang="en-US" altLang="zh-CN"/>
              <a:t>0</a:t>
            </a:r>
          </a:p>
        </p:txBody>
      </p:sp>
      <p:sp>
        <p:nvSpPr>
          <p:cNvPr id="26683" name="Text Box 594"/>
          <p:cNvSpPr txBox="1">
            <a:spLocks noChangeArrowheads="1"/>
          </p:cNvSpPr>
          <p:nvPr/>
        </p:nvSpPr>
        <p:spPr bwMode="auto">
          <a:xfrm>
            <a:off x="1692275" y="620713"/>
            <a:ext cx="287338"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a:p>
            <a:pPr eaLnBrk="1" hangingPunct="1">
              <a:spcBef>
                <a:spcPct val="50000"/>
              </a:spcBef>
            </a:pPr>
            <a:r>
              <a:rPr lang="en-US" altLang="zh-CN"/>
              <a:t>0</a:t>
            </a:r>
          </a:p>
          <a:p>
            <a:pPr eaLnBrk="1" hangingPunct="1">
              <a:spcBef>
                <a:spcPct val="50000"/>
              </a:spcBef>
            </a:pPr>
            <a:r>
              <a:rPr lang="en-US" altLang="zh-CN"/>
              <a:t>0</a:t>
            </a:r>
          </a:p>
          <a:p>
            <a:pPr eaLnBrk="1" hangingPunct="1">
              <a:spcBef>
                <a:spcPct val="50000"/>
              </a:spcBef>
            </a:pPr>
            <a:r>
              <a:rPr lang="en-US" altLang="zh-CN"/>
              <a:t>0</a:t>
            </a:r>
          </a:p>
        </p:txBody>
      </p:sp>
      <p:sp>
        <p:nvSpPr>
          <p:cNvPr id="26684" name="Text Box 595"/>
          <p:cNvSpPr txBox="1">
            <a:spLocks noChangeArrowheads="1"/>
          </p:cNvSpPr>
          <p:nvPr/>
        </p:nvSpPr>
        <p:spPr bwMode="auto">
          <a:xfrm>
            <a:off x="2195513" y="620713"/>
            <a:ext cx="287337"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a:p>
            <a:pPr eaLnBrk="1" hangingPunct="1">
              <a:spcBef>
                <a:spcPct val="50000"/>
              </a:spcBef>
            </a:pPr>
            <a:r>
              <a:rPr lang="en-US" altLang="zh-CN"/>
              <a:t>1</a:t>
            </a:r>
          </a:p>
          <a:p>
            <a:pPr eaLnBrk="1" hangingPunct="1">
              <a:spcBef>
                <a:spcPct val="50000"/>
              </a:spcBef>
            </a:pPr>
            <a:r>
              <a:rPr lang="en-US" altLang="zh-CN"/>
              <a:t>0</a:t>
            </a:r>
          </a:p>
          <a:p>
            <a:pPr eaLnBrk="1" hangingPunct="1">
              <a:spcBef>
                <a:spcPct val="50000"/>
              </a:spcBef>
            </a:pPr>
            <a:r>
              <a:rPr lang="en-US" altLang="zh-CN"/>
              <a:t>0</a:t>
            </a:r>
          </a:p>
        </p:txBody>
      </p:sp>
      <p:sp>
        <p:nvSpPr>
          <p:cNvPr id="26685" name="Text Box 596"/>
          <p:cNvSpPr txBox="1">
            <a:spLocks noChangeArrowheads="1"/>
          </p:cNvSpPr>
          <p:nvPr/>
        </p:nvSpPr>
        <p:spPr bwMode="auto">
          <a:xfrm>
            <a:off x="2557463" y="620713"/>
            <a:ext cx="358775"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a:p>
            <a:pPr eaLnBrk="1" hangingPunct="1">
              <a:spcBef>
                <a:spcPct val="50000"/>
              </a:spcBef>
            </a:pPr>
            <a:r>
              <a:rPr lang="en-US" altLang="zh-CN"/>
              <a:t>1</a:t>
            </a:r>
          </a:p>
          <a:p>
            <a:pPr eaLnBrk="1" hangingPunct="1">
              <a:spcBef>
                <a:spcPct val="50000"/>
              </a:spcBef>
            </a:pPr>
            <a:r>
              <a:rPr lang="en-US" altLang="zh-CN"/>
              <a:t>0</a:t>
            </a:r>
          </a:p>
          <a:p>
            <a:pPr eaLnBrk="1" hangingPunct="1">
              <a:spcBef>
                <a:spcPct val="50000"/>
              </a:spcBef>
            </a:pPr>
            <a:r>
              <a:rPr lang="en-US" altLang="zh-CN"/>
              <a:t>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mtClean="0"/>
              <a:t>三、上课</a:t>
            </a:r>
          </a:p>
        </p:txBody>
      </p:sp>
      <p:sp>
        <p:nvSpPr>
          <p:cNvPr id="10243" name="Rectangle 3"/>
          <p:cNvSpPr>
            <a:spLocks noGrp="1" noChangeArrowheads="1"/>
          </p:cNvSpPr>
          <p:nvPr>
            <p:ph idx="1"/>
          </p:nvPr>
        </p:nvSpPr>
        <p:spPr/>
        <p:txBody>
          <a:bodyPr/>
          <a:lstStyle/>
          <a:p>
            <a:pPr eaLnBrk="1" hangingPunct="1">
              <a:buFontTx/>
              <a:buNone/>
            </a:pPr>
            <a:endParaRPr lang="en-US" altLang="zh-CN" dirty="0" smtClean="0"/>
          </a:p>
          <a:p>
            <a:pPr eaLnBrk="1" hangingPunct="1">
              <a:buFontTx/>
              <a:buNone/>
            </a:pPr>
            <a:r>
              <a:rPr lang="en-US" altLang="zh-CN" dirty="0" smtClean="0"/>
              <a:t>          </a:t>
            </a:r>
            <a:r>
              <a:rPr lang="zh-CN" altLang="en-US" dirty="0" smtClean="0"/>
              <a:t>实验箱只在实验室内使用，资源有限，多个班级共享，必须爱护，小心使用，如有故障请记录。</a:t>
            </a:r>
            <a:endParaRPr lang="en-US" altLang="zh-CN" dirty="0" smtClean="0"/>
          </a:p>
          <a:p>
            <a:pPr eaLnBrk="1" hangingPunct="1">
              <a:buFontTx/>
              <a:buNone/>
            </a:pPr>
            <a:r>
              <a:rPr lang="en-US" altLang="zh-CN" dirty="0" smtClean="0"/>
              <a:t>    </a:t>
            </a:r>
          </a:p>
          <a:p>
            <a:pPr eaLnBrk="1" hangingPunct="1">
              <a:buFontTx/>
              <a:buNone/>
            </a:pPr>
            <a:r>
              <a:rPr lang="en-US" altLang="zh-CN" dirty="0" smtClean="0"/>
              <a:t>          FPGA</a:t>
            </a:r>
            <a:r>
              <a:rPr lang="zh-CN" altLang="en-US" dirty="0" smtClean="0"/>
              <a:t>学习板发给你们，请妥善保管，签署借条。到课程考试结束，交回实验室，损坏丢失照价赔偿。</a:t>
            </a:r>
          </a:p>
          <a:p>
            <a:pPr eaLnBrk="1" hangingPunct="1">
              <a:buFontTx/>
              <a:buNone/>
            </a:pPr>
            <a:endParaRPr lang="en-US" altLang="zh-CN" dirty="0" smtClean="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rot="10800000" flipV="1">
            <a:off x="142844" y="428604"/>
            <a:ext cx="2786082" cy="4786346"/>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dirty="0" smtClean="0"/>
              <a:t>二、虚拟仿真设计</a:t>
            </a:r>
            <a:r>
              <a:rPr lang="en-US" altLang="zh-CN" dirty="0" smtClean="0"/>
              <a:t>7</a:t>
            </a:r>
            <a:r>
              <a:rPr lang="zh-CN" altLang="en-US" dirty="0" smtClean="0"/>
              <a:t>段数码管译码电路</a:t>
            </a:r>
            <a:r>
              <a:rPr lang="en-US" altLang="zh-CN" dirty="0" smtClean="0"/>
              <a:t/>
            </a:r>
            <a:br>
              <a:rPr lang="en-US" altLang="zh-CN" dirty="0" smtClean="0"/>
            </a:br>
            <a:r>
              <a:rPr lang="zh-CN" altLang="en-US" dirty="0" smtClean="0"/>
              <a:t>（</a:t>
            </a:r>
            <a:r>
              <a:rPr lang="en-US" altLang="zh-CN" dirty="0" smtClean="0"/>
              <a:t>TA</a:t>
            </a:r>
            <a:r>
              <a:rPr lang="zh-CN" altLang="en-US" dirty="0" smtClean="0"/>
              <a:t>检查）</a:t>
            </a:r>
            <a:r>
              <a:rPr lang="en-US" altLang="zh-CN" dirty="0" smtClean="0"/>
              <a:t/>
            </a:r>
            <a:br>
              <a:rPr lang="en-US" altLang="zh-CN" dirty="0" smtClean="0"/>
            </a:br>
            <a:endParaRPr lang="zh-CN" altLang="en-US" dirty="0"/>
          </a:p>
        </p:txBody>
      </p:sp>
      <p:graphicFrame>
        <p:nvGraphicFramePr>
          <p:cNvPr id="4" name="内容占位符 3"/>
          <p:cNvGraphicFramePr/>
          <p:nvPr/>
        </p:nvGraphicFramePr>
        <p:xfrm>
          <a:off x="2928926" y="142852"/>
          <a:ext cx="5357850" cy="6408571"/>
        </p:xfrm>
        <a:graphic>
          <a:graphicData uri="http://schemas.openxmlformats.org/drawingml/2006/table">
            <a:tbl>
              <a:tblPr firstRow="1" bandRow="1">
                <a:tableStyleId>{5940675A-B579-460E-94D1-54222C63F5DA}</a:tableStyleId>
              </a:tblPr>
              <a:tblGrid>
                <a:gridCol w="1071570">
                  <a:extLst>
                    <a:ext uri="{9D8B030D-6E8A-4147-A177-3AD203B41FA5}">
                      <a16:colId xmlns:a16="http://schemas.microsoft.com/office/drawing/2014/main" val="20000"/>
                    </a:ext>
                  </a:extLst>
                </a:gridCol>
                <a:gridCol w="1071570">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gridCol w="1071570">
                  <a:extLst>
                    <a:ext uri="{9D8B030D-6E8A-4147-A177-3AD203B41FA5}">
                      <a16:colId xmlns:a16="http://schemas.microsoft.com/office/drawing/2014/main" val="20003"/>
                    </a:ext>
                  </a:extLst>
                </a:gridCol>
                <a:gridCol w="1071570">
                  <a:extLst>
                    <a:ext uri="{9D8B030D-6E8A-4147-A177-3AD203B41FA5}">
                      <a16:colId xmlns:a16="http://schemas.microsoft.com/office/drawing/2014/main" val="20004"/>
                    </a:ext>
                  </a:extLst>
                </a:gridCol>
              </a:tblGrid>
              <a:tr h="556411">
                <a:tc>
                  <a:txBody>
                    <a:bodyPr/>
                    <a:lstStyle/>
                    <a:p>
                      <a:pPr algn="ctr"/>
                      <a:r>
                        <a:rPr lang="en-US" altLang="zh-CN" dirty="0" smtClean="0"/>
                        <a:t>B3</a:t>
                      </a:r>
                      <a:endParaRPr lang="zh-CN" altLang="en-US" dirty="0"/>
                    </a:p>
                  </a:txBody>
                  <a:tcPr marL="68580" marR="68580"/>
                </a:tc>
                <a:tc>
                  <a:txBody>
                    <a:bodyPr/>
                    <a:lstStyle/>
                    <a:p>
                      <a:pPr algn="ctr"/>
                      <a:r>
                        <a:rPr lang="en-US" altLang="zh-CN" dirty="0" smtClean="0"/>
                        <a:t>B2</a:t>
                      </a:r>
                      <a:endParaRPr lang="zh-CN" altLang="en-US" dirty="0"/>
                    </a:p>
                  </a:txBody>
                  <a:tcPr marL="68580" marR="68580"/>
                </a:tc>
                <a:tc>
                  <a:txBody>
                    <a:bodyPr/>
                    <a:lstStyle/>
                    <a:p>
                      <a:pPr algn="ctr"/>
                      <a:r>
                        <a:rPr lang="en-US" altLang="zh-CN" dirty="0" smtClean="0"/>
                        <a:t>B1</a:t>
                      </a:r>
                      <a:endParaRPr lang="zh-CN" altLang="en-US" dirty="0"/>
                    </a:p>
                  </a:txBody>
                  <a:tcPr marL="68580" marR="68580"/>
                </a:tc>
                <a:tc>
                  <a:txBody>
                    <a:bodyPr/>
                    <a:lstStyle/>
                    <a:p>
                      <a:pPr algn="ctr"/>
                      <a:r>
                        <a:rPr lang="en-US" altLang="zh-CN" dirty="0" smtClean="0"/>
                        <a:t>B0</a:t>
                      </a:r>
                      <a:endParaRPr lang="zh-CN" altLang="en-US" dirty="0"/>
                    </a:p>
                  </a:txBody>
                  <a:tcPr marL="68580" marR="68580"/>
                </a:tc>
                <a:tc>
                  <a:txBody>
                    <a:bodyPr/>
                    <a:lstStyle/>
                    <a:p>
                      <a:pPr algn="ctr"/>
                      <a:r>
                        <a:rPr lang="zh-CN" altLang="en-US" dirty="0" smtClean="0"/>
                        <a:t>显示内容</a:t>
                      </a:r>
                      <a:endParaRPr lang="zh-CN" altLang="en-US" dirty="0"/>
                    </a:p>
                  </a:txBody>
                  <a:tcPr marL="68580" marR="68580"/>
                </a:tc>
                <a:extLst>
                  <a:ext uri="{0D108BD9-81ED-4DB2-BD59-A6C34878D82A}">
                    <a16:rowId xmlns:a16="http://schemas.microsoft.com/office/drawing/2014/main" val="10000"/>
                  </a:ext>
                </a:extLst>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zh-CN" altLang="en-US" dirty="0" smtClean="0"/>
                        <a:t>“</a:t>
                      </a:r>
                      <a:r>
                        <a:rPr lang="en-US" altLang="zh-CN" dirty="0" smtClean="0"/>
                        <a:t>0</a:t>
                      </a:r>
                      <a:r>
                        <a:rPr lang="zh-CN" altLang="en-US" dirty="0" smtClean="0"/>
                        <a:t>”</a:t>
                      </a:r>
                      <a:endParaRPr lang="zh-CN" altLang="en-US" dirty="0"/>
                    </a:p>
                  </a:txBody>
                  <a:tcPr marL="68580" marR="68580"/>
                </a:tc>
                <a:extLst>
                  <a:ext uri="{0D108BD9-81ED-4DB2-BD59-A6C34878D82A}">
                    <a16:rowId xmlns:a16="http://schemas.microsoft.com/office/drawing/2014/main" val="10001"/>
                  </a:ext>
                </a:extLst>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1</a:t>
                      </a:r>
                      <a:r>
                        <a:rPr lang="zh-CN" altLang="en-US" dirty="0" smtClean="0"/>
                        <a:t>”</a:t>
                      </a:r>
                    </a:p>
                  </a:txBody>
                  <a:tcPr marL="68580" marR="68580"/>
                </a:tc>
                <a:extLst>
                  <a:ext uri="{0D108BD9-81ED-4DB2-BD59-A6C34878D82A}">
                    <a16:rowId xmlns:a16="http://schemas.microsoft.com/office/drawing/2014/main" val="10002"/>
                  </a:ext>
                </a:extLst>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2</a:t>
                      </a:r>
                      <a:r>
                        <a:rPr lang="zh-CN" altLang="en-US" dirty="0" smtClean="0"/>
                        <a:t>”</a:t>
                      </a:r>
                    </a:p>
                  </a:txBody>
                  <a:tcPr marL="68580" marR="68580"/>
                </a:tc>
                <a:extLst>
                  <a:ext uri="{0D108BD9-81ED-4DB2-BD59-A6C34878D82A}">
                    <a16:rowId xmlns:a16="http://schemas.microsoft.com/office/drawing/2014/main" val="10003"/>
                  </a:ext>
                </a:extLst>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3</a:t>
                      </a:r>
                      <a:r>
                        <a:rPr lang="zh-CN" altLang="en-US" dirty="0" smtClean="0"/>
                        <a:t>”</a:t>
                      </a:r>
                    </a:p>
                  </a:txBody>
                  <a:tcPr marL="68580" marR="68580"/>
                </a:tc>
                <a:extLst>
                  <a:ext uri="{0D108BD9-81ED-4DB2-BD59-A6C34878D82A}">
                    <a16:rowId xmlns:a16="http://schemas.microsoft.com/office/drawing/2014/main" val="10004"/>
                  </a:ext>
                </a:extLst>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zh-CN" altLang="en-US" dirty="0" smtClean="0"/>
                        <a:t>“</a:t>
                      </a:r>
                      <a:r>
                        <a:rPr lang="en-US" altLang="zh-CN" dirty="0" smtClean="0"/>
                        <a:t>4</a:t>
                      </a:r>
                      <a:r>
                        <a:rPr lang="zh-CN" altLang="en-US" dirty="0" smtClean="0"/>
                        <a:t>”</a:t>
                      </a:r>
                      <a:endParaRPr lang="zh-CN" altLang="en-US" dirty="0"/>
                    </a:p>
                  </a:txBody>
                  <a:tcPr marL="68580" marR="68580"/>
                </a:tc>
                <a:extLst>
                  <a:ext uri="{0D108BD9-81ED-4DB2-BD59-A6C34878D82A}">
                    <a16:rowId xmlns:a16="http://schemas.microsoft.com/office/drawing/2014/main" val="10005"/>
                  </a:ext>
                </a:extLst>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5</a:t>
                      </a:r>
                      <a:r>
                        <a:rPr lang="zh-CN" altLang="en-US" dirty="0" smtClean="0"/>
                        <a:t>”</a:t>
                      </a:r>
                    </a:p>
                  </a:txBody>
                  <a:tcPr marL="68580" marR="68580"/>
                </a:tc>
                <a:extLst>
                  <a:ext uri="{0D108BD9-81ED-4DB2-BD59-A6C34878D82A}">
                    <a16:rowId xmlns:a16="http://schemas.microsoft.com/office/drawing/2014/main" val="10006"/>
                  </a:ext>
                </a:extLst>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6</a:t>
                      </a:r>
                      <a:r>
                        <a:rPr lang="zh-CN" altLang="en-US" dirty="0" smtClean="0"/>
                        <a:t>”</a:t>
                      </a:r>
                    </a:p>
                  </a:txBody>
                  <a:tcPr marL="68580" marR="68580"/>
                </a:tc>
                <a:extLst>
                  <a:ext uri="{0D108BD9-81ED-4DB2-BD59-A6C34878D82A}">
                    <a16:rowId xmlns:a16="http://schemas.microsoft.com/office/drawing/2014/main" val="10007"/>
                  </a:ext>
                </a:extLst>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7</a:t>
                      </a:r>
                      <a:r>
                        <a:rPr lang="zh-CN" altLang="en-US" dirty="0" smtClean="0"/>
                        <a:t>”</a:t>
                      </a:r>
                    </a:p>
                  </a:txBody>
                  <a:tcPr marL="68580" marR="68580"/>
                </a:tc>
                <a:extLst>
                  <a:ext uri="{0D108BD9-81ED-4DB2-BD59-A6C34878D82A}">
                    <a16:rowId xmlns:a16="http://schemas.microsoft.com/office/drawing/2014/main" val="10008"/>
                  </a:ext>
                </a:extLst>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zh-CN" altLang="en-US" dirty="0" smtClean="0"/>
                        <a:t>“</a:t>
                      </a:r>
                      <a:r>
                        <a:rPr lang="en-US" altLang="zh-CN" dirty="0" smtClean="0"/>
                        <a:t>8</a:t>
                      </a:r>
                      <a:r>
                        <a:rPr lang="zh-CN" altLang="en-US" dirty="0" smtClean="0"/>
                        <a:t>”</a:t>
                      </a:r>
                      <a:endParaRPr lang="zh-CN" altLang="en-US" dirty="0"/>
                    </a:p>
                  </a:txBody>
                  <a:tcPr marL="68580" marR="68580"/>
                </a:tc>
                <a:extLst>
                  <a:ext uri="{0D108BD9-81ED-4DB2-BD59-A6C34878D82A}">
                    <a16:rowId xmlns:a16="http://schemas.microsoft.com/office/drawing/2014/main" val="10009"/>
                  </a:ext>
                </a:extLst>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9</a:t>
                      </a:r>
                      <a:r>
                        <a:rPr lang="zh-CN" altLang="en-US" dirty="0" smtClean="0"/>
                        <a:t>”</a:t>
                      </a:r>
                    </a:p>
                  </a:txBody>
                  <a:tcPr marL="68580" marR="68580"/>
                </a:tc>
                <a:extLst>
                  <a:ext uri="{0D108BD9-81ED-4DB2-BD59-A6C34878D82A}">
                    <a16:rowId xmlns:a16="http://schemas.microsoft.com/office/drawing/2014/main" val="10010"/>
                  </a:ext>
                </a:extLst>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A</a:t>
                      </a:r>
                      <a:r>
                        <a:rPr lang="zh-CN" altLang="en-US" dirty="0" smtClean="0"/>
                        <a:t>”</a:t>
                      </a:r>
                    </a:p>
                  </a:txBody>
                  <a:tcPr marL="68580" marR="68580"/>
                </a:tc>
                <a:extLst>
                  <a:ext uri="{0D108BD9-81ED-4DB2-BD59-A6C34878D82A}">
                    <a16:rowId xmlns:a16="http://schemas.microsoft.com/office/drawing/2014/main" val="10011"/>
                  </a:ext>
                </a:extLst>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b</a:t>
                      </a:r>
                      <a:r>
                        <a:rPr lang="zh-CN" altLang="en-US" dirty="0" smtClean="0"/>
                        <a:t>”</a:t>
                      </a:r>
                    </a:p>
                  </a:txBody>
                  <a:tcPr marL="68580" marR="68580"/>
                </a:tc>
                <a:extLst>
                  <a:ext uri="{0D108BD9-81ED-4DB2-BD59-A6C34878D82A}">
                    <a16:rowId xmlns:a16="http://schemas.microsoft.com/office/drawing/2014/main" val="10012"/>
                  </a:ext>
                </a:extLst>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zh-CN" altLang="en-US" dirty="0" smtClean="0"/>
                        <a:t>“</a:t>
                      </a:r>
                      <a:r>
                        <a:rPr lang="en-US" altLang="zh-CN" dirty="0" smtClean="0"/>
                        <a:t>C</a:t>
                      </a:r>
                      <a:r>
                        <a:rPr lang="zh-CN" altLang="en-US" dirty="0" smtClean="0"/>
                        <a:t>”</a:t>
                      </a:r>
                      <a:endParaRPr lang="zh-CN" altLang="en-US" dirty="0"/>
                    </a:p>
                  </a:txBody>
                  <a:tcPr marL="68580" marR="68580"/>
                </a:tc>
                <a:extLst>
                  <a:ext uri="{0D108BD9-81ED-4DB2-BD59-A6C34878D82A}">
                    <a16:rowId xmlns:a16="http://schemas.microsoft.com/office/drawing/2014/main" val="10013"/>
                  </a:ext>
                </a:extLst>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d</a:t>
                      </a:r>
                      <a:r>
                        <a:rPr lang="zh-CN" altLang="en-US" dirty="0" smtClean="0"/>
                        <a:t>”</a:t>
                      </a:r>
                    </a:p>
                  </a:txBody>
                  <a:tcPr marL="68580" marR="68580"/>
                </a:tc>
                <a:extLst>
                  <a:ext uri="{0D108BD9-81ED-4DB2-BD59-A6C34878D82A}">
                    <a16:rowId xmlns:a16="http://schemas.microsoft.com/office/drawing/2014/main" val="10014"/>
                  </a:ext>
                </a:extLst>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E</a:t>
                      </a:r>
                      <a:r>
                        <a:rPr lang="zh-CN" altLang="en-US" dirty="0" smtClean="0"/>
                        <a:t>”</a:t>
                      </a:r>
                    </a:p>
                  </a:txBody>
                  <a:tcPr marL="68580" marR="68580"/>
                </a:tc>
                <a:extLst>
                  <a:ext uri="{0D108BD9-81ED-4DB2-BD59-A6C34878D82A}">
                    <a16:rowId xmlns:a16="http://schemas.microsoft.com/office/drawing/2014/main" val="10015"/>
                  </a:ext>
                </a:extLst>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F</a:t>
                      </a:r>
                      <a:r>
                        <a:rPr lang="zh-CN" altLang="en-US" dirty="0" smtClean="0"/>
                        <a:t>”</a:t>
                      </a:r>
                    </a:p>
                  </a:txBody>
                  <a:tcPr marL="68580" marR="68580"/>
                </a:tc>
                <a:extLst>
                  <a:ext uri="{0D108BD9-81ED-4DB2-BD59-A6C34878D82A}">
                    <a16:rowId xmlns:a16="http://schemas.microsoft.com/office/drawing/2014/main" val="10016"/>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76672"/>
            <a:ext cx="8229600" cy="1143000"/>
          </a:xfrm>
        </p:spPr>
        <p:txBody>
          <a:bodyPr/>
          <a:lstStyle/>
          <a:p>
            <a:pPr eaLnBrk="1" hangingPunct="1"/>
            <a:r>
              <a:rPr lang="zh-CN" altLang="en-US" dirty="0" smtClean="0"/>
              <a:t>下周</a:t>
            </a:r>
            <a:r>
              <a:rPr lang="zh-CN" altLang="en-US" dirty="0"/>
              <a:t>课</a:t>
            </a:r>
            <a:r>
              <a:rPr lang="zh-CN" altLang="en-US" dirty="0" smtClean="0"/>
              <a:t>前准备</a:t>
            </a:r>
          </a:p>
        </p:txBody>
      </p:sp>
      <p:sp>
        <p:nvSpPr>
          <p:cNvPr id="27651" name="Rectangle 3"/>
          <p:cNvSpPr>
            <a:spLocks noGrp="1" noChangeArrowheads="1"/>
          </p:cNvSpPr>
          <p:nvPr>
            <p:ph idx="1"/>
          </p:nvPr>
        </p:nvSpPr>
        <p:spPr>
          <a:xfrm>
            <a:off x="457200" y="1600200"/>
            <a:ext cx="8229600" cy="4133056"/>
          </a:xfrm>
        </p:spPr>
        <p:txBody>
          <a:bodyPr/>
          <a:lstStyle/>
          <a:p>
            <a:pPr>
              <a:buNone/>
            </a:pPr>
            <a:r>
              <a:rPr lang="zh-CN" altLang="zh-CN" dirty="0" smtClean="0"/>
              <a:t>实验六</a:t>
            </a:r>
            <a:r>
              <a:rPr lang="en-US" altLang="zh-CN" dirty="0" smtClean="0"/>
              <a:t>  </a:t>
            </a:r>
            <a:r>
              <a:rPr lang="zh-CN" altLang="zh-CN" dirty="0" smtClean="0"/>
              <a:t>译码器电路原理及应用</a:t>
            </a:r>
          </a:p>
          <a:p>
            <a:pPr>
              <a:buNone/>
            </a:pPr>
            <a:r>
              <a:rPr lang="en-US" altLang="zh-CN" dirty="0" smtClean="0"/>
              <a:t>1</a:t>
            </a:r>
            <a:r>
              <a:rPr lang="zh-CN" altLang="en-US" dirty="0" smtClean="0"/>
              <a:t>、使用</a:t>
            </a:r>
            <a:r>
              <a:rPr lang="en-US" altLang="zh-CN" dirty="0" err="1"/>
              <a:t>protues</a:t>
            </a:r>
            <a:r>
              <a:rPr lang="zh-CN" altLang="en-US" dirty="0"/>
              <a:t>仿真软件完成</a:t>
            </a:r>
            <a:r>
              <a:rPr lang="zh-CN" altLang="en-US" dirty="0" smtClean="0"/>
              <a:t>实验六，</a:t>
            </a:r>
            <a:r>
              <a:rPr lang="zh-CN" altLang="en-US" dirty="0"/>
              <a:t>设计</a:t>
            </a:r>
            <a:r>
              <a:rPr lang="zh-CN" altLang="en-US" dirty="0" smtClean="0"/>
              <a:t>并仿真</a:t>
            </a:r>
            <a:endParaRPr lang="en-US" altLang="zh-CN" dirty="0"/>
          </a:p>
          <a:p>
            <a:pPr eaLnBrk="1" hangingPunct="1">
              <a:buFontTx/>
              <a:buNone/>
            </a:pPr>
            <a:endParaRPr lang="zh-CN" alt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179388" y="116632"/>
            <a:ext cx="7488956" cy="935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zh-CN" sz="3200" b="1" dirty="0" smtClean="0">
                <a:solidFill>
                  <a:schemeClr val="tx2"/>
                </a:solidFill>
                <a:latin typeface="+mj-ea"/>
                <a:ea typeface="+mj-ea"/>
              </a:rPr>
              <a:t>实验六</a:t>
            </a:r>
            <a:r>
              <a:rPr lang="en-US" altLang="zh-CN" sz="3200" b="1" dirty="0" smtClean="0">
                <a:solidFill>
                  <a:schemeClr val="tx2"/>
                </a:solidFill>
                <a:latin typeface="+mj-ea"/>
                <a:ea typeface="+mj-ea"/>
              </a:rPr>
              <a:t>  </a:t>
            </a:r>
            <a:r>
              <a:rPr lang="zh-CN" altLang="zh-CN" sz="3200" b="1" dirty="0" smtClean="0">
                <a:solidFill>
                  <a:schemeClr val="tx2"/>
                </a:solidFill>
                <a:latin typeface="+mj-ea"/>
                <a:ea typeface="+mj-ea"/>
              </a:rPr>
              <a:t>译码器电路原理及应用</a:t>
            </a:r>
          </a:p>
          <a:p>
            <a:pPr algn="ctr" eaLnBrk="1" hangingPunct="1">
              <a:spcBef>
                <a:spcPct val="20000"/>
              </a:spcBef>
            </a:pPr>
            <a:endParaRPr lang="zh-CN" altLang="en-US" sz="3200" b="1" dirty="0">
              <a:latin typeface="+mn-ea"/>
              <a:ea typeface="+mn-ea"/>
            </a:endParaRPr>
          </a:p>
        </p:txBody>
      </p:sp>
      <p:sp>
        <p:nvSpPr>
          <p:cNvPr id="28675" name="Text Box 5"/>
          <p:cNvSpPr txBox="1">
            <a:spLocks noChangeArrowheads="1"/>
          </p:cNvSpPr>
          <p:nvPr/>
        </p:nvSpPr>
        <p:spPr bwMode="auto">
          <a:xfrm>
            <a:off x="539553" y="620688"/>
            <a:ext cx="8604448" cy="557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t>一、实验内容</a:t>
            </a:r>
            <a:endParaRPr lang="en-US" altLang="zh-CN" b="1" dirty="0" smtClean="0"/>
          </a:p>
          <a:p>
            <a:pPr eaLnBrk="1" hangingPunct="1">
              <a:spcBef>
                <a:spcPct val="50000"/>
              </a:spcBef>
            </a:pPr>
            <a:r>
              <a:rPr lang="zh-CN" altLang="en-US" dirty="0" smtClean="0"/>
              <a:t>内容</a:t>
            </a:r>
            <a:r>
              <a:rPr lang="en-US" altLang="zh-CN" dirty="0" smtClean="0"/>
              <a:t>1</a:t>
            </a:r>
            <a:r>
              <a:rPr lang="zh-CN" altLang="en-US" dirty="0" smtClean="0"/>
              <a:t>：</a:t>
            </a:r>
            <a:endParaRPr lang="en-US" altLang="zh-CN" dirty="0" smtClean="0"/>
          </a:p>
          <a:p>
            <a:pPr eaLnBrk="1" hangingPunct="1">
              <a:spcBef>
                <a:spcPct val="50000"/>
              </a:spcBef>
            </a:pPr>
            <a:r>
              <a:rPr lang="en-US" altLang="zh-CN" dirty="0" smtClean="0"/>
              <a:t>1</a:t>
            </a:r>
            <a:r>
              <a:rPr lang="zh-CN" altLang="en-US" dirty="0" smtClean="0"/>
              <a:t>、当</a:t>
            </a:r>
            <a:r>
              <a:rPr lang="en-US" altLang="zh-CN" dirty="0" smtClean="0"/>
              <a:t>G2A</a:t>
            </a:r>
            <a:r>
              <a:rPr lang="zh-CN" altLang="en-US" dirty="0" smtClean="0"/>
              <a:t>，</a:t>
            </a:r>
            <a:r>
              <a:rPr lang="en-US" altLang="zh-CN" dirty="0" smtClean="0"/>
              <a:t>G2B</a:t>
            </a:r>
            <a:r>
              <a:rPr lang="zh-CN" altLang="en-US" dirty="0" smtClean="0"/>
              <a:t>接低电平时，</a:t>
            </a:r>
            <a:r>
              <a:rPr lang="en-US" altLang="zh-CN" dirty="0" smtClean="0"/>
              <a:t>74LS138</a:t>
            </a:r>
            <a:r>
              <a:rPr lang="zh-CN" altLang="en-US" dirty="0" smtClean="0"/>
              <a:t>芯片输入输出关系如下：</a:t>
            </a:r>
            <a:endParaRPr lang="en-US" altLang="zh-CN" dirty="0" smtClean="0"/>
          </a:p>
          <a:p>
            <a:pPr eaLnBrk="1" hangingPunct="1">
              <a:spcBef>
                <a:spcPct val="50000"/>
              </a:spcBef>
            </a:pPr>
            <a:r>
              <a:rPr lang="en-US" altLang="zh-CN" sz="2000" dirty="0" smtClean="0">
                <a:latin typeface="Times New Roman" panose="02020603050405020304" pitchFamily="18" charset="0"/>
                <a:cs typeface="Times New Roman" panose="02020603050405020304" pitchFamily="18" charset="0"/>
              </a:rPr>
              <a:t>  Y</a:t>
            </a:r>
            <a:r>
              <a:rPr lang="en-US" altLang="zh-CN" sz="2000" baseline="-30000" dirty="0" smtClean="0">
                <a:latin typeface="Times New Roman" panose="02020603050405020304" pitchFamily="18" charset="0"/>
                <a:cs typeface="Times New Roman" panose="02020603050405020304" pitchFamily="18" charset="0"/>
              </a:rPr>
              <a:t>0 </a:t>
            </a:r>
            <a:r>
              <a:rPr lang="en-US" altLang="zh-CN" sz="2000" dirty="0" smtClean="0">
                <a:latin typeface="Times New Roman" panose="02020603050405020304" pitchFamily="18" charset="0"/>
                <a:cs typeface="Times New Roman" panose="02020603050405020304" pitchFamily="18" charset="0"/>
              </a:rPr>
              <a:t> = S</a:t>
            </a:r>
            <a:r>
              <a:rPr lang="en-US" altLang="zh-CN" sz="1400" dirty="0" smtClean="0">
                <a:latin typeface="Times New Roman" panose="02020603050405020304" pitchFamily="18" charset="0"/>
                <a:cs typeface="Times New Roman" panose="02020603050405020304" pitchFamily="18" charset="0"/>
              </a:rPr>
              <a:t>2</a:t>
            </a:r>
            <a:r>
              <a:rPr lang="en-US" altLang="zh-CN" sz="2000" dirty="0" smtClean="0">
                <a:latin typeface="Times New Roman" panose="02020603050405020304" pitchFamily="18" charset="0"/>
                <a:cs typeface="Times New Roman" panose="02020603050405020304" pitchFamily="18" charset="0"/>
              </a:rPr>
              <a:t>S</a:t>
            </a:r>
            <a:r>
              <a:rPr lang="en-US" altLang="zh-CN" sz="1400" dirty="0" smtClean="0">
                <a:latin typeface="Times New Roman" panose="02020603050405020304" pitchFamily="18" charset="0"/>
                <a:cs typeface="Times New Roman" panose="02020603050405020304" pitchFamily="18" charset="0"/>
              </a:rPr>
              <a:t>1</a:t>
            </a:r>
            <a:r>
              <a:rPr lang="en-US" altLang="zh-CN" sz="2000" dirty="0" smtClean="0">
                <a:latin typeface="Times New Roman" panose="02020603050405020304" pitchFamily="18" charset="0"/>
                <a:cs typeface="Times New Roman" panose="02020603050405020304" pitchFamily="18" charset="0"/>
              </a:rPr>
              <a:t>S</a:t>
            </a:r>
            <a:r>
              <a:rPr lang="en-US" altLang="zh-CN" sz="1400" dirty="0" smtClean="0">
                <a:latin typeface="Times New Roman" panose="02020603050405020304" pitchFamily="18" charset="0"/>
                <a:cs typeface="Times New Roman" panose="02020603050405020304" pitchFamily="18" charset="0"/>
              </a:rPr>
              <a:t>0</a:t>
            </a:r>
            <a:r>
              <a:rPr lang="en-US" altLang="zh-CN" sz="2000" dirty="0" smtClean="0">
                <a:latin typeface="Times New Roman" panose="02020603050405020304" pitchFamily="18" charset="0"/>
                <a:cs typeface="Times New Roman" panose="02020603050405020304" pitchFamily="18" charset="0"/>
              </a:rPr>
              <a:t>G</a:t>
            </a:r>
            <a:r>
              <a:rPr lang="en-US" altLang="zh-CN" sz="1400" dirty="0" smtClean="0">
                <a:latin typeface="Times New Roman" panose="02020603050405020304" pitchFamily="18" charset="0"/>
                <a:cs typeface="Times New Roman" panose="02020603050405020304" pitchFamily="18" charset="0"/>
              </a:rPr>
              <a:t>1 </a:t>
            </a:r>
            <a:endParaRPr lang="en-US" altLang="zh-CN" sz="2000" baseline="-30000" dirty="0" smtClean="0">
              <a:latin typeface="Times New Roman" panose="02020603050405020304" pitchFamily="18" charset="0"/>
              <a:cs typeface="Times New Roman" panose="02020603050405020304" pitchFamily="18" charset="0"/>
            </a:endParaRPr>
          </a:p>
          <a:p>
            <a:pPr eaLnBrk="1" hangingPunct="1">
              <a:spcBef>
                <a:spcPct val="50000"/>
              </a:spcBef>
            </a:pPr>
            <a:r>
              <a:rPr lang="en-US" altLang="zh-CN" sz="2000" dirty="0" smtClean="0">
                <a:latin typeface="Times New Roman" panose="02020603050405020304" pitchFamily="18" charset="0"/>
                <a:cs typeface="Times New Roman" panose="02020603050405020304" pitchFamily="18" charset="0"/>
              </a:rPr>
              <a:t>  Y</a:t>
            </a:r>
            <a:r>
              <a:rPr lang="en-US" altLang="zh-CN" sz="2000" baseline="-30000" dirty="0" smtClean="0">
                <a:latin typeface="Times New Roman" panose="02020603050405020304" pitchFamily="18" charset="0"/>
                <a:cs typeface="Times New Roman" panose="02020603050405020304" pitchFamily="18" charset="0"/>
              </a:rPr>
              <a:t>1 </a:t>
            </a:r>
            <a:r>
              <a:rPr lang="en-US" altLang="zh-CN" sz="2000" dirty="0" smtClean="0">
                <a:latin typeface="Times New Roman" panose="02020603050405020304" pitchFamily="18" charset="0"/>
                <a:cs typeface="Times New Roman" panose="02020603050405020304" pitchFamily="18" charset="0"/>
              </a:rPr>
              <a:t>=  S</a:t>
            </a:r>
            <a:r>
              <a:rPr lang="en-US" altLang="zh-CN" sz="1400" dirty="0" smtClean="0">
                <a:latin typeface="Times New Roman" panose="02020603050405020304" pitchFamily="18" charset="0"/>
                <a:cs typeface="Times New Roman" panose="02020603050405020304" pitchFamily="18" charset="0"/>
              </a:rPr>
              <a:t>2</a:t>
            </a:r>
            <a:r>
              <a:rPr lang="en-US" altLang="zh-CN" sz="2000" dirty="0" smtClean="0">
                <a:latin typeface="Times New Roman" panose="02020603050405020304" pitchFamily="18" charset="0"/>
                <a:cs typeface="Times New Roman" panose="02020603050405020304" pitchFamily="18" charset="0"/>
              </a:rPr>
              <a:t>S</a:t>
            </a:r>
            <a:r>
              <a:rPr lang="en-US" altLang="zh-CN" sz="1400" dirty="0" smtClean="0">
                <a:latin typeface="Times New Roman" panose="02020603050405020304" pitchFamily="18" charset="0"/>
                <a:cs typeface="Times New Roman" panose="02020603050405020304" pitchFamily="18" charset="0"/>
              </a:rPr>
              <a:t>1</a:t>
            </a:r>
            <a:r>
              <a:rPr lang="en-US" altLang="zh-CN" sz="2000" dirty="0" smtClean="0">
                <a:latin typeface="Times New Roman" panose="02020603050405020304" pitchFamily="18" charset="0"/>
                <a:cs typeface="Times New Roman" panose="02020603050405020304" pitchFamily="18" charset="0"/>
              </a:rPr>
              <a:t>S</a:t>
            </a:r>
            <a:r>
              <a:rPr lang="en-US" altLang="zh-CN" sz="1400" dirty="0" smtClean="0">
                <a:latin typeface="Times New Roman" panose="02020603050405020304" pitchFamily="18" charset="0"/>
                <a:cs typeface="Times New Roman" panose="02020603050405020304" pitchFamily="18" charset="0"/>
              </a:rPr>
              <a:t>0</a:t>
            </a:r>
            <a:r>
              <a:rPr lang="en-US" altLang="zh-CN" sz="2000" dirty="0" smtClean="0">
                <a:latin typeface="Times New Roman" panose="02020603050405020304" pitchFamily="18" charset="0"/>
                <a:cs typeface="Times New Roman" panose="02020603050405020304" pitchFamily="18" charset="0"/>
              </a:rPr>
              <a:t>G</a:t>
            </a:r>
            <a:r>
              <a:rPr lang="en-US" altLang="zh-CN" sz="1400" dirty="0" smtClean="0">
                <a:latin typeface="Times New Roman" panose="02020603050405020304" pitchFamily="18" charset="0"/>
                <a:cs typeface="Times New Roman" panose="02020603050405020304" pitchFamily="18" charset="0"/>
              </a:rPr>
              <a:t>1 </a:t>
            </a:r>
            <a:endParaRPr lang="en-US" altLang="zh-CN" sz="2000" baseline="-30000" dirty="0" smtClean="0">
              <a:latin typeface="Times New Roman" panose="02020603050405020304" pitchFamily="18" charset="0"/>
              <a:cs typeface="Times New Roman" panose="02020603050405020304" pitchFamily="18" charset="0"/>
            </a:endParaRPr>
          </a:p>
          <a:p>
            <a:pPr eaLnBrk="1" hangingPunct="1">
              <a:spcBef>
                <a:spcPct val="50000"/>
              </a:spcBef>
            </a:pPr>
            <a:r>
              <a:rPr lang="en-US" altLang="zh-CN" sz="2000" dirty="0" smtClean="0">
                <a:latin typeface="Times New Roman" panose="02020603050405020304" pitchFamily="18" charset="0"/>
                <a:cs typeface="Times New Roman" panose="02020603050405020304" pitchFamily="18" charset="0"/>
              </a:rPr>
              <a:t>  Y</a:t>
            </a:r>
            <a:r>
              <a:rPr lang="en-US" altLang="zh-CN" sz="2000" baseline="-30000" dirty="0" smtClean="0">
                <a:latin typeface="Times New Roman" panose="02020603050405020304" pitchFamily="18" charset="0"/>
                <a:cs typeface="Times New Roman" panose="02020603050405020304" pitchFamily="18" charset="0"/>
              </a:rPr>
              <a:t>2</a:t>
            </a:r>
            <a:r>
              <a:rPr lang="en-US" altLang="zh-CN" sz="2000" dirty="0" smtClean="0">
                <a:latin typeface="Times New Roman" panose="02020603050405020304" pitchFamily="18" charset="0"/>
                <a:cs typeface="Times New Roman" panose="02020603050405020304" pitchFamily="18" charset="0"/>
              </a:rPr>
              <a:t> = S</a:t>
            </a:r>
            <a:r>
              <a:rPr lang="en-US" altLang="zh-CN" sz="1400" dirty="0" smtClean="0">
                <a:latin typeface="Times New Roman" panose="02020603050405020304" pitchFamily="18" charset="0"/>
                <a:cs typeface="Times New Roman" panose="02020603050405020304" pitchFamily="18" charset="0"/>
              </a:rPr>
              <a:t>2</a:t>
            </a:r>
            <a:r>
              <a:rPr lang="en-US" altLang="zh-CN" sz="2000" dirty="0" smtClean="0">
                <a:latin typeface="Times New Roman" panose="02020603050405020304" pitchFamily="18" charset="0"/>
                <a:cs typeface="Times New Roman" panose="02020603050405020304" pitchFamily="18" charset="0"/>
              </a:rPr>
              <a:t>S</a:t>
            </a:r>
            <a:r>
              <a:rPr lang="en-US" altLang="zh-CN" sz="1400" dirty="0" smtClean="0">
                <a:latin typeface="Times New Roman" panose="02020603050405020304" pitchFamily="18" charset="0"/>
                <a:cs typeface="Times New Roman" panose="02020603050405020304" pitchFamily="18" charset="0"/>
              </a:rPr>
              <a:t>1</a:t>
            </a:r>
            <a:r>
              <a:rPr lang="en-US" altLang="zh-CN" sz="2000" dirty="0" smtClean="0">
                <a:latin typeface="Times New Roman" panose="02020603050405020304" pitchFamily="18" charset="0"/>
                <a:cs typeface="Times New Roman" panose="02020603050405020304" pitchFamily="18" charset="0"/>
              </a:rPr>
              <a:t>S</a:t>
            </a:r>
            <a:r>
              <a:rPr lang="en-US" altLang="zh-CN" sz="1400" dirty="0" smtClean="0">
                <a:latin typeface="Times New Roman" panose="02020603050405020304" pitchFamily="18" charset="0"/>
                <a:cs typeface="Times New Roman" panose="02020603050405020304" pitchFamily="18" charset="0"/>
              </a:rPr>
              <a:t>0</a:t>
            </a:r>
            <a:r>
              <a:rPr lang="en-US" altLang="zh-CN" sz="2000" dirty="0" smtClean="0">
                <a:latin typeface="Times New Roman" panose="02020603050405020304" pitchFamily="18" charset="0"/>
                <a:cs typeface="Times New Roman" panose="02020603050405020304" pitchFamily="18" charset="0"/>
              </a:rPr>
              <a:t>G</a:t>
            </a:r>
            <a:r>
              <a:rPr lang="en-US" altLang="zh-CN" sz="1400" dirty="0" smtClean="0">
                <a:latin typeface="Times New Roman" panose="02020603050405020304" pitchFamily="18" charset="0"/>
                <a:cs typeface="Times New Roman" panose="02020603050405020304" pitchFamily="18" charset="0"/>
              </a:rPr>
              <a:t>1 </a:t>
            </a:r>
            <a:endParaRPr lang="en-US" altLang="zh-CN" sz="2000" baseline="-30000" dirty="0" smtClean="0">
              <a:latin typeface="Times New Roman" panose="02020603050405020304" pitchFamily="18" charset="0"/>
              <a:cs typeface="Times New Roman" panose="02020603050405020304" pitchFamily="18" charset="0"/>
            </a:endParaRPr>
          </a:p>
          <a:p>
            <a:pPr lvl="0" eaLnBrk="1" hangingPunct="1">
              <a:spcBef>
                <a:spcPct val="50000"/>
              </a:spcBef>
            </a:pPr>
            <a:r>
              <a:rPr lang="en-US" altLang="zh-CN" sz="2000" dirty="0" smtClean="0">
                <a:latin typeface="Times New Roman" panose="02020603050405020304" pitchFamily="18" charset="0"/>
                <a:cs typeface="Times New Roman" panose="02020603050405020304" pitchFamily="18" charset="0"/>
              </a:rPr>
              <a:t>  Y</a:t>
            </a:r>
            <a:r>
              <a:rPr lang="en-US" altLang="zh-CN" sz="2000" baseline="-30000" dirty="0" smtClean="0">
                <a:latin typeface="Times New Roman" panose="02020603050405020304" pitchFamily="18" charset="0"/>
                <a:cs typeface="Times New Roman" panose="02020603050405020304" pitchFamily="18" charset="0"/>
              </a:rPr>
              <a:t>3</a:t>
            </a:r>
            <a:r>
              <a:rPr lang="en-US" altLang="zh-CN" sz="2000" dirty="0" smtClean="0">
                <a:latin typeface="Times New Roman" panose="02020603050405020304" pitchFamily="18" charset="0"/>
                <a:cs typeface="Times New Roman" panose="02020603050405020304" pitchFamily="18" charset="0"/>
              </a:rPr>
              <a:t> = </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2</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1</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0</a:t>
            </a:r>
            <a:r>
              <a:rPr lang="en-US" altLang="zh-CN" sz="2000" dirty="0" smtClean="0">
                <a:solidFill>
                  <a:prstClr val="black"/>
                </a:solidFill>
                <a:latin typeface="Times New Roman" panose="02020603050405020304" pitchFamily="18" charset="0"/>
                <a:cs typeface="Times New Roman" panose="02020603050405020304" pitchFamily="18" charset="0"/>
              </a:rPr>
              <a:t>G</a:t>
            </a:r>
            <a:r>
              <a:rPr lang="en-US" altLang="zh-CN" sz="1400" dirty="0" smtClean="0">
                <a:solidFill>
                  <a:prstClr val="black"/>
                </a:solidFill>
                <a:latin typeface="Times New Roman" panose="02020603050405020304" pitchFamily="18" charset="0"/>
                <a:cs typeface="Times New Roman" panose="02020603050405020304" pitchFamily="18" charset="0"/>
              </a:rPr>
              <a:t>1 </a:t>
            </a:r>
            <a:endParaRPr lang="en-US" altLang="zh-CN" sz="2000" baseline="-30000" dirty="0" smtClean="0">
              <a:solidFill>
                <a:prstClr val="black"/>
              </a:solidFill>
              <a:latin typeface="Times New Roman" panose="02020603050405020304" pitchFamily="18" charset="0"/>
              <a:cs typeface="Times New Roman" panose="02020603050405020304" pitchFamily="18" charset="0"/>
            </a:endParaRPr>
          </a:p>
          <a:p>
            <a:pPr lvl="0" eaLnBrk="1" hangingPunct="1">
              <a:spcBef>
                <a:spcPct val="50000"/>
              </a:spcBef>
            </a:pPr>
            <a:r>
              <a:rPr lang="en-US" altLang="zh-CN" sz="2000" dirty="0" smtClean="0">
                <a:latin typeface="Times New Roman" panose="02020603050405020304" pitchFamily="18" charset="0"/>
                <a:cs typeface="Times New Roman" panose="02020603050405020304" pitchFamily="18" charset="0"/>
              </a:rPr>
              <a:t>  Y</a:t>
            </a:r>
            <a:r>
              <a:rPr lang="en-US" altLang="zh-CN" sz="2000" baseline="-30000" dirty="0" smtClean="0">
                <a:latin typeface="Times New Roman" panose="02020603050405020304" pitchFamily="18" charset="0"/>
                <a:cs typeface="Times New Roman" panose="02020603050405020304" pitchFamily="18" charset="0"/>
              </a:rPr>
              <a:t>4</a:t>
            </a:r>
            <a:r>
              <a:rPr lang="en-US" altLang="zh-CN" sz="2000" dirty="0" smtClean="0">
                <a:latin typeface="Times New Roman" panose="02020603050405020304" pitchFamily="18" charset="0"/>
                <a:cs typeface="Times New Roman" panose="02020603050405020304" pitchFamily="18" charset="0"/>
              </a:rPr>
              <a:t> = </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2</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1</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0</a:t>
            </a:r>
            <a:r>
              <a:rPr lang="en-US" altLang="zh-CN" sz="2000" dirty="0" smtClean="0">
                <a:solidFill>
                  <a:prstClr val="black"/>
                </a:solidFill>
                <a:latin typeface="Times New Roman" panose="02020603050405020304" pitchFamily="18" charset="0"/>
                <a:cs typeface="Times New Roman" panose="02020603050405020304" pitchFamily="18" charset="0"/>
              </a:rPr>
              <a:t>G</a:t>
            </a:r>
            <a:r>
              <a:rPr lang="en-US" altLang="zh-CN" sz="1400" dirty="0" smtClean="0">
                <a:solidFill>
                  <a:prstClr val="black"/>
                </a:solidFill>
                <a:latin typeface="Times New Roman" panose="02020603050405020304" pitchFamily="18" charset="0"/>
                <a:cs typeface="Times New Roman" panose="02020603050405020304" pitchFamily="18" charset="0"/>
              </a:rPr>
              <a:t>1 </a:t>
            </a:r>
            <a:endParaRPr lang="en-US" altLang="zh-CN" sz="2000" baseline="-30000" dirty="0" smtClean="0">
              <a:solidFill>
                <a:prstClr val="black"/>
              </a:solidFill>
              <a:latin typeface="Times New Roman" panose="02020603050405020304" pitchFamily="18" charset="0"/>
              <a:cs typeface="Times New Roman" panose="02020603050405020304" pitchFamily="18" charset="0"/>
            </a:endParaRPr>
          </a:p>
          <a:p>
            <a:pPr lvl="0" eaLnBrk="1" hangingPunct="1">
              <a:spcBef>
                <a:spcPct val="50000"/>
              </a:spcBef>
            </a:pPr>
            <a:r>
              <a:rPr lang="en-US" altLang="zh-CN" sz="2000" dirty="0" smtClean="0">
                <a:latin typeface="Times New Roman" panose="02020603050405020304" pitchFamily="18" charset="0"/>
                <a:cs typeface="Times New Roman" panose="02020603050405020304" pitchFamily="18" charset="0"/>
              </a:rPr>
              <a:t>  Y</a:t>
            </a:r>
            <a:r>
              <a:rPr lang="en-US" altLang="zh-CN" sz="2000" baseline="-30000" dirty="0" smtClean="0">
                <a:latin typeface="Times New Roman" panose="02020603050405020304" pitchFamily="18" charset="0"/>
                <a:cs typeface="Times New Roman" panose="02020603050405020304" pitchFamily="18" charset="0"/>
              </a:rPr>
              <a:t>5</a:t>
            </a:r>
            <a:r>
              <a:rPr lang="en-US" altLang="zh-CN" sz="2000" dirty="0" smtClean="0">
                <a:latin typeface="Times New Roman" panose="02020603050405020304" pitchFamily="18" charset="0"/>
                <a:cs typeface="Times New Roman" panose="02020603050405020304" pitchFamily="18" charset="0"/>
              </a:rPr>
              <a:t> = </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2</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1</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0</a:t>
            </a:r>
            <a:r>
              <a:rPr lang="en-US" altLang="zh-CN" sz="2000" dirty="0" smtClean="0">
                <a:solidFill>
                  <a:prstClr val="black"/>
                </a:solidFill>
                <a:latin typeface="Times New Roman" panose="02020603050405020304" pitchFamily="18" charset="0"/>
                <a:cs typeface="Times New Roman" panose="02020603050405020304" pitchFamily="18" charset="0"/>
              </a:rPr>
              <a:t>G</a:t>
            </a:r>
            <a:r>
              <a:rPr lang="en-US" altLang="zh-CN" sz="1400" dirty="0" smtClean="0">
                <a:solidFill>
                  <a:prstClr val="black"/>
                </a:solidFill>
                <a:latin typeface="Times New Roman" panose="02020603050405020304" pitchFamily="18" charset="0"/>
                <a:cs typeface="Times New Roman" panose="02020603050405020304" pitchFamily="18" charset="0"/>
              </a:rPr>
              <a:t>1 </a:t>
            </a:r>
            <a:endParaRPr lang="en-US" altLang="zh-CN" sz="2000" baseline="-30000" dirty="0" smtClean="0">
              <a:solidFill>
                <a:prstClr val="black"/>
              </a:solidFill>
              <a:latin typeface="Times New Roman" panose="02020603050405020304" pitchFamily="18" charset="0"/>
              <a:cs typeface="Times New Roman" panose="02020603050405020304" pitchFamily="18" charset="0"/>
            </a:endParaRPr>
          </a:p>
          <a:p>
            <a:pPr lvl="0" eaLnBrk="1" hangingPunct="1">
              <a:spcBef>
                <a:spcPct val="50000"/>
              </a:spcBef>
            </a:pPr>
            <a:r>
              <a:rPr lang="en-US" altLang="zh-CN" sz="2000" dirty="0" smtClean="0">
                <a:latin typeface="Times New Roman" panose="02020603050405020304" pitchFamily="18" charset="0"/>
                <a:cs typeface="Times New Roman" panose="02020603050405020304" pitchFamily="18" charset="0"/>
              </a:rPr>
              <a:t>  Y</a:t>
            </a:r>
            <a:r>
              <a:rPr lang="en-US" altLang="zh-CN" sz="2000" baseline="-30000" dirty="0" smtClean="0">
                <a:latin typeface="Times New Roman" panose="02020603050405020304" pitchFamily="18" charset="0"/>
                <a:cs typeface="Times New Roman" panose="02020603050405020304" pitchFamily="18" charset="0"/>
              </a:rPr>
              <a:t>6</a:t>
            </a:r>
            <a:r>
              <a:rPr lang="en-US" altLang="zh-CN" sz="2000" dirty="0" smtClean="0">
                <a:latin typeface="Times New Roman" panose="02020603050405020304" pitchFamily="18" charset="0"/>
                <a:cs typeface="Times New Roman" panose="02020603050405020304" pitchFamily="18" charset="0"/>
              </a:rPr>
              <a:t> =</a:t>
            </a:r>
            <a:r>
              <a:rPr lang="en-US" altLang="zh-CN" sz="2000" baseline="-30000" dirty="0" smtClean="0">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2</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1</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0</a:t>
            </a:r>
            <a:r>
              <a:rPr lang="en-US" altLang="zh-CN" sz="2000" dirty="0" smtClean="0">
                <a:solidFill>
                  <a:prstClr val="black"/>
                </a:solidFill>
                <a:latin typeface="Times New Roman" panose="02020603050405020304" pitchFamily="18" charset="0"/>
                <a:cs typeface="Times New Roman" panose="02020603050405020304" pitchFamily="18" charset="0"/>
              </a:rPr>
              <a:t>G</a:t>
            </a:r>
            <a:r>
              <a:rPr lang="en-US" altLang="zh-CN" sz="1400" dirty="0" smtClean="0">
                <a:solidFill>
                  <a:prstClr val="black"/>
                </a:solidFill>
                <a:latin typeface="Times New Roman" panose="02020603050405020304" pitchFamily="18" charset="0"/>
                <a:cs typeface="Times New Roman" panose="02020603050405020304" pitchFamily="18" charset="0"/>
              </a:rPr>
              <a:t>1 </a:t>
            </a:r>
            <a:endParaRPr lang="en-US" altLang="zh-CN" sz="2000" baseline="-30000" dirty="0" smtClean="0">
              <a:solidFill>
                <a:prstClr val="black"/>
              </a:solidFill>
              <a:latin typeface="Times New Roman" panose="02020603050405020304" pitchFamily="18" charset="0"/>
              <a:cs typeface="Times New Roman" panose="02020603050405020304" pitchFamily="18" charset="0"/>
            </a:endParaRPr>
          </a:p>
          <a:p>
            <a:pPr lvl="0" eaLnBrk="1" hangingPunct="1">
              <a:spcBef>
                <a:spcPct val="50000"/>
              </a:spcBef>
            </a:pPr>
            <a:r>
              <a:rPr lang="en-US" altLang="zh-CN" sz="2000" dirty="0" smtClean="0">
                <a:latin typeface="Times New Roman" panose="02020603050405020304" pitchFamily="18" charset="0"/>
                <a:cs typeface="Times New Roman" panose="02020603050405020304" pitchFamily="18" charset="0"/>
              </a:rPr>
              <a:t>  Y</a:t>
            </a:r>
            <a:r>
              <a:rPr lang="en-US" altLang="zh-CN" sz="2000" baseline="-30000" dirty="0" smtClean="0">
                <a:latin typeface="Times New Roman" panose="02020603050405020304" pitchFamily="18" charset="0"/>
                <a:cs typeface="Times New Roman" panose="02020603050405020304" pitchFamily="18" charset="0"/>
              </a:rPr>
              <a:t>7</a:t>
            </a:r>
            <a:r>
              <a:rPr lang="en-US" altLang="zh-CN" sz="2000" dirty="0" smtClean="0">
                <a:latin typeface="Times New Roman" panose="02020603050405020304" pitchFamily="18" charset="0"/>
                <a:cs typeface="Times New Roman" panose="02020603050405020304" pitchFamily="18" charset="0"/>
              </a:rPr>
              <a:t> = </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2</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1</a:t>
            </a:r>
            <a:r>
              <a:rPr lang="en-US" altLang="zh-CN" sz="2000" dirty="0" smtClean="0">
                <a:solidFill>
                  <a:prstClr val="black"/>
                </a:solidFill>
                <a:latin typeface="Times New Roman" panose="02020603050405020304" pitchFamily="18" charset="0"/>
                <a:cs typeface="Times New Roman" panose="02020603050405020304" pitchFamily="18" charset="0"/>
              </a:rPr>
              <a:t>S</a:t>
            </a:r>
            <a:r>
              <a:rPr lang="en-US" altLang="zh-CN" sz="1400" dirty="0" smtClean="0">
                <a:solidFill>
                  <a:prstClr val="black"/>
                </a:solidFill>
                <a:latin typeface="Times New Roman" panose="02020603050405020304" pitchFamily="18" charset="0"/>
                <a:cs typeface="Times New Roman" panose="02020603050405020304" pitchFamily="18" charset="0"/>
              </a:rPr>
              <a:t>0</a:t>
            </a:r>
            <a:r>
              <a:rPr lang="en-US" altLang="zh-CN" sz="2000" dirty="0" smtClean="0">
                <a:solidFill>
                  <a:prstClr val="black"/>
                </a:solidFill>
                <a:latin typeface="Times New Roman" panose="02020603050405020304" pitchFamily="18" charset="0"/>
                <a:cs typeface="Times New Roman" panose="02020603050405020304" pitchFamily="18" charset="0"/>
              </a:rPr>
              <a:t>G</a:t>
            </a:r>
            <a:r>
              <a:rPr lang="en-US" altLang="zh-CN" sz="1400" dirty="0" smtClean="0">
                <a:solidFill>
                  <a:prstClr val="black"/>
                </a:solidFill>
                <a:latin typeface="Times New Roman" panose="02020603050405020304" pitchFamily="18" charset="0"/>
                <a:cs typeface="Times New Roman" panose="02020603050405020304" pitchFamily="18" charset="0"/>
              </a:rPr>
              <a:t>1 </a:t>
            </a:r>
            <a:endParaRPr lang="en-US" altLang="zh-CN" sz="2000" baseline="-30000" dirty="0" smtClean="0">
              <a:solidFill>
                <a:prstClr val="black"/>
              </a:solidFill>
              <a:latin typeface="Times New Roman" panose="02020603050405020304" pitchFamily="18" charset="0"/>
              <a:cs typeface="Times New Roman" panose="02020603050405020304" pitchFamily="18" charset="0"/>
            </a:endParaRPr>
          </a:p>
          <a:p>
            <a:pPr eaLnBrk="1" hangingPunct="1">
              <a:spcBef>
                <a:spcPct val="50000"/>
              </a:spcBef>
            </a:pPr>
            <a:endParaRPr lang="en-US" altLang="zh-CN" sz="2000" baseline="-30000" dirty="0" smtClean="0">
              <a:latin typeface="Times New Roman" panose="02020603050405020304" pitchFamily="18" charset="0"/>
              <a:cs typeface="Times New Roman" panose="02020603050405020304" pitchFamily="18" charset="0"/>
            </a:endParaRPr>
          </a:p>
        </p:txBody>
      </p:sp>
      <p:graphicFrame>
        <p:nvGraphicFramePr>
          <p:cNvPr id="14" name="Group 41"/>
          <p:cNvGraphicFramePr>
            <a:graphicFrameLocks noGrp="1"/>
          </p:cNvGraphicFramePr>
          <p:nvPr>
            <p:ph/>
          </p:nvPr>
        </p:nvGraphicFramePr>
        <p:xfrm>
          <a:off x="3296358" y="2276872"/>
          <a:ext cx="5688632" cy="3840464"/>
        </p:xfrm>
        <a:graphic>
          <a:graphicData uri="http://schemas.openxmlformats.org/drawingml/2006/table">
            <a:tbl>
              <a:tblPr/>
              <a:tblGrid>
                <a:gridCol w="1820856">
                  <a:extLst>
                    <a:ext uri="{9D8B030D-6E8A-4147-A177-3AD203B41FA5}">
                      <a16:colId xmlns:a16="http://schemas.microsoft.com/office/drawing/2014/main" val="20000"/>
                    </a:ext>
                  </a:extLst>
                </a:gridCol>
                <a:gridCol w="3867776">
                  <a:extLst>
                    <a:ext uri="{9D8B030D-6E8A-4147-A177-3AD203B41FA5}">
                      <a16:colId xmlns:a16="http://schemas.microsoft.com/office/drawing/2014/main" val="20001"/>
                    </a:ext>
                  </a:extLst>
                </a:gridCol>
              </a:tblGrid>
              <a:tr h="417939">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 </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S</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S</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92796">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0    0    0</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0    0    1</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0    1    0</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1    0    1</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1    1    1    1    1    1     1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G</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1    1    1    1    1     1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G</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1    1    1    1     1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G</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1    G</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1    1    G</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1    1    1    G</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1    1    1    1    G</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p>
                      <a:pPr marL="342900" marR="0" lvl="0" indent="-342900" algn="l" defTabSz="914400" rtl="0" eaLnBrk="1" fontAlgn="base" latinLnBrk="0" hangingPunct="1">
                        <a:lnSpc>
                          <a:spcPct val="100000"/>
                        </a:lnSpc>
                        <a:spcBef>
                          <a:spcPct val="0"/>
                        </a:spcBef>
                        <a:spcAft>
                          <a:spcPct val="0"/>
                        </a:spcAft>
                        <a:buClrTx/>
                        <a:buSzTx/>
                        <a:buFontTx/>
                        <a:buNone/>
                      </a:pP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cxnSp>
        <p:nvCxnSpPr>
          <p:cNvPr id="8" name="直接连接符 7"/>
          <p:cNvCxnSpPr/>
          <p:nvPr/>
        </p:nvCxnSpPr>
        <p:spPr>
          <a:xfrm>
            <a:off x="5683124" y="321297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179068" y="285293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156176" y="357301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619228" y="393305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051276" y="429309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555332" y="465313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987380" y="501317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491436" y="537321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51720" y="2341692"/>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563166" y="2341692"/>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779190" y="2328332"/>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347142" y="2341692"/>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067222" y="2760380"/>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563166" y="2760380"/>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347142" y="2760380"/>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964210" y="3192428"/>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691680" y="3192428"/>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259632" y="3192428"/>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964210" y="3696484"/>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259632" y="3696484"/>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036218" y="4128532"/>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547664" y="4128532"/>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763688" y="4128532"/>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036218" y="4632588"/>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547664" y="4632588"/>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036218" y="5064636"/>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763688" y="5064636"/>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979712" y="5496684"/>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475656" y="1741904"/>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339752" y="1752268"/>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457200" y="1052736"/>
            <a:ext cx="8229600" cy="5073427"/>
          </a:xfrm>
        </p:spPr>
        <p:txBody>
          <a:bodyPr/>
          <a:lstStyle/>
          <a:p>
            <a:pPr marL="0" indent="0">
              <a:spcBef>
                <a:spcPct val="50000"/>
              </a:spcBef>
              <a:buNone/>
            </a:pPr>
            <a:r>
              <a:rPr lang="en-US" altLang="zh-CN" dirty="0" smtClean="0"/>
              <a:t>2</a:t>
            </a:r>
            <a:r>
              <a:rPr lang="zh-CN" altLang="en-US" dirty="0" smtClean="0"/>
              <a:t>、工作原理：当</a:t>
            </a:r>
            <a:r>
              <a:rPr lang="en-US" altLang="zh-CN" dirty="0"/>
              <a:t>G2A</a:t>
            </a:r>
            <a:r>
              <a:rPr lang="zh-CN" altLang="en-US" dirty="0"/>
              <a:t>，</a:t>
            </a:r>
            <a:r>
              <a:rPr lang="en-US" altLang="zh-CN" dirty="0"/>
              <a:t>G2B</a:t>
            </a:r>
            <a:r>
              <a:rPr lang="zh-CN" altLang="en-US" dirty="0"/>
              <a:t>接低</a:t>
            </a:r>
            <a:r>
              <a:rPr lang="zh-CN" altLang="en-US" dirty="0" smtClean="0"/>
              <a:t>电平，</a:t>
            </a:r>
            <a:r>
              <a:rPr lang="en-US" altLang="zh-CN" dirty="0" smtClean="0"/>
              <a:t>G1</a:t>
            </a:r>
            <a:r>
              <a:rPr lang="zh-CN" altLang="en-US" dirty="0"/>
              <a:t>为低电平时，</a:t>
            </a:r>
            <a:r>
              <a:rPr lang="en-US" altLang="zh-CN" dirty="0"/>
              <a:t>Y0-Y7</a:t>
            </a:r>
            <a:r>
              <a:rPr lang="zh-CN" altLang="en-US" dirty="0"/>
              <a:t>均输出高电平；当</a:t>
            </a:r>
            <a:r>
              <a:rPr lang="en-US" altLang="zh-CN" dirty="0"/>
              <a:t>G1</a:t>
            </a:r>
            <a:r>
              <a:rPr lang="zh-CN" altLang="en-US" dirty="0"/>
              <a:t>为高电平时，</a:t>
            </a:r>
            <a:r>
              <a:rPr lang="en-US" altLang="zh-CN" dirty="0"/>
              <a:t> Y0-Y7</a:t>
            </a:r>
            <a:r>
              <a:rPr lang="zh-CN" altLang="en-US" dirty="0"/>
              <a:t>根据地址输入选择相应的输出端输出低电平</a:t>
            </a:r>
            <a:r>
              <a:rPr lang="zh-CN" altLang="en-US" dirty="0" smtClean="0"/>
              <a:t>。</a:t>
            </a:r>
            <a:endParaRPr lang="en-US" altLang="zh-CN" dirty="0" smtClean="0"/>
          </a:p>
          <a:p>
            <a:pPr marL="0" indent="0">
              <a:spcBef>
                <a:spcPct val="50000"/>
              </a:spcBef>
              <a:buNone/>
            </a:pPr>
            <a:endParaRPr lang="en-US" altLang="zh-CN" dirty="0"/>
          </a:p>
          <a:p>
            <a:pPr>
              <a:spcBef>
                <a:spcPct val="50000"/>
              </a:spcBef>
            </a:pPr>
            <a:endParaRPr lang="zh-CN" altLang="en-US" dirty="0"/>
          </a:p>
          <a:p>
            <a:pPr>
              <a:spcBef>
                <a:spcPct val="50000"/>
              </a:spcBef>
            </a:pPr>
            <a:endParaRPr lang="en-US" altLang="zh-CN" dirty="0"/>
          </a:p>
          <a:p>
            <a:pPr marL="0" indent="0">
              <a:buNone/>
            </a:pP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2996952"/>
            <a:ext cx="6087329" cy="2419901"/>
          </a:xfrm>
          <a:prstGeom prst="rect">
            <a:avLst/>
          </a:prstGeom>
        </p:spPr>
      </p:pic>
      <p:cxnSp>
        <p:nvCxnSpPr>
          <p:cNvPr id="4" name="直接连接符 3"/>
          <p:cNvCxnSpPr/>
          <p:nvPr/>
        </p:nvCxnSpPr>
        <p:spPr>
          <a:xfrm>
            <a:off x="3028828" y="1124744"/>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964932" y="1124744"/>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7504" y="188640"/>
            <a:ext cx="8712968" cy="6555641"/>
          </a:xfrm>
          <a:prstGeom prst="rect">
            <a:avLst/>
          </a:prstGeom>
        </p:spPr>
        <p:txBody>
          <a:bodyPr wrap="square">
            <a:spAutoFit/>
          </a:bodyPr>
          <a:lstStyle/>
          <a:p>
            <a:r>
              <a:rPr lang="en-US" altLang="zh-CN" sz="2400" dirty="0" smtClean="0">
                <a:latin typeface="Times New Roman" panose="02020603050405020304" pitchFamily="18" charset="0"/>
                <a:cs typeface="Times New Roman" panose="02020603050405020304" pitchFamily="18" charset="0"/>
              </a:rPr>
              <a:t>3</a:t>
            </a:r>
            <a:r>
              <a:rPr lang="zh-CN" altLang="en-US" sz="2400" dirty="0" smtClean="0">
                <a:latin typeface="Times New Roman" panose="02020603050405020304" pitchFamily="18" charset="0"/>
                <a:cs typeface="Times New Roman" panose="02020603050405020304" pitchFamily="18" charset="0"/>
              </a:rPr>
              <a:t>、实验步骤</a:t>
            </a:r>
            <a:endParaRPr lang="zh-CN" altLang="en-US" sz="2400" dirty="0">
              <a:latin typeface="Times New Roman" panose="02020603050405020304" pitchFamily="18" charset="0"/>
              <a:cs typeface="Times New Roman" panose="02020603050405020304" pitchFamily="18" charset="0"/>
            </a:endParaRPr>
          </a:p>
          <a:p>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1</a:t>
            </a:r>
            <a:r>
              <a:rPr lang="zh-CN" altLang="en-US" sz="2400" dirty="0" smtClean="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74LS197</a:t>
            </a:r>
            <a:r>
              <a:rPr lang="zh-CN" altLang="en-US" sz="2400" dirty="0">
                <a:latin typeface="Times New Roman" panose="02020603050405020304" pitchFamily="18" charset="0"/>
                <a:cs typeface="Times New Roman" panose="02020603050405020304" pitchFamily="18" charset="0"/>
              </a:rPr>
              <a:t>连接</a:t>
            </a:r>
            <a:r>
              <a:rPr lang="zh-CN" altLang="en-US" sz="2400" dirty="0" smtClean="0">
                <a:latin typeface="Times New Roman" panose="02020603050405020304" pitchFamily="18" charset="0"/>
                <a:cs typeface="Times New Roman" panose="02020603050405020304" pitchFamily="18" charset="0"/>
              </a:rPr>
              <a:t>成</a:t>
            </a:r>
            <a:r>
              <a:rPr lang="en-US" altLang="zh-CN" sz="2400" dirty="0" smtClean="0">
                <a:latin typeface="Times New Roman" panose="02020603050405020304" pitchFamily="18" charset="0"/>
                <a:cs typeface="Times New Roman" panose="02020603050405020304" pitchFamily="18" charset="0"/>
              </a:rPr>
              <a:t>16</a:t>
            </a:r>
            <a:r>
              <a:rPr lang="zh-CN" altLang="en-US" sz="2400" dirty="0" smtClean="0">
                <a:latin typeface="Times New Roman" panose="02020603050405020304" pitchFamily="18" charset="0"/>
                <a:cs typeface="Times New Roman" panose="02020603050405020304" pitchFamily="18" charset="0"/>
              </a:rPr>
              <a:t>进制计数器，</a:t>
            </a:r>
            <a:r>
              <a:rPr lang="en-US" altLang="zh-CN" sz="2400" dirty="0" smtClean="0">
                <a:latin typeface="Times New Roman" panose="02020603050405020304" pitchFamily="18" charset="0"/>
                <a:cs typeface="Times New Roman" panose="02020603050405020304" pitchFamily="18" charset="0"/>
              </a:rPr>
              <a:t>74LS197</a:t>
            </a:r>
            <a:r>
              <a:rPr lang="zh-CN" altLang="en-US" sz="2400" dirty="0" smtClean="0">
                <a:latin typeface="Times New Roman" panose="02020603050405020304" pitchFamily="18" charset="0"/>
                <a:cs typeface="Times New Roman" panose="02020603050405020304" pitchFamily="18" charset="0"/>
              </a:rPr>
              <a:t>的</a:t>
            </a:r>
            <a:r>
              <a:rPr lang="en-US" altLang="zh-CN" sz="2400" dirty="0" smtClean="0">
                <a:latin typeface="Times New Roman" panose="02020603050405020304" pitchFamily="18" charset="0"/>
                <a:cs typeface="Times New Roman" panose="02020603050405020304" pitchFamily="18" charset="0"/>
              </a:rPr>
              <a:t>CP0</a:t>
            </a:r>
            <a:r>
              <a:rPr lang="zh-CN" altLang="en-US" sz="2400" dirty="0" smtClean="0">
                <a:latin typeface="Times New Roman" panose="02020603050405020304" pitchFamily="18" charset="0"/>
                <a:cs typeface="Times New Roman" panose="02020603050405020304" pitchFamily="18" charset="0"/>
              </a:rPr>
              <a:t>接</a:t>
            </a:r>
            <a:r>
              <a:rPr lang="en-US" altLang="zh-CN" sz="2400" dirty="0" smtClean="0">
                <a:latin typeface="Times New Roman" panose="02020603050405020304" pitchFamily="18" charset="0"/>
                <a:cs typeface="Times New Roman" panose="02020603050405020304" pitchFamily="18" charset="0"/>
              </a:rPr>
              <a:t>10kHz</a:t>
            </a:r>
            <a:r>
              <a:rPr lang="zh-CN" altLang="en-US" sz="2400" dirty="0" smtClean="0">
                <a:latin typeface="Times New Roman" panose="02020603050405020304" pitchFamily="18" charset="0"/>
                <a:cs typeface="Times New Roman" panose="02020603050405020304" pitchFamily="18" charset="0"/>
              </a:rPr>
              <a:t>方波信号；</a:t>
            </a:r>
            <a:endParaRPr lang="en-US" altLang="zh-CN" sz="2400" dirty="0" smtClean="0">
              <a:latin typeface="Times New Roman" panose="02020603050405020304" pitchFamily="18" charset="0"/>
              <a:cs typeface="Times New Roman" panose="02020603050405020304" pitchFamily="18" charset="0"/>
            </a:endParaRPr>
          </a:p>
          <a:p>
            <a:endParaRPr lang="en-US" altLang="zh-CN" sz="2400" dirty="0" smtClean="0">
              <a:latin typeface="Times New Roman" panose="02020603050405020304" pitchFamily="18" charset="0"/>
              <a:cs typeface="Times New Roman" panose="02020603050405020304" pitchFamily="18" charset="0"/>
            </a:endParaRPr>
          </a:p>
          <a:p>
            <a:pPr marL="342900" indent="-342900" fontAlgn="base">
              <a:spcBef>
                <a:spcPct val="0"/>
              </a:spcBef>
              <a:spcAft>
                <a:spcPct val="0"/>
              </a:spcAft>
            </a:pP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2</a:t>
            </a:r>
            <a:r>
              <a:rPr lang="zh-CN" altLang="en-US" sz="2400" dirty="0" smtClean="0">
                <a:latin typeface="Times New Roman" panose="02020603050405020304" pitchFamily="18" charset="0"/>
                <a:cs typeface="Times New Roman" panose="02020603050405020304" pitchFamily="18" charset="0"/>
              </a:rPr>
              <a:t>）将</a:t>
            </a:r>
            <a:r>
              <a:rPr lang="en-US" altLang="zh-CN" sz="2400" dirty="0" smtClean="0">
                <a:latin typeface="Times New Roman" panose="02020603050405020304" pitchFamily="18" charset="0"/>
                <a:cs typeface="Times New Roman" panose="02020603050405020304" pitchFamily="18" charset="0"/>
              </a:rPr>
              <a:t>74LS138</a:t>
            </a:r>
            <a:r>
              <a:rPr lang="zh-CN" altLang="en-US" sz="2400" dirty="0" smtClean="0"/>
              <a:t>的</a:t>
            </a:r>
            <a:r>
              <a:rPr lang="en-US" altLang="zh-CN" sz="2400" dirty="0" smtClean="0"/>
              <a:t>G2A</a:t>
            </a:r>
            <a:r>
              <a:rPr lang="zh-CN" altLang="en-US" sz="2400" dirty="0"/>
              <a:t>，</a:t>
            </a:r>
            <a:r>
              <a:rPr lang="en-US" altLang="zh-CN" sz="2400" dirty="0"/>
              <a:t>G2B</a:t>
            </a:r>
            <a:r>
              <a:rPr lang="zh-CN" altLang="en-US" sz="2400" dirty="0"/>
              <a:t>接低</a:t>
            </a:r>
            <a:r>
              <a:rPr lang="zh-CN" altLang="en-US" sz="2400" dirty="0" smtClean="0"/>
              <a:t>电平；</a:t>
            </a:r>
            <a:endParaRPr lang="en-US" altLang="zh-CN" sz="2400" dirty="0" smtClean="0"/>
          </a:p>
          <a:p>
            <a:pPr marL="342900" indent="-342900" fontAlgn="base">
              <a:spcBef>
                <a:spcPct val="0"/>
              </a:spcBef>
              <a:spcAft>
                <a:spcPct val="0"/>
              </a:spcAft>
            </a:pPr>
            <a:endParaRPr lang="en-US" altLang="zh-CN" sz="2400" dirty="0" smtClean="0">
              <a:latin typeface="Times New Roman" panose="02020603050405020304" pitchFamily="18" charset="0"/>
              <a:cs typeface="Times New Roman" panose="02020603050405020304" pitchFamily="18" charset="0"/>
            </a:endParaRPr>
          </a:p>
          <a:p>
            <a:pPr marL="342900" indent="-342900" fontAlgn="base">
              <a:spcBef>
                <a:spcPct val="0"/>
              </a:spcBef>
              <a:spcAft>
                <a:spcPct val="0"/>
              </a:spcAft>
            </a:pP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3</a:t>
            </a:r>
            <a:r>
              <a:rPr lang="zh-CN" altLang="en-US" sz="2400" dirty="0" smtClean="0">
                <a:latin typeface="Times New Roman" panose="02020603050405020304" pitchFamily="18" charset="0"/>
                <a:cs typeface="Times New Roman" panose="02020603050405020304" pitchFamily="18" charset="0"/>
              </a:rPr>
              <a:t>）将</a:t>
            </a:r>
            <a:r>
              <a:rPr lang="en-US" altLang="zh-CN" sz="2400" dirty="0" smtClean="0">
                <a:latin typeface="Times New Roman" panose="02020603050405020304" pitchFamily="18" charset="0"/>
                <a:cs typeface="Times New Roman" panose="02020603050405020304" pitchFamily="18" charset="0"/>
              </a:rPr>
              <a:t>74LS197</a:t>
            </a:r>
            <a:r>
              <a:rPr lang="zh-CN" altLang="en-US" sz="2400" dirty="0" smtClean="0">
                <a:latin typeface="Times New Roman" panose="02020603050405020304" pitchFamily="18" charset="0"/>
                <a:cs typeface="Times New Roman" panose="02020603050405020304" pitchFamily="18" charset="0"/>
              </a:rPr>
              <a:t>输出端</a:t>
            </a:r>
            <a:r>
              <a:rPr lang="en-US" altLang="zh-CN" sz="2400" dirty="0" smtClean="0">
                <a:latin typeface="Times New Roman" panose="02020603050405020304" pitchFamily="18" charset="0"/>
                <a:cs typeface="Times New Roman" panose="02020603050405020304" pitchFamily="18" charset="0"/>
              </a:rPr>
              <a:t>Q3</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Q2</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Q1</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Q0</a:t>
            </a:r>
            <a:r>
              <a:rPr lang="zh-CN" altLang="en-US" sz="2400" dirty="0" smtClean="0">
                <a:latin typeface="Times New Roman" panose="02020603050405020304" pitchFamily="18" charset="0"/>
                <a:cs typeface="Times New Roman" panose="02020603050405020304" pitchFamily="18" charset="0"/>
              </a:rPr>
              <a:t>依次与</a:t>
            </a:r>
            <a:r>
              <a:rPr lang="en-US" altLang="zh-CN" sz="2400" dirty="0" smtClean="0">
                <a:latin typeface="Times New Roman" panose="02020603050405020304" pitchFamily="18" charset="0"/>
                <a:cs typeface="Times New Roman" panose="02020603050405020304" pitchFamily="18" charset="0"/>
              </a:rPr>
              <a:t>74LS138</a:t>
            </a:r>
            <a:r>
              <a:rPr lang="zh-CN" altLang="en-US" sz="2400" dirty="0" smtClean="0">
                <a:latin typeface="Times New Roman" panose="02020603050405020304" pitchFamily="18" charset="0"/>
                <a:cs typeface="Times New Roman" panose="02020603050405020304" pitchFamily="18" charset="0"/>
              </a:rPr>
              <a:t>输入端</a:t>
            </a:r>
            <a:r>
              <a:rPr lang="en-US" altLang="zh-CN" sz="2400" dirty="0" smtClean="0">
                <a:latin typeface="Times New Roman" panose="02020603050405020304" pitchFamily="18" charset="0"/>
                <a:cs typeface="Times New Roman" panose="02020603050405020304" pitchFamily="18" charset="0"/>
              </a:rPr>
              <a:t>G1</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S2</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S1</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S0</a:t>
            </a:r>
            <a:r>
              <a:rPr lang="zh-CN" altLang="en-US" sz="2400" dirty="0" smtClean="0">
                <a:latin typeface="Times New Roman" panose="02020603050405020304" pitchFamily="18" charset="0"/>
                <a:cs typeface="Times New Roman" panose="02020603050405020304" pitchFamily="18" charset="0"/>
              </a:rPr>
              <a:t>相连。使用示波器逻辑分析仪观测并记录</a:t>
            </a:r>
            <a:r>
              <a:rPr lang="en-US" altLang="zh-CN" sz="2400" dirty="0" smtClean="0">
                <a:latin typeface="Times New Roman" panose="02020603050405020304" pitchFamily="18" charset="0"/>
                <a:cs typeface="Times New Roman" panose="02020603050405020304" pitchFamily="18" charset="0"/>
              </a:rPr>
              <a:t>CP0</a:t>
            </a:r>
            <a:r>
              <a:rPr lang="zh-CN" altLang="en-US" sz="2400" dirty="0" smtClean="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G1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S0</a:t>
            </a:r>
            <a:r>
              <a:rPr lang="zh-CN" altLang="en-US" sz="2400" dirty="0" smtClean="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 Y</a:t>
            </a:r>
            <a:r>
              <a:rPr lang="en-US" altLang="zh-CN" sz="2400" baseline="-30000" dirty="0" smtClean="0">
                <a:latin typeface="Times New Roman" panose="02020603050405020304" pitchFamily="18" charset="0"/>
                <a:cs typeface="Times New Roman" panose="02020603050405020304" pitchFamily="18" charset="0"/>
              </a:rPr>
              <a:t>1</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Y</a:t>
            </a:r>
            <a:r>
              <a:rPr lang="en-US" altLang="zh-CN" sz="2400" baseline="-30000" dirty="0" smtClean="0">
                <a:latin typeface="Times New Roman" panose="02020603050405020304" pitchFamily="18" charset="0"/>
                <a:cs typeface="Times New Roman" panose="02020603050405020304" pitchFamily="18" charset="0"/>
              </a:rPr>
              <a:t>2</a:t>
            </a:r>
            <a:r>
              <a:rPr lang="zh-CN" altLang="en-US" sz="2400" baseline="-30000" dirty="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Y</a:t>
            </a:r>
            <a:r>
              <a:rPr lang="en-US" altLang="zh-CN" sz="2400" baseline="-30000" dirty="0" smtClean="0">
                <a:latin typeface="Times New Roman" panose="02020603050405020304" pitchFamily="18" charset="0"/>
                <a:cs typeface="Times New Roman" panose="02020603050405020304" pitchFamily="18" charset="0"/>
              </a:rPr>
              <a:t>3</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Y</a:t>
            </a:r>
            <a:r>
              <a:rPr lang="en-US" altLang="zh-CN" sz="2400" baseline="-30000" dirty="0" smtClean="0">
                <a:latin typeface="Times New Roman" panose="02020603050405020304" pitchFamily="18" charset="0"/>
                <a:cs typeface="Times New Roman" panose="02020603050405020304" pitchFamily="18" charset="0"/>
              </a:rPr>
              <a:t>4</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 Y</a:t>
            </a:r>
            <a:r>
              <a:rPr lang="en-US" altLang="zh-CN" sz="2400" baseline="-30000" dirty="0" smtClean="0">
                <a:latin typeface="Times New Roman" panose="02020603050405020304" pitchFamily="18" charset="0"/>
                <a:cs typeface="Times New Roman" panose="02020603050405020304" pitchFamily="18" charset="0"/>
              </a:rPr>
              <a:t>5</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 Y</a:t>
            </a:r>
            <a:r>
              <a:rPr lang="en-US" altLang="zh-CN" sz="2400" baseline="-30000" dirty="0" smtClean="0">
                <a:latin typeface="Times New Roman" panose="02020603050405020304" pitchFamily="18" charset="0"/>
                <a:cs typeface="Times New Roman" panose="02020603050405020304" pitchFamily="18" charset="0"/>
              </a:rPr>
              <a:t>7</a:t>
            </a:r>
            <a:r>
              <a:rPr lang="zh-CN" altLang="en-US" sz="2400" dirty="0" smtClean="0">
                <a:latin typeface="Times New Roman" panose="02020603050405020304" pitchFamily="18" charset="0"/>
                <a:cs typeface="Times New Roman" panose="02020603050405020304" pitchFamily="18" charset="0"/>
              </a:rPr>
              <a:t>波形，分析波形之间的相位关系</a:t>
            </a:r>
            <a:r>
              <a:rPr lang="en-US" altLang="zh-CN" sz="2400" dirty="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342900" indent="-342900" fontAlgn="base">
              <a:spcBef>
                <a:spcPct val="0"/>
              </a:spcBef>
              <a:spcAft>
                <a:spcPct val="0"/>
              </a:spcAft>
            </a:pPr>
            <a:endParaRPr lang="en-US" altLang="zh-CN" sz="2400" dirty="0">
              <a:latin typeface="Times New Roman" panose="02020603050405020304" pitchFamily="18" charset="0"/>
              <a:cs typeface="Times New Roman" panose="02020603050405020304" pitchFamily="18" charset="0"/>
            </a:endParaRPr>
          </a:p>
          <a:p>
            <a:pPr marL="342900" indent="-342900" fontAlgn="base">
              <a:spcBef>
                <a:spcPct val="0"/>
              </a:spcBef>
              <a:spcAft>
                <a:spcPct val="0"/>
              </a:spcAft>
            </a:pP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74LS138</a:t>
            </a:r>
            <a:r>
              <a:rPr lang="zh-CN" altLang="en-US" sz="2400" dirty="0" smtClean="0"/>
              <a:t>的</a:t>
            </a:r>
            <a:r>
              <a:rPr lang="en-US" altLang="zh-CN" sz="2400" dirty="0" smtClean="0"/>
              <a:t>G</a:t>
            </a:r>
            <a:r>
              <a:rPr lang="en-US" altLang="zh-CN" sz="3600" dirty="0" smtClean="0"/>
              <a:t>1</a:t>
            </a:r>
            <a:r>
              <a:rPr lang="zh-CN" altLang="en-US" sz="2400" dirty="0" smtClean="0"/>
              <a:t>接高电平，</a:t>
            </a:r>
            <a:r>
              <a:rPr lang="en-US" altLang="zh-CN" sz="2400" dirty="0"/>
              <a:t> G2A</a:t>
            </a:r>
            <a:r>
              <a:rPr lang="zh-CN" altLang="en-US" sz="2400" dirty="0"/>
              <a:t>，</a:t>
            </a:r>
            <a:r>
              <a:rPr lang="en-US" altLang="zh-CN" sz="2400" dirty="0" smtClean="0"/>
              <a:t>G2B</a:t>
            </a:r>
            <a:r>
              <a:rPr lang="zh-CN" altLang="en-US" sz="2400" dirty="0" smtClean="0"/>
              <a:t>均与</a:t>
            </a:r>
            <a:r>
              <a:rPr lang="en-US" altLang="zh-CN" sz="2400" dirty="0">
                <a:latin typeface="Times New Roman" panose="02020603050405020304" pitchFamily="18" charset="0"/>
                <a:cs typeface="Times New Roman" panose="02020603050405020304" pitchFamily="18" charset="0"/>
              </a:rPr>
              <a:t>74LS197</a:t>
            </a:r>
            <a:r>
              <a:rPr lang="zh-CN" altLang="en-US" sz="2400" dirty="0">
                <a:latin typeface="Times New Roman" panose="02020603050405020304" pitchFamily="18" charset="0"/>
                <a:cs typeface="Times New Roman" panose="02020603050405020304" pitchFamily="18" charset="0"/>
              </a:rPr>
              <a:t>输出端</a:t>
            </a:r>
            <a:r>
              <a:rPr lang="en-US" altLang="zh-CN" sz="2400" dirty="0" smtClean="0">
                <a:latin typeface="Times New Roman" panose="02020603050405020304" pitchFamily="18" charset="0"/>
                <a:cs typeface="Times New Roman" panose="02020603050405020304" pitchFamily="18" charset="0"/>
              </a:rPr>
              <a:t>Q3</a:t>
            </a:r>
            <a:r>
              <a:rPr lang="zh-CN" altLang="en-US" sz="2400" dirty="0" smtClean="0">
                <a:latin typeface="Times New Roman" panose="02020603050405020304" pitchFamily="18" charset="0"/>
                <a:cs typeface="Times New Roman" panose="02020603050405020304" pitchFamily="18" charset="0"/>
              </a:rPr>
              <a:t>相连，</a:t>
            </a:r>
            <a:r>
              <a:rPr lang="en-US" altLang="zh-CN" sz="2400" dirty="0">
                <a:latin typeface="Times New Roman" panose="02020603050405020304" pitchFamily="18" charset="0"/>
                <a:cs typeface="Times New Roman" panose="02020603050405020304" pitchFamily="18" charset="0"/>
              </a:rPr>
              <a:t> 74LS197</a:t>
            </a:r>
            <a:r>
              <a:rPr lang="zh-CN" altLang="en-US" sz="2400" dirty="0">
                <a:latin typeface="Times New Roman" panose="02020603050405020304" pitchFamily="18" charset="0"/>
                <a:cs typeface="Times New Roman" panose="02020603050405020304" pitchFamily="18" charset="0"/>
              </a:rPr>
              <a:t>输出</a:t>
            </a:r>
            <a:r>
              <a:rPr lang="zh-CN" altLang="en-US" sz="2400" dirty="0" smtClean="0">
                <a:latin typeface="Times New Roman" panose="02020603050405020304" pitchFamily="18" charset="0"/>
                <a:cs typeface="Times New Roman" panose="02020603050405020304" pitchFamily="18" charset="0"/>
              </a:rPr>
              <a:t>端</a:t>
            </a:r>
            <a:r>
              <a:rPr lang="en-US" altLang="zh-CN" sz="2400" dirty="0" smtClean="0">
                <a:latin typeface="Times New Roman" panose="02020603050405020304" pitchFamily="18" charset="0"/>
                <a:cs typeface="Times New Roman" panose="02020603050405020304" pitchFamily="18" charset="0"/>
              </a:rPr>
              <a:t>Q2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Q1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Q0</a:t>
            </a:r>
            <a:r>
              <a:rPr lang="zh-CN" altLang="en-US" sz="2400" dirty="0">
                <a:latin typeface="Times New Roman" panose="02020603050405020304" pitchFamily="18" charset="0"/>
                <a:cs typeface="Times New Roman" panose="02020603050405020304" pitchFamily="18" charset="0"/>
              </a:rPr>
              <a:t>依次与</a:t>
            </a:r>
            <a:r>
              <a:rPr lang="en-US" altLang="zh-CN" sz="2400" dirty="0">
                <a:latin typeface="Times New Roman" panose="02020603050405020304" pitchFamily="18" charset="0"/>
                <a:cs typeface="Times New Roman" panose="02020603050405020304" pitchFamily="18" charset="0"/>
              </a:rPr>
              <a:t>74LS138</a:t>
            </a:r>
            <a:r>
              <a:rPr lang="zh-CN" altLang="en-US" sz="2400" dirty="0">
                <a:latin typeface="Times New Roman" panose="02020603050405020304" pitchFamily="18" charset="0"/>
                <a:cs typeface="Times New Roman" panose="02020603050405020304" pitchFamily="18" charset="0"/>
              </a:rPr>
              <a:t>输入</a:t>
            </a:r>
            <a:r>
              <a:rPr lang="zh-CN" altLang="en-US" sz="2400" dirty="0" smtClean="0">
                <a:latin typeface="Times New Roman" panose="02020603050405020304" pitchFamily="18" charset="0"/>
                <a:cs typeface="Times New Roman" panose="02020603050405020304" pitchFamily="18" charset="0"/>
              </a:rPr>
              <a:t>端</a:t>
            </a:r>
            <a:r>
              <a:rPr lang="en-US" altLang="zh-CN" sz="2400" dirty="0" smtClean="0">
                <a:latin typeface="Times New Roman" panose="02020603050405020304" pitchFamily="18" charset="0"/>
                <a:cs typeface="Times New Roman" panose="02020603050405020304" pitchFamily="18" charset="0"/>
              </a:rPr>
              <a:t>S2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S0</a:t>
            </a:r>
            <a:r>
              <a:rPr lang="zh-CN" altLang="en-US" sz="2400" dirty="0">
                <a:latin typeface="Times New Roman" panose="02020603050405020304" pitchFamily="18" charset="0"/>
                <a:cs typeface="Times New Roman" panose="02020603050405020304" pitchFamily="18" charset="0"/>
              </a:rPr>
              <a:t>相连</a:t>
            </a:r>
            <a:r>
              <a:rPr lang="zh-CN" altLang="en-US"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使用示波器逻辑分析仪观测并记录</a:t>
            </a:r>
            <a:r>
              <a:rPr lang="en-US" altLang="zh-CN" sz="2400" dirty="0">
                <a:latin typeface="Times New Roman" panose="02020603050405020304" pitchFamily="18" charset="0"/>
                <a:cs typeface="Times New Roman" panose="02020603050405020304" pitchFamily="18" charset="0"/>
              </a:rPr>
              <a:t>CP0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G1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S0</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2</a:t>
            </a:r>
            <a:r>
              <a:rPr lang="zh-CN" altLang="en-US" sz="2400" baseline="-30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4</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5</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7</a:t>
            </a:r>
            <a:r>
              <a:rPr lang="zh-CN" altLang="en-US" sz="2400" dirty="0">
                <a:latin typeface="Times New Roman" panose="02020603050405020304" pitchFamily="18" charset="0"/>
                <a:cs typeface="Times New Roman" panose="02020603050405020304" pitchFamily="18" charset="0"/>
              </a:rPr>
              <a:t>波形，分析波形之间的相位关系。</a:t>
            </a:r>
            <a:endParaRPr lang="en-US" altLang="zh-CN" sz="2400" dirty="0">
              <a:latin typeface="Times New Roman" panose="02020603050405020304" pitchFamily="18" charset="0"/>
              <a:cs typeface="Times New Roman" panose="02020603050405020304" pitchFamily="18" charset="0"/>
            </a:endParaRPr>
          </a:p>
          <a:p>
            <a:pPr marL="342900" indent="-342900" fontAlgn="base">
              <a:spcBef>
                <a:spcPct val="0"/>
              </a:spcBef>
              <a:spcAft>
                <a:spcPct val="0"/>
              </a:spcAft>
            </a:pPr>
            <a:endParaRPr lang="en-US" altLang="zh-CN" sz="2400" dirty="0" smtClean="0">
              <a:latin typeface="Times New Roman" panose="02020603050405020304" pitchFamily="18" charset="0"/>
              <a:cs typeface="Times New Roman" panose="02020603050405020304" pitchFamily="18" charset="0"/>
            </a:endParaRPr>
          </a:p>
        </p:txBody>
      </p:sp>
      <p:cxnSp>
        <p:nvCxnSpPr>
          <p:cNvPr id="3" name="直接连接符 2"/>
          <p:cNvCxnSpPr/>
          <p:nvPr/>
        </p:nvCxnSpPr>
        <p:spPr>
          <a:xfrm>
            <a:off x="2699792" y="1628800"/>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563888" y="1628800"/>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644008" y="4365104"/>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08104" y="4365104"/>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pPr marL="0" indent="0">
              <a:buNone/>
            </a:pPr>
            <a:r>
              <a:rPr lang="zh-CN" altLang="en-US" dirty="0" smtClean="0"/>
              <a:t>内容</a:t>
            </a:r>
            <a:r>
              <a:rPr lang="en-US" altLang="zh-CN" dirty="0" smtClean="0"/>
              <a:t>2</a:t>
            </a:r>
            <a:r>
              <a:rPr lang="zh-CN" altLang="en-US" dirty="0" smtClean="0"/>
              <a:t>：</a:t>
            </a:r>
            <a:endParaRPr lang="en-US" altLang="zh-CN" dirty="0" smtClean="0"/>
          </a:p>
          <a:p>
            <a:pPr marL="0" indent="0">
              <a:buNone/>
            </a:pPr>
            <a:r>
              <a:rPr lang="en-US" altLang="zh-CN" dirty="0" smtClean="0"/>
              <a:t>1</a:t>
            </a:r>
            <a:r>
              <a:rPr lang="zh-CN" altLang="en-US" dirty="0" smtClean="0"/>
              <a:t>、设计</a:t>
            </a:r>
            <a:endParaRPr lang="en-US" altLang="zh-CN" dirty="0" smtClean="0"/>
          </a:p>
          <a:p>
            <a:pPr marL="0" indent="0">
              <a:buNone/>
            </a:pPr>
            <a:r>
              <a:rPr lang="zh-CN" altLang="en-US" dirty="0" smtClean="0"/>
              <a:t>半加</a:t>
            </a:r>
            <a:r>
              <a:rPr lang="en-US" altLang="zh-CN" dirty="0" smtClean="0"/>
              <a:t>/</a:t>
            </a:r>
            <a:r>
              <a:rPr lang="zh-CN" altLang="en-US" dirty="0" smtClean="0"/>
              <a:t>减器与全加</a:t>
            </a:r>
            <a:r>
              <a:rPr lang="en-US" altLang="zh-CN" dirty="0" smtClean="0"/>
              <a:t>/</a:t>
            </a:r>
            <a:r>
              <a:rPr lang="zh-CN" altLang="en-US" dirty="0" smtClean="0"/>
              <a:t>减器有区别：只考虑两个加</a:t>
            </a:r>
            <a:r>
              <a:rPr lang="en-US" altLang="zh-CN" dirty="0" smtClean="0"/>
              <a:t>/</a:t>
            </a:r>
            <a:r>
              <a:rPr lang="zh-CN" altLang="en-US" dirty="0" smtClean="0"/>
              <a:t>减数本身，不考虑来自相邻位的进位或借位。</a:t>
            </a:r>
            <a:endParaRPr lang="en-US" altLang="zh-CN" dirty="0" smtClean="0"/>
          </a:p>
          <a:p>
            <a:pPr marL="0" indent="0">
              <a:buNone/>
            </a:pPr>
            <a:endParaRPr lang="zh-CN" altLang="en-US" dirty="0"/>
          </a:p>
        </p:txBody>
      </p:sp>
      <p:graphicFrame>
        <p:nvGraphicFramePr>
          <p:cNvPr id="5" name="表格 4"/>
          <p:cNvGraphicFramePr>
            <a:graphicFrameLocks noGrp="1"/>
          </p:cNvGraphicFramePr>
          <p:nvPr/>
        </p:nvGraphicFramePr>
        <p:xfrm>
          <a:off x="971600" y="2240880"/>
          <a:ext cx="7344815" cy="3708400"/>
        </p:xfrm>
        <a:graphic>
          <a:graphicData uri="http://schemas.openxmlformats.org/drawingml/2006/table">
            <a:tbl>
              <a:tblPr firstRow="1" bandRow="1">
                <a:tableStyleId>{5940675A-B579-460E-94D1-54222C63F5DA}</a:tableStyleId>
              </a:tblPr>
              <a:tblGrid>
                <a:gridCol w="1468963">
                  <a:extLst>
                    <a:ext uri="{9D8B030D-6E8A-4147-A177-3AD203B41FA5}">
                      <a16:colId xmlns:a16="http://schemas.microsoft.com/office/drawing/2014/main" val="20000"/>
                    </a:ext>
                  </a:extLst>
                </a:gridCol>
                <a:gridCol w="1468963">
                  <a:extLst>
                    <a:ext uri="{9D8B030D-6E8A-4147-A177-3AD203B41FA5}">
                      <a16:colId xmlns:a16="http://schemas.microsoft.com/office/drawing/2014/main" val="20001"/>
                    </a:ext>
                  </a:extLst>
                </a:gridCol>
                <a:gridCol w="1468963">
                  <a:extLst>
                    <a:ext uri="{9D8B030D-6E8A-4147-A177-3AD203B41FA5}">
                      <a16:colId xmlns:a16="http://schemas.microsoft.com/office/drawing/2014/main" val="20002"/>
                    </a:ext>
                  </a:extLst>
                </a:gridCol>
                <a:gridCol w="1468963">
                  <a:extLst>
                    <a:ext uri="{9D8B030D-6E8A-4147-A177-3AD203B41FA5}">
                      <a16:colId xmlns:a16="http://schemas.microsoft.com/office/drawing/2014/main" val="20003"/>
                    </a:ext>
                  </a:extLst>
                </a:gridCol>
                <a:gridCol w="1468963">
                  <a:extLst>
                    <a:ext uri="{9D8B030D-6E8A-4147-A177-3AD203B41FA5}">
                      <a16:colId xmlns:a16="http://schemas.microsoft.com/office/drawing/2014/main" val="20004"/>
                    </a:ext>
                  </a:extLst>
                </a:gridCol>
              </a:tblGrid>
              <a:tr h="370840">
                <a:tc gridSpan="3">
                  <a:txBody>
                    <a:bodyPr/>
                    <a:lstStyle/>
                    <a:p>
                      <a:pPr algn="ctr"/>
                      <a:r>
                        <a:rPr lang="zh-CN" altLang="en-US" dirty="0" smtClean="0"/>
                        <a:t>输入</a:t>
                      </a:r>
                      <a:endParaRPr lang="zh-CN" altLang="en-US" dirty="0"/>
                    </a:p>
                  </a:txBody>
                  <a:tcPr/>
                </a:tc>
                <a:tc hMerge="1">
                  <a:txBody>
                    <a:bodyPr/>
                    <a:lstStyle/>
                    <a:p>
                      <a:endParaRPr lang="zh-CN"/>
                    </a:p>
                  </a:txBody>
                  <a:tcPr/>
                </a:tc>
                <a:tc hMerge="1">
                  <a:txBody>
                    <a:bodyPr/>
                    <a:lstStyle/>
                    <a:p>
                      <a:endParaRPr lang="zh-CN"/>
                    </a:p>
                  </a:txBody>
                  <a:tcPr/>
                </a:tc>
                <a:tc gridSpan="2">
                  <a:txBody>
                    <a:bodyPr/>
                    <a:lstStyle/>
                    <a:p>
                      <a:pPr algn="ctr"/>
                      <a:r>
                        <a:rPr lang="zh-CN" altLang="en-US" dirty="0" smtClean="0"/>
                        <a:t>输出</a:t>
                      </a:r>
                      <a:endParaRPr lang="zh-CN" altLang="en-US" dirty="0"/>
                    </a:p>
                  </a:txBody>
                  <a:tcPr/>
                </a:tc>
                <a:tc hMerge="1">
                  <a:txBody>
                    <a:bodyPr/>
                    <a:lstStyle/>
                    <a:p>
                      <a:endParaRPr lang="zh-CN"/>
                    </a:p>
                  </a:txBody>
                  <a:tcPr/>
                </a:tc>
                <a:extLst>
                  <a:ext uri="{0D108BD9-81ED-4DB2-BD59-A6C34878D82A}">
                    <a16:rowId xmlns:a16="http://schemas.microsoft.com/office/drawing/2014/main" val="10000"/>
                  </a:ext>
                </a:extLst>
              </a:tr>
              <a:tr h="370840">
                <a:tc>
                  <a:txBody>
                    <a:bodyPr/>
                    <a:lstStyle/>
                    <a:p>
                      <a:r>
                        <a:rPr lang="en-US" altLang="zh-CN" dirty="0" smtClean="0"/>
                        <a:t>M</a:t>
                      </a:r>
                      <a:endParaRPr lang="zh-CN" altLang="en-US" dirty="0"/>
                    </a:p>
                  </a:txBody>
                  <a:tcPr/>
                </a:tc>
                <a:tc>
                  <a:txBody>
                    <a:bodyPr/>
                    <a:lstStyle/>
                    <a:p>
                      <a:r>
                        <a:rPr lang="en-US" altLang="zh-CN" dirty="0" smtClean="0"/>
                        <a:t>A</a:t>
                      </a:r>
                      <a:endParaRPr lang="zh-CN" altLang="en-US" dirty="0"/>
                    </a:p>
                  </a:txBody>
                  <a:tcPr/>
                </a:tc>
                <a:tc>
                  <a:txBody>
                    <a:bodyPr/>
                    <a:lstStyle/>
                    <a:p>
                      <a:r>
                        <a:rPr lang="en-US" altLang="zh-CN" dirty="0" smtClean="0"/>
                        <a:t>B</a:t>
                      </a:r>
                      <a:endParaRPr lang="zh-CN" altLang="en-US" dirty="0"/>
                    </a:p>
                  </a:txBody>
                  <a:tcPr/>
                </a:tc>
                <a:tc>
                  <a:txBody>
                    <a:bodyPr/>
                    <a:lstStyle/>
                    <a:p>
                      <a:r>
                        <a:rPr lang="en-US" altLang="zh-CN" dirty="0" smtClean="0"/>
                        <a:t>Y</a:t>
                      </a:r>
                      <a:endParaRPr lang="zh-CN" altLang="en-US" dirty="0"/>
                    </a:p>
                  </a:txBody>
                  <a:tcPr/>
                </a:tc>
                <a:tc>
                  <a:txBody>
                    <a:bodyPr/>
                    <a:lstStyle/>
                    <a:p>
                      <a:r>
                        <a:rPr lang="en-US" altLang="zh-CN" dirty="0" smtClean="0"/>
                        <a:t>C</a:t>
                      </a:r>
                      <a:r>
                        <a:rPr lang="zh-CN" altLang="en-US" dirty="0" smtClean="0"/>
                        <a:t>（进</a:t>
                      </a:r>
                      <a:r>
                        <a:rPr lang="en-US" altLang="zh-CN" dirty="0" smtClean="0"/>
                        <a:t>/</a:t>
                      </a:r>
                      <a:r>
                        <a:rPr lang="zh-CN" altLang="en-US" dirty="0" smtClean="0"/>
                        <a:t>借位）</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solidFill>
                            <a:srgbClr val="FF0000"/>
                          </a:solidFill>
                        </a:rPr>
                        <a:t>1</a:t>
                      </a:r>
                      <a:endParaRPr lang="zh-CN" altLang="en-US" dirty="0">
                        <a:solidFill>
                          <a:srgbClr val="FF0000"/>
                        </a:solidFill>
                      </a:endParaRPr>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solidFill>
                            <a:srgbClr val="FF0000"/>
                          </a:solidFill>
                        </a:rPr>
                        <a:t>1</a:t>
                      </a:r>
                      <a:endParaRPr lang="zh-CN" altLang="en-US" dirty="0">
                        <a:solidFill>
                          <a:srgbClr val="FF0000"/>
                        </a:solidFill>
                      </a:endParaRPr>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10005"/>
                  </a:ext>
                </a:extLst>
              </a:tr>
              <a:tr h="370840">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extLst>
                  <a:ext uri="{0D108BD9-81ED-4DB2-BD59-A6C34878D82A}">
                    <a16:rowId xmlns:a16="http://schemas.microsoft.com/office/drawing/2014/main" val="10006"/>
                  </a:ext>
                </a:extLst>
              </a:tr>
              <a:tr h="370840">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solidFill>
                            <a:srgbClr val="FF0000"/>
                          </a:solidFill>
                        </a:rPr>
                        <a:t>1</a:t>
                      </a:r>
                      <a:endParaRPr lang="zh-CN" altLang="en-US" dirty="0">
                        <a:solidFill>
                          <a:srgbClr val="FF0000"/>
                        </a:solidFill>
                      </a:endParaRPr>
                    </a:p>
                  </a:txBody>
                  <a:tcPr/>
                </a:tc>
                <a:tc>
                  <a:txBody>
                    <a:bodyPr/>
                    <a:lstStyle/>
                    <a:p>
                      <a:r>
                        <a:rPr lang="en-US" altLang="zh-CN" dirty="0" smtClean="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10007"/>
                  </a:ext>
                </a:extLst>
              </a:tr>
              <a:tr h="370840">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solidFill>
                            <a:srgbClr val="FF0000"/>
                          </a:solidFill>
                        </a:rPr>
                        <a:t>1</a:t>
                      </a:r>
                      <a:endParaRPr lang="zh-CN" altLang="en-US" dirty="0">
                        <a:solidFill>
                          <a:srgbClr val="FF0000"/>
                        </a:solidFill>
                      </a:endParaRPr>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8"/>
                  </a:ext>
                </a:extLst>
              </a:tr>
              <a:tr h="370840">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lvl="0"/>
            <a:r>
              <a:rPr lang="en-US" altLang="zh-CN" dirty="0"/>
              <a:t>2</a:t>
            </a:r>
            <a:r>
              <a:rPr lang="zh-CN" altLang="en-US" dirty="0"/>
              <a:t>、</a:t>
            </a:r>
            <a:r>
              <a:rPr lang="zh-CN" altLang="zh-CN" dirty="0"/>
              <a:t>设计流程</a:t>
            </a:r>
            <a:r>
              <a:rPr lang="zh-CN" altLang="en-US" dirty="0"/>
              <a:t>：</a:t>
            </a:r>
            <a:r>
              <a:rPr lang="zh-CN" altLang="zh-CN" dirty="0"/>
              <a:t>真值表</a:t>
            </a:r>
            <a:r>
              <a:rPr lang="en-US" altLang="zh-CN" dirty="0"/>
              <a:t>-&gt;</a:t>
            </a:r>
            <a:r>
              <a:rPr lang="zh-CN" altLang="zh-CN" dirty="0"/>
              <a:t>卡诺图</a:t>
            </a:r>
            <a:r>
              <a:rPr lang="en-US" altLang="zh-CN" dirty="0"/>
              <a:t>-&gt;</a:t>
            </a:r>
            <a:r>
              <a:rPr lang="zh-CN" altLang="zh-CN" dirty="0"/>
              <a:t>逻辑表达式</a:t>
            </a:r>
            <a:r>
              <a:rPr lang="en-US" altLang="zh-CN" dirty="0"/>
              <a:t>-&gt;</a:t>
            </a:r>
            <a:r>
              <a:rPr lang="zh-CN" altLang="zh-CN" dirty="0"/>
              <a:t>选择器件实现。</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normAutofit/>
          </a:bodyPr>
          <a:lstStyle/>
          <a:p>
            <a:pPr>
              <a:buNone/>
            </a:pPr>
            <a:r>
              <a:rPr lang="zh-CN" altLang="en-US" dirty="0" smtClean="0"/>
              <a:t>（</a:t>
            </a:r>
            <a:r>
              <a:rPr lang="en-US" altLang="zh-CN" dirty="0" smtClean="0"/>
              <a:t>1</a:t>
            </a:r>
            <a:r>
              <a:rPr lang="zh-CN" altLang="en-US" dirty="0" smtClean="0"/>
              <a:t>）根据真值表直接列出</a:t>
            </a:r>
            <a:r>
              <a:rPr lang="en-US" altLang="zh-CN" dirty="0" smtClean="0"/>
              <a:t>Y</a:t>
            </a:r>
            <a:r>
              <a:rPr lang="zh-CN" altLang="en-US" dirty="0" smtClean="0"/>
              <a:t>和</a:t>
            </a:r>
            <a:r>
              <a:rPr lang="en-US" altLang="zh-CN" dirty="0" smtClean="0"/>
              <a:t>C</a:t>
            </a:r>
            <a:r>
              <a:rPr lang="zh-CN" altLang="en-US" dirty="0" smtClean="0"/>
              <a:t>的逻辑表达式</a:t>
            </a:r>
            <a:endParaRPr lang="en-US" altLang="zh-CN" dirty="0" smtClean="0"/>
          </a:p>
          <a:p>
            <a:pPr>
              <a:buNone/>
            </a:pPr>
            <a:r>
              <a:rPr lang="en-US" altLang="zh-CN" dirty="0" smtClean="0"/>
              <a:t>Y=MAB+MAB+MAB+MAB</a:t>
            </a:r>
          </a:p>
          <a:p>
            <a:pPr>
              <a:buNone/>
            </a:pPr>
            <a:r>
              <a:rPr lang="en-US" altLang="zh-CN" dirty="0" smtClean="0"/>
              <a:t>C=MAB+MAB</a:t>
            </a:r>
          </a:p>
          <a:p>
            <a:pPr marL="0" indent="0">
              <a:buNone/>
            </a:pPr>
            <a:r>
              <a:rPr lang="zh-CN" altLang="en-US" dirty="0" smtClean="0"/>
              <a:t>化简逻辑表达式可得到</a:t>
            </a:r>
            <a:r>
              <a:rPr lang="en-US" altLang="zh-CN" dirty="0" smtClean="0"/>
              <a:t>Y,C</a:t>
            </a:r>
            <a:r>
              <a:rPr lang="zh-CN" altLang="en-US" dirty="0" smtClean="0"/>
              <a:t>关于</a:t>
            </a:r>
            <a:r>
              <a:rPr lang="en-US" altLang="zh-CN" dirty="0" smtClean="0"/>
              <a:t>S,A,B</a:t>
            </a:r>
            <a:r>
              <a:rPr lang="zh-CN" altLang="en-US" dirty="0" smtClean="0"/>
              <a:t>的输出表达式。</a:t>
            </a:r>
            <a:endParaRPr lang="en-US" altLang="zh-CN" dirty="0" smtClean="0"/>
          </a:p>
          <a:p>
            <a:pPr marL="0" indent="0">
              <a:buNone/>
            </a:pPr>
            <a:r>
              <a:rPr lang="zh-CN" altLang="en-US" dirty="0" smtClean="0"/>
              <a:t>（</a:t>
            </a:r>
            <a:r>
              <a:rPr lang="en-US" altLang="zh-CN" dirty="0" smtClean="0"/>
              <a:t>2</a:t>
            </a:r>
            <a:r>
              <a:rPr lang="zh-CN" altLang="en-US" dirty="0" smtClean="0"/>
              <a:t>）采用卡诺图化简的方法，以</a:t>
            </a:r>
            <a:r>
              <a:rPr lang="en-US" altLang="zh-CN" dirty="0" smtClean="0"/>
              <a:t>Y</a:t>
            </a:r>
            <a:r>
              <a:rPr lang="zh-CN" altLang="en-US" dirty="0" smtClean="0"/>
              <a:t>为例</a:t>
            </a: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r>
              <a:rPr lang="en-US" altLang="zh-CN" dirty="0" smtClean="0"/>
              <a:t>Y=AB+AB</a:t>
            </a:r>
            <a:r>
              <a:rPr lang="zh-CN" altLang="en-US" dirty="0" smtClean="0"/>
              <a:t>，同理可得</a:t>
            </a:r>
            <a:r>
              <a:rPr lang="en-US" altLang="zh-CN" dirty="0" smtClean="0"/>
              <a:t>C</a:t>
            </a:r>
            <a:r>
              <a:rPr lang="zh-CN" altLang="en-US" dirty="0" smtClean="0"/>
              <a:t>的输出表达式。</a:t>
            </a:r>
            <a:endParaRPr lang="en-US" altLang="zh-CN" dirty="0" smtClean="0"/>
          </a:p>
          <a:p>
            <a:pPr marL="0" indent="0">
              <a:buNone/>
            </a:pPr>
            <a:endParaRPr lang="en-US" altLang="zh-CN" dirty="0" smtClean="0"/>
          </a:p>
          <a:p>
            <a:pPr>
              <a:buNone/>
            </a:pPr>
            <a:endParaRPr lang="en-US" altLang="zh-CN" dirty="0" smtClean="0"/>
          </a:p>
          <a:p>
            <a:pPr>
              <a:buNone/>
            </a:pPr>
            <a:endParaRPr lang="zh-CN" altLang="en-US" dirty="0"/>
          </a:p>
        </p:txBody>
      </p:sp>
      <p:cxnSp>
        <p:nvCxnSpPr>
          <p:cNvPr id="3" name="直接连接符 2"/>
          <p:cNvCxnSpPr/>
          <p:nvPr/>
        </p:nvCxnSpPr>
        <p:spPr>
          <a:xfrm>
            <a:off x="971600"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25963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907704"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33633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05983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13995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80150" y="1268760"/>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95736" y="1268760"/>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表格 14"/>
          <p:cNvGraphicFramePr>
            <a:graphicFrameLocks noGrp="1"/>
          </p:cNvGraphicFramePr>
          <p:nvPr/>
        </p:nvGraphicFramePr>
        <p:xfrm>
          <a:off x="1142976" y="2924944"/>
          <a:ext cx="6096000" cy="138176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altLang="zh-CN" dirty="0" smtClean="0"/>
                        <a:t>AB</a:t>
                      </a:r>
                    </a:p>
                    <a:p>
                      <a:r>
                        <a:rPr lang="en-US" altLang="zh-CN" dirty="0" smtClean="0"/>
                        <a:t>M</a:t>
                      </a:r>
                      <a:endParaRPr lang="zh-CN" altLang="en-US" dirty="0"/>
                    </a:p>
                  </a:txBody>
                  <a:tcPr/>
                </a:tc>
                <a:tc>
                  <a:txBody>
                    <a:bodyPr/>
                    <a:lstStyle/>
                    <a:p>
                      <a:r>
                        <a:rPr lang="en-US" altLang="zh-CN" dirty="0" smtClean="0"/>
                        <a:t>00</a:t>
                      </a:r>
                      <a:endParaRPr lang="zh-CN" altLang="en-US" dirty="0"/>
                    </a:p>
                  </a:txBody>
                  <a:tcPr/>
                </a:tc>
                <a:tc>
                  <a:txBody>
                    <a:bodyPr/>
                    <a:lstStyle/>
                    <a:p>
                      <a:r>
                        <a:rPr lang="en-US" altLang="zh-CN" dirty="0" smtClean="0"/>
                        <a:t>01</a:t>
                      </a:r>
                      <a:endParaRPr lang="zh-CN" altLang="en-US" dirty="0"/>
                    </a:p>
                  </a:txBody>
                  <a:tcPr/>
                </a:tc>
                <a:tc>
                  <a:txBody>
                    <a:bodyPr/>
                    <a:lstStyle/>
                    <a:p>
                      <a:r>
                        <a:rPr lang="en-US" altLang="zh-CN" dirty="0" smtClean="0"/>
                        <a:t>11</a:t>
                      </a:r>
                      <a:endParaRPr lang="zh-CN" altLang="en-US" dirty="0"/>
                    </a:p>
                  </a:txBody>
                  <a:tcPr/>
                </a:tc>
                <a:tc>
                  <a:txBody>
                    <a:bodyPr/>
                    <a:lstStyle/>
                    <a:p>
                      <a:r>
                        <a:rPr lang="en-US" altLang="zh-CN" dirty="0" smtClean="0"/>
                        <a:t>10</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10002"/>
                  </a:ext>
                </a:extLst>
              </a:tr>
            </a:tbl>
          </a:graphicData>
        </a:graphic>
      </p:graphicFrame>
      <p:sp>
        <p:nvSpPr>
          <p:cNvPr id="16" name="圆角矩形 15"/>
          <p:cNvSpPr/>
          <p:nvPr/>
        </p:nvSpPr>
        <p:spPr>
          <a:xfrm>
            <a:off x="3643306" y="3650154"/>
            <a:ext cx="214314"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072198" y="3650154"/>
            <a:ext cx="214314"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978440" y="458112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763688" y="458112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457200" y="313779"/>
            <a:ext cx="8229600" cy="5851525"/>
          </a:xfrm>
        </p:spPr>
        <p:txBody>
          <a:bodyPr>
            <a:normAutofit/>
          </a:bodyPr>
          <a:lstStyle/>
          <a:p>
            <a:pPr marL="0" indent="0">
              <a:buNone/>
            </a:pPr>
            <a:r>
              <a:rPr lang="zh-CN" altLang="en-US" dirty="0" smtClean="0"/>
              <a:t>（</a:t>
            </a:r>
            <a:r>
              <a:rPr lang="en-US" altLang="zh-CN" dirty="0" smtClean="0"/>
              <a:t>3</a:t>
            </a:r>
            <a:r>
              <a:rPr lang="zh-CN" altLang="en-US" dirty="0" smtClean="0"/>
              <a:t>）选择器件实现（门电路或</a:t>
            </a:r>
            <a:r>
              <a:rPr lang="en-US" altLang="zh-CN" dirty="0" smtClean="0"/>
              <a:t>138</a:t>
            </a:r>
            <a:r>
              <a:rPr lang="zh-CN" altLang="en-US" dirty="0" smtClean="0"/>
              <a:t>芯片）</a:t>
            </a:r>
            <a:endParaRPr lang="en-US" altLang="zh-CN" dirty="0" smtClean="0"/>
          </a:p>
          <a:p>
            <a:pPr marL="0" indent="0">
              <a:buNone/>
            </a:pPr>
            <a:r>
              <a:rPr lang="zh-CN" altLang="en-US" dirty="0"/>
              <a:t>以</a:t>
            </a:r>
            <a:r>
              <a:rPr lang="en-US" altLang="zh-CN" dirty="0"/>
              <a:t>138</a:t>
            </a:r>
            <a:r>
              <a:rPr lang="zh-CN" altLang="en-US" dirty="0"/>
              <a:t>芯片实现为例</a:t>
            </a:r>
            <a:endParaRPr lang="en-US" altLang="zh-CN" dirty="0"/>
          </a:p>
          <a:p>
            <a:pPr marL="0" indent="0">
              <a:buNone/>
            </a:pPr>
            <a:r>
              <a:rPr lang="en-US" altLang="zh-CN" dirty="0"/>
              <a:t> </a:t>
            </a:r>
            <a:r>
              <a:rPr lang="en-US" altLang="zh-CN" dirty="0" smtClean="0"/>
              <a:t>    Y= MAB+MAB+MAB+MAB=m1 m2m5m6</a:t>
            </a:r>
          </a:p>
          <a:p>
            <a:pPr marL="0" indent="0">
              <a:buNone/>
            </a:pPr>
            <a:r>
              <a:rPr lang="en-US" altLang="zh-CN" dirty="0"/>
              <a:t> </a:t>
            </a:r>
            <a:r>
              <a:rPr lang="en-US" altLang="zh-CN" dirty="0" smtClean="0"/>
              <a:t>    C=MAB+MAB=m3m5</a:t>
            </a:r>
          </a:p>
          <a:p>
            <a:pPr marL="0" indent="0">
              <a:buNone/>
            </a:pPr>
            <a:endParaRPr lang="en-US" altLang="zh-CN" dirty="0" smtClean="0"/>
          </a:p>
          <a:p>
            <a:pPr marL="0" lvl="0" indent="0">
              <a:buNone/>
            </a:pPr>
            <a:r>
              <a:rPr lang="en-US" altLang="zh-CN" dirty="0" smtClean="0"/>
              <a:t>3</a:t>
            </a:r>
            <a:r>
              <a:rPr lang="zh-CN" altLang="en-US" dirty="0" smtClean="0"/>
              <a:t>、静态测试，用“</a:t>
            </a:r>
            <a:r>
              <a:rPr lang="en-US" altLang="zh-CN" dirty="0" smtClean="0"/>
              <a:t>0-1</a:t>
            </a:r>
            <a:r>
              <a:rPr lang="zh-CN" altLang="en-US" dirty="0" smtClean="0"/>
              <a:t>”显示器检查输出是否符合真值表。</a:t>
            </a:r>
            <a:endParaRPr lang="en-US" altLang="zh-CN" dirty="0" smtClean="0"/>
          </a:p>
          <a:p>
            <a:pPr marL="0" lvl="0" indent="0">
              <a:buNone/>
            </a:pPr>
            <a:endParaRPr lang="en-US" altLang="zh-CN" dirty="0" smtClean="0"/>
          </a:p>
          <a:p>
            <a:pPr marL="0" indent="0">
              <a:buNone/>
            </a:pPr>
            <a:r>
              <a:rPr lang="en-US" altLang="zh-CN" dirty="0" smtClean="0"/>
              <a:t>4</a:t>
            </a:r>
            <a:r>
              <a:rPr lang="zh-CN" altLang="en-US" dirty="0" smtClean="0"/>
              <a:t>、动态测试。</a:t>
            </a:r>
            <a:r>
              <a:rPr lang="en-US" altLang="zh-CN" dirty="0" smtClean="0"/>
              <a:t>74LS197</a:t>
            </a:r>
            <a:r>
              <a:rPr lang="zh-CN" altLang="en-US" dirty="0" smtClean="0"/>
              <a:t>接成</a:t>
            </a:r>
            <a:r>
              <a:rPr lang="en-US" altLang="zh-CN" dirty="0" smtClean="0"/>
              <a:t>8</a:t>
            </a:r>
            <a:r>
              <a:rPr lang="zh-CN" altLang="en-US" dirty="0" smtClean="0"/>
              <a:t>进制计数器，</a:t>
            </a:r>
            <a:r>
              <a:rPr lang="en-US" altLang="zh-CN" dirty="0" smtClean="0"/>
              <a:t>CP1</a:t>
            </a:r>
            <a:r>
              <a:rPr lang="zh-CN" altLang="en-US" dirty="0" smtClean="0"/>
              <a:t>接</a:t>
            </a:r>
            <a:r>
              <a:rPr lang="en-US" altLang="zh-CN" dirty="0" smtClean="0"/>
              <a:t>10KHz</a:t>
            </a:r>
            <a:r>
              <a:rPr lang="zh-CN" altLang="en-US" dirty="0" smtClean="0"/>
              <a:t>方波观测</a:t>
            </a:r>
            <a:r>
              <a:rPr lang="en-US" altLang="zh-CN" dirty="0" smtClean="0"/>
              <a:t>S</a:t>
            </a:r>
            <a:r>
              <a:rPr lang="zh-CN" altLang="en-US" dirty="0" smtClean="0"/>
              <a:t>、</a:t>
            </a:r>
            <a:r>
              <a:rPr lang="en-US" altLang="zh-CN" dirty="0" smtClean="0"/>
              <a:t>A</a:t>
            </a:r>
            <a:r>
              <a:rPr lang="zh-CN" altLang="en-US" dirty="0" smtClean="0"/>
              <a:t>、</a:t>
            </a:r>
            <a:r>
              <a:rPr lang="en-US" altLang="zh-CN" dirty="0" smtClean="0"/>
              <a:t>B</a:t>
            </a:r>
            <a:r>
              <a:rPr lang="zh-CN" altLang="en-US" dirty="0" smtClean="0"/>
              <a:t>、</a:t>
            </a:r>
            <a:r>
              <a:rPr lang="en-US" altLang="zh-CN" dirty="0" smtClean="0"/>
              <a:t>Y</a:t>
            </a:r>
            <a:r>
              <a:rPr lang="zh-CN" altLang="en-US" dirty="0" smtClean="0"/>
              <a:t>、</a:t>
            </a:r>
            <a:r>
              <a:rPr lang="en-US" altLang="zh-CN" dirty="0" smtClean="0"/>
              <a:t>C</a:t>
            </a:r>
            <a:r>
              <a:rPr lang="zh-CN" altLang="en-US" dirty="0" smtClean="0"/>
              <a:t>以及</a:t>
            </a:r>
            <a:r>
              <a:rPr lang="en-US" altLang="zh-CN" dirty="0" smtClean="0"/>
              <a:t>CP1</a:t>
            </a:r>
            <a:r>
              <a:rPr lang="zh-CN" altLang="en-US" dirty="0" smtClean="0"/>
              <a:t>的输出波形，检查是否符合真值表。</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p:txBody>
      </p:sp>
      <p:cxnSp>
        <p:nvCxnSpPr>
          <p:cNvPr id="11" name="直接连接符 10"/>
          <p:cNvCxnSpPr/>
          <p:nvPr/>
        </p:nvCxnSpPr>
        <p:spPr>
          <a:xfrm>
            <a:off x="1436138"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763688"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15180"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843808"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563888"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139952"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076056" y="134076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580112" y="134076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12160" y="134076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444208" y="134076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947430" y="1268760"/>
            <a:ext cx="1928826" cy="1197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400798" y="1772816"/>
            <a:ext cx="179356" cy="741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555776" y="1772816"/>
            <a:ext cx="219444" cy="741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03848" y="1844824"/>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635896" y="1844824"/>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063252" y="1772816"/>
            <a:ext cx="1004692" cy="741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76672"/>
            <a:ext cx="8229600" cy="1143000"/>
          </a:xfrm>
        </p:spPr>
        <p:txBody>
          <a:bodyPr/>
          <a:lstStyle/>
          <a:p>
            <a:pPr eaLnBrk="1" hangingPunct="1"/>
            <a:r>
              <a:rPr lang="zh-CN" altLang="en-US" dirty="0" smtClean="0"/>
              <a:t>下周</a:t>
            </a:r>
            <a:r>
              <a:rPr lang="zh-CN" altLang="en-US" dirty="0"/>
              <a:t>课</a:t>
            </a:r>
            <a:r>
              <a:rPr lang="zh-CN" altLang="en-US" dirty="0" smtClean="0"/>
              <a:t>前准备</a:t>
            </a:r>
          </a:p>
        </p:txBody>
      </p:sp>
      <p:sp>
        <p:nvSpPr>
          <p:cNvPr id="27651" name="Rectangle 3"/>
          <p:cNvSpPr>
            <a:spLocks noGrp="1" noChangeArrowheads="1"/>
          </p:cNvSpPr>
          <p:nvPr>
            <p:ph idx="1"/>
          </p:nvPr>
        </p:nvSpPr>
        <p:spPr>
          <a:xfrm>
            <a:off x="457200" y="1600200"/>
            <a:ext cx="8229600" cy="4133056"/>
          </a:xfrm>
        </p:spPr>
        <p:txBody>
          <a:bodyPr/>
          <a:lstStyle/>
          <a:p>
            <a:pPr>
              <a:buNone/>
            </a:pPr>
            <a:r>
              <a:rPr lang="zh-CN" altLang="en-US" dirty="0" smtClean="0"/>
              <a:t>实验七 数据选择器电路原理及应用</a:t>
            </a:r>
            <a:endParaRPr lang="zh-CN" altLang="zh-CN" dirty="0" smtClean="0"/>
          </a:p>
          <a:p>
            <a:pPr>
              <a:buNone/>
            </a:pPr>
            <a:r>
              <a:rPr lang="en-US" altLang="zh-CN" dirty="0" smtClean="0"/>
              <a:t>1</a:t>
            </a:r>
            <a:r>
              <a:rPr lang="zh-CN" altLang="en-US" dirty="0" smtClean="0"/>
              <a:t>、使用</a:t>
            </a:r>
            <a:r>
              <a:rPr lang="en-US" altLang="zh-CN" dirty="0" err="1"/>
              <a:t>protues</a:t>
            </a:r>
            <a:r>
              <a:rPr lang="zh-CN" altLang="en-US" dirty="0"/>
              <a:t>仿真软件完成</a:t>
            </a:r>
            <a:r>
              <a:rPr lang="zh-CN" altLang="en-US" dirty="0" smtClean="0"/>
              <a:t>实验七，</a:t>
            </a:r>
            <a:r>
              <a:rPr lang="zh-CN" altLang="en-US" dirty="0"/>
              <a:t>设计</a:t>
            </a:r>
            <a:r>
              <a:rPr lang="zh-CN" altLang="en-US" dirty="0" smtClean="0"/>
              <a:t>并仿真</a:t>
            </a:r>
            <a:endParaRPr lang="en-US" altLang="zh-CN" dirty="0"/>
          </a:p>
          <a:p>
            <a:pPr eaLnBrk="1" hangingPunct="1">
              <a:buFontTx/>
              <a:buNone/>
            </a:pPr>
            <a:endParaRPr lang="zh-CN" altLang="en-US"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dirty="0" smtClean="0"/>
              <a:t>四、写实验报告</a:t>
            </a:r>
          </a:p>
        </p:txBody>
      </p:sp>
      <p:sp>
        <p:nvSpPr>
          <p:cNvPr id="11267" name="Rectangle 3"/>
          <p:cNvSpPr>
            <a:spLocks noGrp="1" noChangeArrowheads="1"/>
          </p:cNvSpPr>
          <p:nvPr>
            <p:ph idx="1"/>
          </p:nvPr>
        </p:nvSpPr>
        <p:spPr/>
        <p:txBody>
          <a:bodyPr>
            <a:normAutofit lnSpcReduction="10000"/>
          </a:bodyPr>
          <a:lstStyle/>
          <a:p>
            <a:pPr eaLnBrk="1" hangingPunct="1">
              <a:buFontTx/>
              <a:buNone/>
            </a:pPr>
            <a:r>
              <a:rPr lang="zh-CN" altLang="en-US" dirty="0" smtClean="0"/>
              <a:t>要求：</a:t>
            </a:r>
          </a:p>
          <a:p>
            <a:pPr eaLnBrk="1" hangingPunct="1">
              <a:buFontTx/>
              <a:buNone/>
            </a:pPr>
            <a:r>
              <a:rPr lang="zh-CN" altLang="en-US" dirty="0" smtClean="0"/>
              <a:t>（</a:t>
            </a:r>
            <a:r>
              <a:rPr lang="en-US" altLang="zh-CN" dirty="0" smtClean="0"/>
              <a:t>1</a:t>
            </a:r>
            <a:r>
              <a:rPr lang="zh-CN" altLang="en-US" dirty="0" smtClean="0"/>
              <a:t>）实验目的</a:t>
            </a:r>
          </a:p>
          <a:p>
            <a:pPr eaLnBrk="1" hangingPunct="1">
              <a:buFontTx/>
              <a:buNone/>
            </a:pPr>
            <a:r>
              <a:rPr lang="zh-CN" altLang="en-US" dirty="0" smtClean="0"/>
              <a:t>（</a:t>
            </a:r>
            <a:r>
              <a:rPr lang="en-US" altLang="zh-CN" dirty="0" smtClean="0"/>
              <a:t>2</a:t>
            </a:r>
            <a:r>
              <a:rPr lang="zh-CN" altLang="en-US" dirty="0" smtClean="0"/>
              <a:t>）原理</a:t>
            </a:r>
            <a:endParaRPr lang="en-US" altLang="zh-CN" dirty="0" smtClean="0"/>
          </a:p>
          <a:p>
            <a:pPr>
              <a:buNone/>
            </a:pPr>
            <a:r>
              <a:rPr lang="zh-CN" altLang="en-US" dirty="0" smtClean="0"/>
              <a:t>（</a:t>
            </a:r>
            <a:r>
              <a:rPr lang="en-US" altLang="zh-CN" dirty="0" smtClean="0"/>
              <a:t>3</a:t>
            </a:r>
            <a:r>
              <a:rPr lang="zh-CN" altLang="en-US" dirty="0" smtClean="0"/>
              <a:t>）</a:t>
            </a:r>
            <a:r>
              <a:rPr lang="zh-CN" altLang="en-US" dirty="0"/>
              <a:t>所用仪器及器件</a:t>
            </a:r>
          </a:p>
          <a:p>
            <a:pPr eaLnBrk="1" hangingPunct="1">
              <a:buFontTx/>
              <a:buNone/>
            </a:pPr>
            <a:r>
              <a:rPr lang="zh-CN" altLang="en-US" dirty="0" smtClean="0"/>
              <a:t>（</a:t>
            </a:r>
            <a:r>
              <a:rPr lang="en-US" altLang="zh-CN" dirty="0"/>
              <a:t>4</a:t>
            </a:r>
            <a:r>
              <a:rPr lang="zh-CN" altLang="en-US" dirty="0" smtClean="0"/>
              <a:t>）实验内容</a:t>
            </a:r>
            <a:endParaRPr lang="en-US" altLang="zh-CN"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设计流程；</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en-US" altLang="zh-CN" sz="2200" dirty="0" err="1" smtClean="0"/>
              <a:t>protues</a:t>
            </a:r>
            <a:r>
              <a:rPr lang="zh-CN" altLang="en-US" sz="2200" dirty="0"/>
              <a:t>电路</a:t>
            </a:r>
            <a:r>
              <a:rPr lang="zh-CN" altLang="en-US" sz="2200" dirty="0" smtClean="0"/>
              <a:t>设计和仿真结果；</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实验箱电路静态、动态测试步骤和结果；</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  相关分析说明</a:t>
            </a:r>
          </a:p>
          <a:p>
            <a:pPr eaLnBrk="1" hangingPunct="1">
              <a:buFontTx/>
              <a:buNone/>
            </a:pPr>
            <a:r>
              <a:rPr lang="zh-CN" altLang="en-US" dirty="0" smtClean="0"/>
              <a:t>（</a:t>
            </a:r>
            <a:r>
              <a:rPr lang="en-US" altLang="zh-CN" dirty="0" smtClean="0"/>
              <a:t>5</a:t>
            </a:r>
            <a:r>
              <a:rPr lang="zh-CN" altLang="en-US" dirty="0" smtClean="0"/>
              <a:t>）结论</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b="1" dirty="0" smtClean="0"/>
              <a:t>实验七 数据选择器电路原理及应用</a:t>
            </a:r>
            <a:endParaRPr lang="zh-CN" altLang="en-US" b="1" dirty="0"/>
          </a:p>
        </p:txBody>
      </p:sp>
      <p:sp>
        <p:nvSpPr>
          <p:cNvPr id="4" name="内容占位符 3"/>
          <p:cNvSpPr>
            <a:spLocks noGrp="1"/>
          </p:cNvSpPr>
          <p:nvPr>
            <p:ph idx="1"/>
          </p:nvPr>
        </p:nvSpPr>
        <p:spPr>
          <a:xfrm>
            <a:off x="179512" y="1935480"/>
            <a:ext cx="8507288" cy="4389120"/>
          </a:xfrm>
        </p:spPr>
        <p:txBody>
          <a:bodyPr/>
          <a:lstStyle/>
          <a:p>
            <a:pPr>
              <a:buNone/>
            </a:pPr>
            <a:r>
              <a:rPr lang="zh-CN" altLang="en-US" b="1" dirty="0" smtClean="0"/>
              <a:t>一、实验内容</a:t>
            </a:r>
            <a:endParaRPr lang="en-US" altLang="zh-CN" b="1" dirty="0" smtClean="0"/>
          </a:p>
          <a:p>
            <a:pPr>
              <a:buNone/>
            </a:pPr>
            <a:r>
              <a:rPr lang="zh-CN" altLang="en-US" dirty="0" smtClean="0"/>
              <a:t>内容</a:t>
            </a:r>
            <a:r>
              <a:rPr lang="en-US" altLang="zh-CN" dirty="0" smtClean="0"/>
              <a:t>1</a:t>
            </a:r>
            <a:r>
              <a:rPr lang="zh-CN" altLang="en-US" dirty="0" smtClean="0"/>
              <a:t>：</a:t>
            </a:r>
            <a:endParaRPr lang="en-US" altLang="zh-CN" dirty="0" smtClean="0"/>
          </a:p>
          <a:p>
            <a:pPr>
              <a:buNone/>
            </a:pPr>
            <a:r>
              <a:rPr lang="en-US" altLang="zh-CN" dirty="0" smtClean="0"/>
              <a:t>1</a:t>
            </a:r>
            <a:r>
              <a:rPr lang="zh-CN" altLang="en-US" dirty="0" smtClean="0"/>
              <a:t>、设计</a:t>
            </a:r>
            <a:endParaRPr lang="en-US" altLang="zh-CN" dirty="0" smtClean="0"/>
          </a:p>
          <a:p>
            <a:pPr>
              <a:buNone/>
            </a:pPr>
            <a:r>
              <a:rPr lang="zh-CN" altLang="en-US" dirty="0" smtClean="0"/>
              <a:t>列真值表</a:t>
            </a:r>
            <a:endParaRPr lang="en-US" altLang="zh-CN" dirty="0" smtClean="0"/>
          </a:p>
          <a:p>
            <a:pPr>
              <a:buNone/>
            </a:pPr>
            <a:endParaRPr lang="en-US" altLang="zh-CN" dirty="0" smtClean="0"/>
          </a:p>
          <a:p>
            <a:pPr>
              <a:buNone/>
            </a:pPr>
            <a:endParaRPr lang="en-US" altLang="zh-CN" dirty="0" smtClean="0"/>
          </a:p>
          <a:p>
            <a:pPr>
              <a:buNone/>
            </a:pPr>
            <a:endParaRPr lang="zh-CN" altLang="en-US" dirty="0"/>
          </a:p>
        </p:txBody>
      </p:sp>
      <p:graphicFrame>
        <p:nvGraphicFramePr>
          <p:cNvPr id="5" name="表格 4"/>
          <p:cNvGraphicFramePr>
            <a:graphicFrameLocks noGrp="1"/>
          </p:cNvGraphicFramePr>
          <p:nvPr/>
        </p:nvGraphicFramePr>
        <p:xfrm>
          <a:off x="1691680" y="2924944"/>
          <a:ext cx="7344815" cy="3708400"/>
        </p:xfrm>
        <a:graphic>
          <a:graphicData uri="http://schemas.openxmlformats.org/drawingml/2006/table">
            <a:tbl>
              <a:tblPr firstRow="1" bandRow="1">
                <a:tableStyleId>{5940675A-B579-460E-94D1-54222C63F5DA}</a:tableStyleId>
              </a:tblPr>
              <a:tblGrid>
                <a:gridCol w="1468963">
                  <a:extLst>
                    <a:ext uri="{9D8B030D-6E8A-4147-A177-3AD203B41FA5}">
                      <a16:colId xmlns:a16="http://schemas.microsoft.com/office/drawing/2014/main" val="20000"/>
                    </a:ext>
                  </a:extLst>
                </a:gridCol>
                <a:gridCol w="1468963">
                  <a:extLst>
                    <a:ext uri="{9D8B030D-6E8A-4147-A177-3AD203B41FA5}">
                      <a16:colId xmlns:a16="http://schemas.microsoft.com/office/drawing/2014/main" val="20001"/>
                    </a:ext>
                  </a:extLst>
                </a:gridCol>
                <a:gridCol w="1468963">
                  <a:extLst>
                    <a:ext uri="{9D8B030D-6E8A-4147-A177-3AD203B41FA5}">
                      <a16:colId xmlns:a16="http://schemas.microsoft.com/office/drawing/2014/main" val="20002"/>
                    </a:ext>
                  </a:extLst>
                </a:gridCol>
                <a:gridCol w="1468963">
                  <a:extLst>
                    <a:ext uri="{9D8B030D-6E8A-4147-A177-3AD203B41FA5}">
                      <a16:colId xmlns:a16="http://schemas.microsoft.com/office/drawing/2014/main" val="20003"/>
                    </a:ext>
                  </a:extLst>
                </a:gridCol>
                <a:gridCol w="1468963">
                  <a:extLst>
                    <a:ext uri="{9D8B030D-6E8A-4147-A177-3AD203B41FA5}">
                      <a16:colId xmlns:a16="http://schemas.microsoft.com/office/drawing/2014/main" val="20004"/>
                    </a:ext>
                  </a:extLst>
                </a:gridCol>
              </a:tblGrid>
              <a:tr h="370840">
                <a:tc gridSpan="3">
                  <a:txBody>
                    <a:bodyPr/>
                    <a:lstStyle/>
                    <a:p>
                      <a:pPr algn="ctr"/>
                      <a:r>
                        <a:rPr lang="zh-CN" altLang="en-US" dirty="0" smtClean="0"/>
                        <a:t>输入</a:t>
                      </a:r>
                      <a:endParaRPr lang="zh-CN" altLang="en-US" dirty="0"/>
                    </a:p>
                  </a:txBody>
                  <a:tcPr/>
                </a:tc>
                <a:tc hMerge="1">
                  <a:txBody>
                    <a:bodyPr/>
                    <a:lstStyle/>
                    <a:p>
                      <a:endParaRPr lang="zh-CN"/>
                    </a:p>
                  </a:txBody>
                  <a:tcPr/>
                </a:tc>
                <a:tc hMerge="1">
                  <a:txBody>
                    <a:bodyPr/>
                    <a:lstStyle/>
                    <a:p>
                      <a:endParaRPr lang="zh-CN"/>
                    </a:p>
                  </a:txBody>
                  <a:tcPr/>
                </a:tc>
                <a:tc gridSpan="2">
                  <a:txBody>
                    <a:bodyPr/>
                    <a:lstStyle/>
                    <a:p>
                      <a:pPr algn="ctr"/>
                      <a:r>
                        <a:rPr lang="zh-CN" altLang="en-US" dirty="0" smtClean="0"/>
                        <a:t>输出</a:t>
                      </a:r>
                      <a:endParaRPr lang="zh-CN" altLang="en-US" dirty="0"/>
                    </a:p>
                  </a:txBody>
                  <a:tcPr/>
                </a:tc>
                <a:tc hMerge="1">
                  <a:txBody>
                    <a:bodyPr/>
                    <a:lstStyle/>
                    <a:p>
                      <a:endParaRPr lang="zh-CN"/>
                    </a:p>
                  </a:txBody>
                  <a:tcPr/>
                </a:tc>
                <a:extLst>
                  <a:ext uri="{0D108BD9-81ED-4DB2-BD59-A6C34878D82A}">
                    <a16:rowId xmlns:a16="http://schemas.microsoft.com/office/drawing/2014/main" val="10000"/>
                  </a:ext>
                </a:extLst>
              </a:tr>
              <a:tr h="370840">
                <a:tc>
                  <a:txBody>
                    <a:bodyPr/>
                    <a:lstStyle/>
                    <a:p>
                      <a:r>
                        <a:rPr lang="en-US" altLang="zh-CN" dirty="0" smtClean="0"/>
                        <a:t>M</a:t>
                      </a:r>
                      <a:endParaRPr lang="zh-CN" altLang="en-US" dirty="0"/>
                    </a:p>
                  </a:txBody>
                  <a:tcPr/>
                </a:tc>
                <a:tc>
                  <a:txBody>
                    <a:bodyPr/>
                    <a:lstStyle/>
                    <a:p>
                      <a:r>
                        <a:rPr lang="en-US" altLang="zh-CN" dirty="0" smtClean="0"/>
                        <a:t>A</a:t>
                      </a:r>
                      <a:endParaRPr lang="zh-CN" altLang="en-US" dirty="0"/>
                    </a:p>
                  </a:txBody>
                  <a:tcPr/>
                </a:tc>
                <a:tc>
                  <a:txBody>
                    <a:bodyPr/>
                    <a:lstStyle/>
                    <a:p>
                      <a:r>
                        <a:rPr lang="en-US" altLang="zh-CN" dirty="0" smtClean="0"/>
                        <a:t>B</a:t>
                      </a:r>
                      <a:endParaRPr lang="zh-CN" altLang="en-US" dirty="0"/>
                    </a:p>
                  </a:txBody>
                  <a:tcPr/>
                </a:tc>
                <a:tc>
                  <a:txBody>
                    <a:bodyPr/>
                    <a:lstStyle/>
                    <a:p>
                      <a:r>
                        <a:rPr lang="en-US" altLang="zh-CN" dirty="0" smtClean="0"/>
                        <a:t>Y</a:t>
                      </a:r>
                      <a:endParaRPr lang="zh-CN" altLang="en-US" dirty="0"/>
                    </a:p>
                  </a:txBody>
                  <a:tcPr/>
                </a:tc>
                <a:tc>
                  <a:txBody>
                    <a:bodyPr/>
                    <a:lstStyle/>
                    <a:p>
                      <a:r>
                        <a:rPr lang="en-US" altLang="zh-CN" dirty="0" smtClean="0"/>
                        <a:t>C</a:t>
                      </a:r>
                      <a:r>
                        <a:rPr lang="zh-CN" altLang="en-US" dirty="0" smtClean="0"/>
                        <a:t>（进</a:t>
                      </a:r>
                      <a:r>
                        <a:rPr lang="en-US" altLang="zh-CN" dirty="0" smtClean="0"/>
                        <a:t>/</a:t>
                      </a:r>
                      <a:r>
                        <a:rPr lang="zh-CN" altLang="en-US" dirty="0" smtClean="0"/>
                        <a:t>借位）</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solidFill>
                            <a:srgbClr val="FF0000"/>
                          </a:solidFill>
                        </a:rPr>
                        <a:t>1</a:t>
                      </a:r>
                      <a:endParaRPr lang="zh-CN" altLang="en-US" dirty="0">
                        <a:solidFill>
                          <a:srgbClr val="FF0000"/>
                        </a:solidFill>
                      </a:endParaRPr>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solidFill>
                            <a:srgbClr val="FF0000"/>
                          </a:solidFill>
                        </a:rPr>
                        <a:t>1</a:t>
                      </a:r>
                      <a:endParaRPr lang="zh-CN" altLang="en-US" dirty="0">
                        <a:solidFill>
                          <a:srgbClr val="FF0000"/>
                        </a:solidFill>
                      </a:endParaRPr>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10005"/>
                  </a:ext>
                </a:extLst>
              </a:tr>
              <a:tr h="370840">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extLst>
                  <a:ext uri="{0D108BD9-81ED-4DB2-BD59-A6C34878D82A}">
                    <a16:rowId xmlns:a16="http://schemas.microsoft.com/office/drawing/2014/main" val="10006"/>
                  </a:ext>
                </a:extLst>
              </a:tr>
              <a:tr h="370840">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solidFill>
                            <a:srgbClr val="FF0000"/>
                          </a:solidFill>
                        </a:rPr>
                        <a:t>1</a:t>
                      </a:r>
                      <a:endParaRPr lang="zh-CN" altLang="en-US" dirty="0">
                        <a:solidFill>
                          <a:srgbClr val="FF0000"/>
                        </a:solidFill>
                      </a:endParaRPr>
                    </a:p>
                  </a:txBody>
                  <a:tcPr/>
                </a:tc>
                <a:tc>
                  <a:txBody>
                    <a:bodyPr/>
                    <a:lstStyle/>
                    <a:p>
                      <a:r>
                        <a:rPr lang="en-US" altLang="zh-CN" dirty="0" smtClean="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10007"/>
                  </a:ext>
                </a:extLst>
              </a:tr>
              <a:tr h="370840">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solidFill>
                            <a:srgbClr val="FF0000"/>
                          </a:solidFill>
                        </a:rPr>
                        <a:t>1</a:t>
                      </a:r>
                      <a:endParaRPr lang="zh-CN" altLang="en-US" dirty="0">
                        <a:solidFill>
                          <a:srgbClr val="FF0000"/>
                        </a:solidFill>
                      </a:endParaRPr>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8"/>
                  </a:ext>
                </a:extLst>
              </a:tr>
              <a:tr h="370840">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normAutofit/>
          </a:bodyPr>
          <a:lstStyle/>
          <a:p>
            <a:pPr>
              <a:buNone/>
            </a:pPr>
            <a:r>
              <a:rPr lang="zh-CN" altLang="en-US" dirty="0" smtClean="0"/>
              <a:t>（</a:t>
            </a:r>
            <a:r>
              <a:rPr lang="en-US" altLang="zh-CN" dirty="0" smtClean="0"/>
              <a:t>1</a:t>
            </a:r>
            <a:r>
              <a:rPr lang="zh-CN" altLang="en-US" dirty="0" smtClean="0"/>
              <a:t>）根据真值表直接列出</a:t>
            </a:r>
            <a:r>
              <a:rPr lang="en-US" altLang="zh-CN" dirty="0" smtClean="0"/>
              <a:t>Y</a:t>
            </a:r>
            <a:r>
              <a:rPr lang="zh-CN" altLang="en-US" dirty="0" smtClean="0"/>
              <a:t>和</a:t>
            </a:r>
            <a:r>
              <a:rPr lang="en-US" altLang="zh-CN" dirty="0" smtClean="0"/>
              <a:t>C</a:t>
            </a:r>
            <a:r>
              <a:rPr lang="zh-CN" altLang="en-US" dirty="0" smtClean="0"/>
              <a:t>的逻辑表达式</a:t>
            </a:r>
            <a:endParaRPr lang="en-US" altLang="zh-CN" dirty="0" smtClean="0"/>
          </a:p>
          <a:p>
            <a:pPr>
              <a:buNone/>
            </a:pPr>
            <a:r>
              <a:rPr lang="en-US" altLang="zh-CN" dirty="0" smtClean="0"/>
              <a:t>Y=MAB+MAB+MAB+MAB</a:t>
            </a:r>
          </a:p>
          <a:p>
            <a:pPr>
              <a:buNone/>
            </a:pPr>
            <a:r>
              <a:rPr lang="en-US" altLang="zh-CN" dirty="0" smtClean="0"/>
              <a:t>C=MAB+MAB</a:t>
            </a:r>
          </a:p>
          <a:p>
            <a:pPr marL="0" indent="0">
              <a:buNone/>
            </a:pPr>
            <a:r>
              <a:rPr lang="zh-CN" altLang="en-US" dirty="0" smtClean="0"/>
              <a:t>不用化简逻辑表达式。</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2</a:t>
            </a:r>
            <a:r>
              <a:rPr lang="zh-CN" altLang="en-US" dirty="0" smtClean="0"/>
              <a:t>）将</a:t>
            </a:r>
            <a:r>
              <a:rPr lang="en-US" altLang="zh-CN" dirty="0" smtClean="0"/>
              <a:t> Y,C</a:t>
            </a:r>
            <a:r>
              <a:rPr lang="zh-CN" altLang="en-US" dirty="0" smtClean="0"/>
              <a:t>关于</a:t>
            </a:r>
            <a:r>
              <a:rPr lang="en-US" altLang="zh-CN" dirty="0" smtClean="0"/>
              <a:t>S,A,B</a:t>
            </a:r>
            <a:r>
              <a:rPr lang="zh-CN" altLang="en-US" dirty="0" smtClean="0"/>
              <a:t>的输出表达式与</a:t>
            </a:r>
            <a:r>
              <a:rPr lang="en-US" altLang="zh-CN" dirty="0" smtClean="0"/>
              <a:t>74LS151</a:t>
            </a:r>
            <a:r>
              <a:rPr lang="zh-CN" altLang="en-US" dirty="0" smtClean="0"/>
              <a:t>表达式相对照</a:t>
            </a:r>
            <a:endParaRPr lang="en-US" altLang="zh-CN" dirty="0" smtClean="0"/>
          </a:p>
          <a:p>
            <a:pPr marL="0" indent="0">
              <a:buNone/>
            </a:pPr>
            <a:endParaRPr lang="en-US" altLang="zh-CN" dirty="0" smtClean="0"/>
          </a:p>
          <a:p>
            <a:pPr marL="0" indent="0">
              <a:buNone/>
            </a:pPr>
            <a:endParaRPr lang="en-US" altLang="zh-CN" dirty="0" smtClean="0"/>
          </a:p>
          <a:p>
            <a:pPr>
              <a:buNone/>
            </a:pPr>
            <a:endParaRPr lang="en-US" altLang="zh-CN" dirty="0" smtClean="0"/>
          </a:p>
          <a:p>
            <a:pPr>
              <a:buNone/>
            </a:pPr>
            <a:endParaRPr lang="zh-CN" altLang="en-US" dirty="0"/>
          </a:p>
        </p:txBody>
      </p:sp>
      <p:cxnSp>
        <p:nvCxnSpPr>
          <p:cNvPr id="3" name="直接连接符 2"/>
          <p:cNvCxnSpPr/>
          <p:nvPr/>
        </p:nvCxnSpPr>
        <p:spPr>
          <a:xfrm>
            <a:off x="971600"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25963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907704"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33633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05983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13995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80150" y="1268760"/>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95736" y="1268760"/>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descr="151表达式.png"/>
          <p:cNvPicPr>
            <a:picLocks noChangeAspect="1"/>
          </p:cNvPicPr>
          <p:nvPr/>
        </p:nvPicPr>
        <p:blipFill>
          <a:blip r:embed="rId2" cstate="print"/>
          <a:stretch>
            <a:fillRect/>
          </a:stretch>
        </p:blipFill>
        <p:spPr>
          <a:xfrm>
            <a:off x="1259632" y="3501008"/>
            <a:ext cx="5456393" cy="1188823"/>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6583362"/>
          </a:xfrm>
        </p:spPr>
        <p:txBody>
          <a:bodyPr>
            <a:normAutofit fontScale="92500" lnSpcReduction="10000"/>
          </a:bodyPr>
          <a:lstStyle/>
          <a:p>
            <a:pPr marL="0" indent="0">
              <a:buNone/>
            </a:pPr>
            <a:endParaRPr lang="en-US" altLang="zh-CN" dirty="0"/>
          </a:p>
          <a:p>
            <a:pPr marL="0" indent="0">
              <a:buNone/>
            </a:pPr>
            <a:r>
              <a:rPr lang="zh-CN" altLang="en-US" dirty="0" smtClean="0"/>
              <a:t>（</a:t>
            </a:r>
            <a:r>
              <a:rPr lang="en-US" altLang="zh-CN" dirty="0" smtClean="0"/>
              <a:t>3</a:t>
            </a:r>
            <a:r>
              <a:rPr lang="zh-CN" altLang="en-US" dirty="0" smtClean="0"/>
              <a:t>）选择器件实现（</a:t>
            </a:r>
            <a:r>
              <a:rPr lang="en-US" altLang="zh-CN" dirty="0" smtClean="0"/>
              <a:t>74LS151</a:t>
            </a:r>
            <a:r>
              <a:rPr lang="zh-CN" altLang="en-US" dirty="0" smtClean="0"/>
              <a:t>芯片）</a:t>
            </a:r>
            <a:endParaRPr lang="en-US" altLang="zh-CN" dirty="0" smtClean="0"/>
          </a:p>
          <a:p>
            <a:pPr marL="0" indent="0">
              <a:buNone/>
            </a:pPr>
            <a:r>
              <a:rPr lang="zh-CN" altLang="en-US" dirty="0" smtClean="0"/>
              <a:t>与</a:t>
            </a:r>
            <a:r>
              <a:rPr lang="en-US" altLang="zh-CN" dirty="0" smtClean="0"/>
              <a:t>151</a:t>
            </a:r>
            <a:r>
              <a:rPr lang="zh-CN" altLang="en-US" dirty="0"/>
              <a:t>芯</a:t>
            </a:r>
            <a:r>
              <a:rPr lang="zh-CN" altLang="en-US" dirty="0" smtClean="0"/>
              <a:t>片输</a:t>
            </a:r>
            <a:r>
              <a:rPr lang="zh-CN" altLang="en-US" dirty="0"/>
              <a:t>出表达式对比得出</a:t>
            </a:r>
            <a:endParaRPr lang="en-US" altLang="zh-CN" dirty="0"/>
          </a:p>
          <a:p>
            <a:pPr marL="0" lvl="0" indent="0">
              <a:buNone/>
            </a:pPr>
            <a:r>
              <a:rPr lang="zh-CN" altLang="en-US" dirty="0"/>
              <a:t>令</a:t>
            </a:r>
            <a:r>
              <a:rPr lang="en-US" altLang="zh-CN" dirty="0" smtClean="0"/>
              <a:t>S2=M,S1=A,S0=B</a:t>
            </a:r>
            <a:r>
              <a:rPr lang="zh-CN" altLang="en-US" dirty="0">
                <a:solidFill>
                  <a:prstClr val="black"/>
                </a:solidFill>
              </a:rPr>
              <a:t>，</a:t>
            </a:r>
            <a:r>
              <a:rPr lang="en-US" altLang="zh-CN" dirty="0">
                <a:solidFill>
                  <a:prstClr val="black"/>
                </a:solidFill>
              </a:rPr>
              <a:t> </a:t>
            </a:r>
            <a:r>
              <a:rPr lang="zh-CN" altLang="en-US" dirty="0">
                <a:solidFill>
                  <a:prstClr val="black"/>
                </a:solidFill>
              </a:rPr>
              <a:t>置</a:t>
            </a:r>
            <a:r>
              <a:rPr lang="en-US" altLang="zh-CN" dirty="0" smtClean="0">
                <a:solidFill>
                  <a:prstClr val="black"/>
                </a:solidFill>
              </a:rPr>
              <a:t>D0,D3,D4,D7=0</a:t>
            </a:r>
            <a:r>
              <a:rPr lang="zh-CN" altLang="en-US" dirty="0">
                <a:solidFill>
                  <a:prstClr val="black"/>
                </a:solidFill>
              </a:rPr>
              <a:t>（低电平），</a:t>
            </a:r>
            <a:r>
              <a:rPr lang="en-US" altLang="zh-CN" dirty="0" smtClean="0">
                <a:solidFill>
                  <a:prstClr val="black"/>
                </a:solidFill>
              </a:rPr>
              <a:t>D1,D2,D5,D6=1</a:t>
            </a:r>
            <a:r>
              <a:rPr lang="zh-CN" altLang="en-US" dirty="0">
                <a:solidFill>
                  <a:prstClr val="black"/>
                </a:solidFill>
              </a:rPr>
              <a:t>（高电平）</a:t>
            </a:r>
            <a:endParaRPr lang="en-US" altLang="zh-CN" dirty="0">
              <a:solidFill>
                <a:prstClr val="black"/>
              </a:solidFill>
            </a:endParaRPr>
          </a:p>
          <a:p>
            <a:pPr marL="0" indent="0">
              <a:buNone/>
            </a:pPr>
            <a:r>
              <a:rPr lang="en-US" altLang="zh-CN" dirty="0"/>
              <a:t>Y=Z= </a:t>
            </a:r>
            <a:r>
              <a:rPr lang="en-US" altLang="zh-CN" dirty="0" smtClean="0"/>
              <a:t>MAB+MAB+MAB+MAB</a:t>
            </a:r>
            <a:endParaRPr lang="en-US" altLang="zh-CN" dirty="0"/>
          </a:p>
          <a:p>
            <a:pPr marL="0" indent="0">
              <a:buNone/>
            </a:pPr>
            <a:endParaRPr lang="en-US" altLang="zh-CN" dirty="0"/>
          </a:p>
          <a:p>
            <a:pPr marL="0" lvl="0" indent="0">
              <a:buNone/>
            </a:pPr>
            <a:r>
              <a:rPr lang="zh-CN" altLang="en-US" dirty="0"/>
              <a:t>令</a:t>
            </a:r>
            <a:r>
              <a:rPr lang="en-US" altLang="zh-CN" dirty="0" smtClean="0"/>
              <a:t>S2=S,S1=A,S0=B</a:t>
            </a:r>
            <a:r>
              <a:rPr lang="zh-CN" altLang="en-US" dirty="0">
                <a:solidFill>
                  <a:prstClr val="black"/>
                </a:solidFill>
              </a:rPr>
              <a:t>，</a:t>
            </a:r>
            <a:r>
              <a:rPr lang="en-US" altLang="zh-CN" dirty="0">
                <a:solidFill>
                  <a:prstClr val="black"/>
                </a:solidFill>
              </a:rPr>
              <a:t> </a:t>
            </a:r>
            <a:r>
              <a:rPr lang="zh-CN" altLang="en-US" dirty="0">
                <a:solidFill>
                  <a:prstClr val="black"/>
                </a:solidFill>
              </a:rPr>
              <a:t>置</a:t>
            </a:r>
            <a:r>
              <a:rPr lang="en-US" altLang="zh-CN" dirty="0" smtClean="0">
                <a:solidFill>
                  <a:prstClr val="black"/>
                </a:solidFill>
              </a:rPr>
              <a:t>D0,D1,D2,D4,D6,D7=0</a:t>
            </a:r>
            <a:r>
              <a:rPr lang="zh-CN" altLang="en-US" dirty="0">
                <a:solidFill>
                  <a:prstClr val="black"/>
                </a:solidFill>
              </a:rPr>
              <a:t>（低电平），</a:t>
            </a:r>
            <a:r>
              <a:rPr lang="en-US" altLang="zh-CN" dirty="0" smtClean="0">
                <a:solidFill>
                  <a:prstClr val="black"/>
                </a:solidFill>
              </a:rPr>
              <a:t>D3,D5=1</a:t>
            </a:r>
            <a:r>
              <a:rPr lang="zh-CN" altLang="en-US" dirty="0">
                <a:solidFill>
                  <a:prstClr val="black"/>
                </a:solidFill>
              </a:rPr>
              <a:t>（高电平）</a:t>
            </a:r>
            <a:endParaRPr lang="en-US" altLang="zh-CN" dirty="0">
              <a:solidFill>
                <a:prstClr val="black"/>
              </a:solidFill>
            </a:endParaRPr>
          </a:p>
          <a:p>
            <a:pPr marL="0" indent="0">
              <a:buNone/>
            </a:pPr>
            <a:r>
              <a:rPr lang="en-US" altLang="zh-CN" dirty="0" smtClean="0"/>
              <a:t>C=Z=MAB+MAB</a:t>
            </a:r>
          </a:p>
          <a:p>
            <a:pPr marL="0" indent="0">
              <a:buNone/>
            </a:pPr>
            <a:endParaRPr lang="en-US" altLang="zh-CN" dirty="0" smtClean="0"/>
          </a:p>
          <a:p>
            <a:pPr marL="0" lvl="0" indent="0">
              <a:buNone/>
            </a:pPr>
            <a:r>
              <a:rPr lang="en-US" altLang="zh-CN" dirty="0" smtClean="0"/>
              <a:t>3</a:t>
            </a:r>
            <a:r>
              <a:rPr lang="zh-CN" altLang="en-US" dirty="0" smtClean="0"/>
              <a:t>、静态测试，用“</a:t>
            </a:r>
            <a:r>
              <a:rPr lang="en-US" altLang="zh-CN" dirty="0" smtClean="0"/>
              <a:t>0-1</a:t>
            </a:r>
            <a:r>
              <a:rPr lang="zh-CN" altLang="en-US" dirty="0" smtClean="0"/>
              <a:t>”显示器检查输出是否符合真值表。</a:t>
            </a:r>
            <a:endParaRPr lang="en-US" altLang="zh-CN" dirty="0" smtClean="0"/>
          </a:p>
          <a:p>
            <a:pPr marL="0" lvl="0" indent="0">
              <a:buNone/>
            </a:pPr>
            <a:endParaRPr lang="en-US" altLang="zh-CN" dirty="0" smtClean="0"/>
          </a:p>
          <a:p>
            <a:pPr marL="0" indent="0">
              <a:buNone/>
            </a:pPr>
            <a:r>
              <a:rPr lang="en-US" altLang="zh-CN" dirty="0" smtClean="0"/>
              <a:t>4</a:t>
            </a:r>
            <a:r>
              <a:rPr lang="zh-CN" altLang="en-US" dirty="0" smtClean="0"/>
              <a:t>、动态测试。</a:t>
            </a:r>
            <a:r>
              <a:rPr lang="en-US" altLang="zh-CN" dirty="0" smtClean="0"/>
              <a:t>74LS197</a:t>
            </a:r>
            <a:r>
              <a:rPr lang="zh-CN" altLang="en-US" dirty="0" smtClean="0"/>
              <a:t>接成</a:t>
            </a:r>
            <a:r>
              <a:rPr lang="en-US" altLang="zh-CN" dirty="0" smtClean="0"/>
              <a:t>8</a:t>
            </a:r>
            <a:r>
              <a:rPr lang="zh-CN" altLang="en-US" dirty="0" smtClean="0"/>
              <a:t>进制计数器，</a:t>
            </a:r>
            <a:r>
              <a:rPr lang="en-US" altLang="zh-CN" dirty="0" smtClean="0"/>
              <a:t>CP1</a:t>
            </a:r>
            <a:r>
              <a:rPr lang="zh-CN" altLang="en-US" dirty="0" smtClean="0"/>
              <a:t>接</a:t>
            </a:r>
            <a:r>
              <a:rPr lang="en-US" altLang="zh-CN" dirty="0" smtClean="0"/>
              <a:t>10KHz</a:t>
            </a:r>
            <a:r>
              <a:rPr lang="zh-CN" altLang="en-US" dirty="0" smtClean="0"/>
              <a:t>方波观测</a:t>
            </a:r>
            <a:r>
              <a:rPr lang="en-US" altLang="zh-CN" dirty="0" smtClean="0"/>
              <a:t>S</a:t>
            </a:r>
            <a:r>
              <a:rPr lang="zh-CN" altLang="en-US" dirty="0" smtClean="0"/>
              <a:t>、</a:t>
            </a:r>
            <a:r>
              <a:rPr lang="en-US" altLang="zh-CN" dirty="0" smtClean="0"/>
              <a:t>A</a:t>
            </a:r>
            <a:r>
              <a:rPr lang="zh-CN" altLang="en-US" dirty="0" smtClean="0"/>
              <a:t>、</a:t>
            </a:r>
            <a:r>
              <a:rPr lang="en-US" altLang="zh-CN" dirty="0" smtClean="0"/>
              <a:t>B</a:t>
            </a:r>
            <a:r>
              <a:rPr lang="zh-CN" altLang="en-US" dirty="0" smtClean="0"/>
              <a:t>、</a:t>
            </a:r>
            <a:r>
              <a:rPr lang="en-US" altLang="zh-CN" dirty="0" smtClean="0"/>
              <a:t>Y</a:t>
            </a:r>
            <a:r>
              <a:rPr lang="zh-CN" altLang="en-US" dirty="0" smtClean="0"/>
              <a:t>、</a:t>
            </a:r>
            <a:r>
              <a:rPr lang="en-US" altLang="zh-CN" dirty="0" smtClean="0"/>
              <a:t>C</a:t>
            </a:r>
            <a:r>
              <a:rPr lang="zh-CN" altLang="en-US" dirty="0" smtClean="0"/>
              <a:t>以及</a:t>
            </a:r>
            <a:r>
              <a:rPr lang="en-US" altLang="zh-CN" dirty="0" smtClean="0"/>
              <a:t>CP1</a:t>
            </a:r>
            <a:r>
              <a:rPr lang="zh-CN" altLang="en-US" dirty="0" smtClean="0"/>
              <a:t>的输出波形，检查是否符合真值表。</a:t>
            </a:r>
            <a:endParaRPr lang="en-US" altLang="zh-CN" dirty="0" smtClean="0"/>
          </a:p>
          <a:p>
            <a:pPr marL="0" indent="0">
              <a:buNone/>
            </a:pPr>
            <a:endParaRPr lang="en-US" altLang="zh-CN" dirty="0"/>
          </a:p>
          <a:p>
            <a:pPr marL="0" indent="0">
              <a:buNone/>
            </a:pPr>
            <a:endParaRPr lang="zh-CN" altLang="en-US" dirty="0"/>
          </a:p>
        </p:txBody>
      </p:sp>
      <p:cxnSp>
        <p:nvCxnSpPr>
          <p:cNvPr id="3" name="直接连接符 2"/>
          <p:cNvCxnSpPr/>
          <p:nvPr/>
        </p:nvCxnSpPr>
        <p:spPr>
          <a:xfrm>
            <a:off x="1331640" y="22048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19672" y="22048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195736" y="22048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627784" y="22048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275856" y="22048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345702" y="22048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31640" y="3781630"/>
            <a:ext cx="179356" cy="741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08340" y="3781630"/>
            <a:ext cx="219444" cy="741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p:nvPr/>
        </p:nvSpPr>
        <p:spPr>
          <a:xfrm>
            <a:off x="457200" y="274638"/>
            <a:ext cx="8229600" cy="585152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dirty="0" smtClean="0"/>
              <a:t>内容</a:t>
            </a:r>
            <a:r>
              <a:rPr lang="en-US" altLang="zh-CN" dirty="0" smtClean="0"/>
              <a:t>2</a:t>
            </a:r>
            <a:r>
              <a:rPr lang="zh-CN" altLang="en-US" dirty="0" smtClean="0"/>
              <a:t>：</a:t>
            </a:r>
            <a:endParaRPr lang="en-US" altLang="zh-CN" dirty="0" smtClean="0"/>
          </a:p>
          <a:p>
            <a:pPr marL="0" indent="0">
              <a:buFont typeface="Arial" panose="020B0604020202020204" pitchFamily="34" charset="0"/>
              <a:buNone/>
            </a:pPr>
            <a:r>
              <a:rPr lang="en-US" altLang="zh-CN" dirty="0" smtClean="0"/>
              <a:t>1</a:t>
            </a:r>
            <a:r>
              <a:rPr lang="zh-CN" altLang="en-US" dirty="0" smtClean="0"/>
              <a:t>、</a:t>
            </a:r>
            <a:r>
              <a:rPr lang="zh-CN" altLang="en-US" dirty="0"/>
              <a:t>自行</a:t>
            </a:r>
            <a:r>
              <a:rPr lang="zh-CN" altLang="en-US" dirty="0" smtClean="0"/>
              <a:t>设计，根据功能表列出</a:t>
            </a:r>
            <a:endParaRPr lang="en-US" altLang="zh-CN" dirty="0" smtClean="0"/>
          </a:p>
          <a:p>
            <a:pPr marL="0" indent="0">
              <a:buFont typeface="Arial" panose="020B0604020202020204" pitchFamily="34" charset="0"/>
              <a:buNone/>
            </a:pPr>
            <a:r>
              <a:rPr lang="en-US" altLang="zh-CN" dirty="0" smtClean="0"/>
              <a:t>Y</a:t>
            </a:r>
            <a:r>
              <a:rPr lang="zh-CN" altLang="en-US" dirty="0" smtClean="0"/>
              <a:t>的输出表达式，与</a:t>
            </a:r>
            <a:r>
              <a:rPr lang="en-US" altLang="zh-CN" dirty="0" smtClean="0"/>
              <a:t>151</a:t>
            </a:r>
            <a:r>
              <a:rPr lang="zh-CN" altLang="en-US" dirty="0" smtClean="0"/>
              <a:t>芯片输出</a:t>
            </a:r>
            <a:endParaRPr lang="en-US" altLang="zh-CN" dirty="0" smtClean="0"/>
          </a:p>
          <a:p>
            <a:pPr marL="0" indent="0">
              <a:buFont typeface="Arial" panose="020B0604020202020204" pitchFamily="34" charset="0"/>
              <a:buNone/>
            </a:pPr>
            <a:r>
              <a:rPr lang="zh-CN" altLang="en-US" dirty="0" smtClean="0"/>
              <a:t>表达式比较后获得</a:t>
            </a:r>
            <a:r>
              <a:rPr lang="en-US" altLang="zh-CN" dirty="0" smtClean="0"/>
              <a:t>151</a:t>
            </a:r>
            <a:r>
              <a:rPr lang="zh-CN" altLang="en-US" dirty="0" smtClean="0"/>
              <a:t>芯片接法。</a:t>
            </a:r>
            <a:endParaRPr lang="en-US" altLang="zh-CN" dirty="0" smtClean="0"/>
          </a:p>
        </p:txBody>
      </p:sp>
      <p:graphicFrame>
        <p:nvGraphicFramePr>
          <p:cNvPr id="4" name="Group 44"/>
          <p:cNvGraphicFramePr/>
          <p:nvPr/>
        </p:nvGraphicFramePr>
        <p:xfrm>
          <a:off x="6623669" y="0"/>
          <a:ext cx="2160588" cy="6893560"/>
        </p:xfrm>
        <a:graphic>
          <a:graphicData uri="http://schemas.openxmlformats.org/drawingml/2006/table">
            <a:tbl>
              <a:tblPr/>
              <a:tblGrid>
                <a:gridCol w="1727200">
                  <a:extLst>
                    <a:ext uri="{9D8B030D-6E8A-4147-A177-3AD203B41FA5}">
                      <a16:colId xmlns:a16="http://schemas.microsoft.com/office/drawing/2014/main" val="20000"/>
                    </a:ext>
                  </a:extLst>
                </a:gridCol>
                <a:gridCol w="433388">
                  <a:extLst>
                    <a:ext uri="{9D8B030D-6E8A-4147-A177-3AD203B41FA5}">
                      <a16:colId xmlns:a16="http://schemas.microsoft.com/office/drawing/2014/main" val="20001"/>
                    </a:ext>
                  </a:extLst>
                </a:gridCol>
              </a:tblGrid>
              <a:tr h="4318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M</a:t>
                      </a:r>
                      <a:r>
                        <a:rPr kumimoji="0" lang="en-US" altLang="zh-CN" sz="22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1</a:t>
                      </a: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M</a:t>
                      </a:r>
                      <a:r>
                        <a:rPr kumimoji="0" lang="en-US" altLang="zh-CN" sz="22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0</a:t>
                      </a: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  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83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0    0   0   0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0    0   0   1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0    0   1   0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0    0   1   1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0    1   0   0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0    1   0   1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0    1   1   0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0    1   1   1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1    0   0   0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1    0   0   1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1    0   1   0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1    0   1   1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1    1   0   0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1    1   0   1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1    1   1   0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1    1   1   1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3" name="Group 88"/>
          <p:cNvGrpSpPr/>
          <p:nvPr/>
        </p:nvGrpSpPr>
        <p:grpSpPr bwMode="auto">
          <a:xfrm>
            <a:off x="3275583" y="4148387"/>
            <a:ext cx="1368425" cy="1656877"/>
            <a:chOff x="2563" y="1162"/>
            <a:chExt cx="862" cy="1458"/>
          </a:xfrm>
        </p:grpSpPr>
        <p:sp>
          <p:nvSpPr>
            <p:cNvPr id="6" name="Rectangle 51"/>
            <p:cNvSpPr>
              <a:spLocks noChangeArrowheads="1"/>
            </p:cNvSpPr>
            <p:nvPr/>
          </p:nvSpPr>
          <p:spPr bwMode="auto">
            <a:xfrm>
              <a:off x="2835" y="1162"/>
              <a:ext cx="590"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28600" algn="l"/>
                </a:tabLst>
                <a:defRPr sz="2400">
                  <a:solidFill>
                    <a:schemeClr val="tx1"/>
                  </a:solidFill>
                  <a:latin typeface="Arial" panose="020B0604020202020204" pitchFamily="34" charset="0"/>
                  <a:ea typeface="宋体" panose="02010600030101010101" pitchFamily="2" charset="-122"/>
                </a:defRPr>
              </a:lvl1pPr>
              <a:lvl2pPr marL="742950" indent="-285750" eaLnBrk="0" hangingPunct="0">
                <a:tabLst>
                  <a:tab pos="228600" algn="l"/>
                </a:tabLst>
                <a:defRPr sz="2400">
                  <a:solidFill>
                    <a:schemeClr val="tx1"/>
                  </a:solidFill>
                  <a:latin typeface="Arial" panose="020B0604020202020204" pitchFamily="34" charset="0"/>
                  <a:ea typeface="宋体" panose="02010600030101010101" pitchFamily="2" charset="-122"/>
                </a:defRPr>
              </a:lvl2pPr>
              <a:lvl3pPr marL="1143000" indent="-228600" eaLnBrk="0" hangingPunct="0">
                <a:tabLst>
                  <a:tab pos="228600" algn="l"/>
                </a:tabLst>
                <a:defRPr sz="2400">
                  <a:solidFill>
                    <a:schemeClr val="tx1"/>
                  </a:solidFill>
                  <a:latin typeface="Arial" panose="020B0604020202020204" pitchFamily="34" charset="0"/>
                  <a:ea typeface="宋体" panose="02010600030101010101" pitchFamily="2" charset="-122"/>
                </a:defRPr>
              </a:lvl3pPr>
              <a:lvl4pPr marL="1600200" indent="-228600" eaLnBrk="0" hangingPunct="0">
                <a:tabLst>
                  <a:tab pos="228600" algn="l"/>
                </a:tabLst>
                <a:defRPr sz="2400">
                  <a:solidFill>
                    <a:schemeClr val="tx1"/>
                  </a:solidFill>
                  <a:latin typeface="Arial" panose="020B0604020202020204" pitchFamily="34" charset="0"/>
                  <a:ea typeface="宋体" panose="02010600030101010101" pitchFamily="2" charset="-122"/>
                </a:defRPr>
              </a:lvl4pPr>
              <a:lvl5pPr marL="2057400" indent="-228600" eaLnBrk="0" hangingPunct="0">
                <a:tabLst>
                  <a:tab pos="228600" algn="l"/>
                </a:tabLst>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28600" algn="l"/>
                </a:tabLs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28600" algn="l"/>
                </a:tabLs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28600" algn="l"/>
                </a:tabLs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28600" algn="l"/>
                </a:tabLst>
                <a:defRPr sz="2400">
                  <a:solidFill>
                    <a:schemeClr val="tx1"/>
                  </a:solidFill>
                  <a:latin typeface="Arial" panose="020B0604020202020204" pitchFamily="34" charset="0"/>
                  <a:ea typeface="宋体" panose="02010600030101010101" pitchFamily="2" charset="-122"/>
                </a:defRPr>
              </a:lvl9pPr>
            </a:lstStyle>
            <a:p>
              <a:pPr eaLnBrk="1" hangingPunct="1">
                <a:buFontTx/>
                <a:buAutoNum type="alphaUcPeriod"/>
              </a:pPr>
              <a:r>
                <a:rPr lang="en-US" altLang="zh-CN" dirty="0">
                  <a:latin typeface="Times New Roman" panose="02020603050405020304" pitchFamily="18" charset="0"/>
                  <a:cs typeface="Times New Roman" panose="02020603050405020304" pitchFamily="18" charset="0"/>
                </a:rPr>
                <a:t>B</a:t>
              </a:r>
            </a:p>
            <a:p>
              <a:r>
                <a:rPr lang="en-US" altLang="zh-CN" dirty="0">
                  <a:latin typeface="Times New Roman" panose="02020603050405020304" pitchFamily="18" charset="0"/>
                  <a:cs typeface="Times New Roman" panose="02020603050405020304" pitchFamily="18" charset="0"/>
                </a:rPr>
                <a:t>A+B</a:t>
              </a:r>
            </a:p>
            <a:p>
              <a:r>
                <a:rPr lang="en-US" altLang="zh-CN" dirty="0">
                  <a:latin typeface="Times New Roman" panose="02020603050405020304" pitchFamily="18" charset="0"/>
                  <a:cs typeface="Times New Roman" panose="02020603050405020304" pitchFamily="18" charset="0"/>
                </a:rPr>
                <a:t>A⊕B</a:t>
              </a:r>
            </a:p>
            <a:p>
              <a:r>
                <a:rPr lang="en-US" altLang="zh-CN" dirty="0">
                  <a:latin typeface="Times New Roman" panose="02020603050405020304" pitchFamily="18" charset="0"/>
                  <a:cs typeface="Times New Roman" panose="02020603050405020304" pitchFamily="18" charset="0"/>
                </a:rPr>
                <a:t>A</a:t>
              </a:r>
              <a:endParaRPr lang="en-US" altLang="zh-CN" dirty="0"/>
            </a:p>
          </p:txBody>
        </p:sp>
        <p:sp>
          <p:nvSpPr>
            <p:cNvPr id="7" name="Line 45"/>
            <p:cNvSpPr>
              <a:spLocks noChangeShapeType="1"/>
            </p:cNvSpPr>
            <p:nvPr/>
          </p:nvSpPr>
          <p:spPr bwMode="auto">
            <a:xfrm flipH="1">
              <a:off x="2563" y="2614"/>
              <a:ext cx="136" cy="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8" name="Group 87"/>
          <p:cNvGraphicFramePr>
            <a:graphicFrameLocks noGrp="1"/>
          </p:cNvGraphicFramePr>
          <p:nvPr/>
        </p:nvGraphicFramePr>
        <p:xfrm>
          <a:off x="1475656" y="3501008"/>
          <a:ext cx="3168650" cy="2305051"/>
        </p:xfrm>
        <a:graphic>
          <a:graphicData uri="http://schemas.openxmlformats.org/drawingml/2006/table">
            <a:tbl>
              <a:tblPr/>
              <a:tblGrid>
                <a:gridCol w="1157287">
                  <a:extLst>
                    <a:ext uri="{9D8B030D-6E8A-4147-A177-3AD203B41FA5}">
                      <a16:colId xmlns:a16="http://schemas.microsoft.com/office/drawing/2014/main" val="20000"/>
                    </a:ext>
                  </a:extLst>
                </a:gridCol>
                <a:gridCol w="1006475">
                  <a:extLst>
                    <a:ext uri="{9D8B030D-6E8A-4147-A177-3AD203B41FA5}">
                      <a16:colId xmlns:a16="http://schemas.microsoft.com/office/drawing/2014/main" val="20001"/>
                    </a:ext>
                  </a:extLst>
                </a:gridCol>
                <a:gridCol w="1004888">
                  <a:extLst>
                    <a:ext uri="{9D8B030D-6E8A-4147-A177-3AD203B41FA5}">
                      <a16:colId xmlns:a16="http://schemas.microsoft.com/office/drawing/2014/main" val="20002"/>
                    </a:ext>
                  </a:extLst>
                </a:gridCol>
              </a:tblGrid>
              <a:tr h="6207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843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cxnSp>
        <p:nvCxnSpPr>
          <p:cNvPr id="9" name="直接连接符 8"/>
          <p:cNvCxnSpPr/>
          <p:nvPr/>
        </p:nvCxnSpPr>
        <p:spPr>
          <a:xfrm>
            <a:off x="3786182" y="5357826"/>
            <a:ext cx="21431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p:nvPr>
            </p:nvSpPr>
            <p:spPr/>
            <p:txBody>
              <a:bodyPr/>
              <a:lstStyle/>
              <a:p>
                <a:pPr marL="0" indent="0">
                  <a:buNone/>
                </a:pPr>
                <a:r>
                  <a:rPr lang="en-US" altLang="zh-CN" dirty="0"/>
                  <a:t>2</a:t>
                </a:r>
                <a:r>
                  <a:rPr lang="zh-CN" altLang="en-US" dirty="0" smtClean="0"/>
                  <a:t>、</a:t>
                </a:r>
                <a:r>
                  <a:rPr lang="en-US" altLang="zh-CN" dirty="0" smtClean="0"/>
                  <a:t>74LS151</a:t>
                </a:r>
                <a:r>
                  <a:rPr lang="zh-CN" altLang="en-US" dirty="0" smtClean="0"/>
                  <a:t>输出表达式</a:t>
                </a:r>
                <a:endParaRPr lang="en-US" altLang="zh-CN" dirty="0" smtClean="0"/>
              </a:p>
              <a:p>
                <a:pPr marL="0" indent="0">
                  <a:buNone/>
                </a:pPr>
                <a:r>
                  <a:rPr lang="en-US" altLang="zh-CN" dirty="0"/>
                  <a:t>Z</a:t>
                </a:r>
                <a:r>
                  <a:rPr lang="en-US" altLang="zh-CN" dirty="0" smtClean="0"/>
                  <a:t>=</a:t>
                </a:r>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2</m:t>
                        </m:r>
                        <m:r>
                          <m:rPr>
                            <m:sty m:val="p"/>
                          </m:rPr>
                          <a:rPr lang="en-US" altLang="zh-CN" b="0" i="0" smtClean="0">
                            <a:latin typeface="Cambria Math"/>
                          </a:rPr>
                          <m:t>S</m:t>
                        </m:r>
                        <m:r>
                          <a:rPr lang="en-US" altLang="zh-CN">
                            <a:latin typeface="Cambria Math" panose="02040503050406030204" pitchFamily="18" charset="0"/>
                          </a:rPr>
                          <m:t>1</m:t>
                        </m:r>
                        <m:r>
                          <m:rPr>
                            <m:sty m:val="p"/>
                          </m:rPr>
                          <a:rPr lang="en-US" altLang="zh-CN" b="0" i="0" smtClean="0">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0+</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2</m:t>
                        </m:r>
                        <m:r>
                          <m:rPr>
                            <m:sty m:val="p"/>
                          </m:rPr>
                          <a:rPr lang="en-US" altLang="zh-CN" b="0" i="0" smtClean="0">
                            <a:latin typeface="Cambria Math"/>
                          </a:rPr>
                          <m:t>S</m:t>
                        </m:r>
                        <m:r>
                          <a:rPr lang="en-US" altLang="zh-CN">
                            <a:latin typeface="Cambria Math" panose="02040503050406030204" pitchFamily="18" charset="0"/>
                          </a:rPr>
                          <m:t>1</m:t>
                        </m:r>
                      </m:e>
                    </m:acc>
                    <m:r>
                      <m:rPr>
                        <m:sty m:val="p"/>
                      </m:rPr>
                      <a:rPr lang="en-US" altLang="zh-CN" b="0" i="0" smtClean="0">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2</m:t>
                        </m:r>
                      </m:e>
                    </m:acc>
                    <m:r>
                      <m:rPr>
                        <m:sty m:val="p"/>
                      </m:rPr>
                      <a:rPr lang="en-US" altLang="zh-CN" b="0" i="0" smtClean="0">
                        <a:latin typeface="Cambria Math"/>
                      </a:rPr>
                      <m:t>S</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2</m:t>
                        </m:r>
                      </m:e>
                    </m:acc>
                    <m:r>
                      <m:rPr>
                        <m:sty m:val="p"/>
                      </m:rPr>
                      <a:rPr lang="en-US" altLang="zh-CN" b="0" i="0" smtClean="0">
                        <a:latin typeface="Cambria Math"/>
                      </a:rPr>
                      <m:t>S</m:t>
                    </m:r>
                    <m:r>
                      <a:rPr lang="en-US" altLang="zh-CN">
                        <a:latin typeface="Cambria Math" panose="02040503050406030204" pitchFamily="18" charset="0"/>
                      </a:rPr>
                      <m:t>1</m:t>
                    </m:r>
                    <m:r>
                      <m:rPr>
                        <m:sty m:val="p"/>
                      </m:rPr>
                      <a:rPr lang="en-US" altLang="zh-CN" b="0" i="0" smtClean="0">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3+</m:t>
                    </m:r>
                    <m:r>
                      <m:rPr>
                        <m:sty m:val="p"/>
                      </m:rPr>
                      <a:rPr lang="en-US" altLang="zh-CN" b="0" i="0" smtClean="0">
                        <a:latin typeface="Cambria Math"/>
                      </a:rPr>
                      <m:t>S</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1</m:t>
                        </m:r>
                        <m:r>
                          <m:rPr>
                            <m:sty m:val="p"/>
                          </m:rPr>
                          <a:rPr lang="en-US" altLang="zh-CN" b="0" i="0" smtClean="0">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4+</m:t>
                    </m:r>
                    <m:r>
                      <m:rPr>
                        <m:sty m:val="p"/>
                      </m:rPr>
                      <a:rPr lang="en-US" altLang="zh-CN" b="0" i="0" smtClean="0">
                        <a:latin typeface="Cambria Math"/>
                      </a:rPr>
                      <m:t>S</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1</m:t>
                        </m:r>
                      </m:e>
                    </m:acc>
                    <m:r>
                      <m:rPr>
                        <m:sty m:val="p"/>
                      </m:rPr>
                      <a:rPr lang="en-US" altLang="zh-CN" b="0" i="0" smtClean="0">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5+</m:t>
                    </m:r>
                    <m:r>
                      <m:rPr>
                        <m:sty m:val="p"/>
                      </m:rPr>
                      <a:rPr lang="en-US" altLang="zh-CN" b="0" i="0" smtClean="0">
                        <a:latin typeface="Cambria Math"/>
                      </a:rPr>
                      <m:t>S</m:t>
                    </m:r>
                    <m:r>
                      <a:rPr lang="en-US" altLang="zh-CN">
                        <a:latin typeface="Cambria Math" panose="02040503050406030204" pitchFamily="18" charset="0"/>
                      </a:rPr>
                      <m:t>2</m:t>
                    </m:r>
                    <m:r>
                      <m:rPr>
                        <m:sty m:val="p"/>
                      </m:rPr>
                      <a:rPr lang="en-US" altLang="zh-CN" b="0" i="0" smtClean="0">
                        <a:latin typeface="Cambria Math"/>
                      </a:rPr>
                      <m:t>S</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6+</m:t>
                    </m:r>
                    <m:r>
                      <m:rPr>
                        <m:sty m:val="p"/>
                      </m:rPr>
                      <a:rPr lang="en-US" altLang="zh-CN" b="0" i="0" smtClean="0">
                        <a:latin typeface="Cambria Math"/>
                      </a:rPr>
                      <m:t>S</m:t>
                    </m:r>
                    <m:r>
                      <a:rPr lang="en-US" altLang="zh-CN">
                        <a:latin typeface="Cambria Math" panose="02040503050406030204" pitchFamily="18" charset="0"/>
                      </a:rPr>
                      <m:t>2</m:t>
                    </m:r>
                    <m:r>
                      <m:rPr>
                        <m:sty m:val="p"/>
                      </m:rPr>
                      <a:rPr lang="en-US" altLang="zh-CN" b="0" i="0" smtClean="0">
                        <a:latin typeface="Cambria Math"/>
                      </a:rPr>
                      <m:t>S</m:t>
                    </m:r>
                    <m:r>
                      <a:rPr lang="en-US" altLang="zh-CN">
                        <a:latin typeface="Cambria Math" panose="02040503050406030204" pitchFamily="18" charset="0"/>
                      </a:rPr>
                      <m:t>1</m:t>
                    </m:r>
                    <m:r>
                      <m:rPr>
                        <m:sty m:val="p"/>
                      </m:rPr>
                      <a:rPr lang="en-US" altLang="zh-CN" b="0" i="0" smtClean="0">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7</m:t>
                    </m:r>
                  </m:oMath>
                </a14:m>
                <a:endParaRPr lang="zh-CN" altLang="zh-CN" dirty="0"/>
              </a:p>
              <a:p>
                <a:pPr marL="0"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p:nvPr>
            </p:nvSpPr>
            <p:spPr>
              <a:blipFill rotWithShape="1">
                <a:blip r:embed="rId2" cstate="print"/>
                <a:stretch>
                  <a:fillRect l="-1852" t="-1875"/>
                </a:stretch>
              </a:blipFill>
            </p:spPr>
            <p:txBody>
              <a:bodyPr/>
              <a:lstStyle/>
              <a:p>
                <a:r>
                  <a:rPr lang="zh-CN" altLang="en-US" dirty="0">
                    <a:noFill/>
                  </a:rPr>
                  <a:t> </a:t>
                </a:r>
              </a:p>
            </p:txBody>
          </p:sp>
        </mc:Fallback>
      </mc:AlternateContent>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2845336"/>
            <a:ext cx="7215336" cy="2959928"/>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p:nvPr>
            </p:nvSpPr>
            <p:spPr>
              <a:xfrm>
                <a:off x="457200" y="274638"/>
                <a:ext cx="8229600" cy="6583362"/>
              </a:xfrm>
            </p:spPr>
            <p:txBody>
              <a:bodyPr>
                <a:normAutofit/>
              </a:bodyPr>
              <a:lstStyle/>
              <a:p>
                <a:pPr marL="0" indent="0">
                  <a:buNone/>
                </a:pPr>
                <a:r>
                  <a:rPr lang="zh-CN" altLang="en-US" dirty="0"/>
                  <a:t>根据</a:t>
                </a:r>
                <a:r>
                  <a:rPr lang="en-US" altLang="zh-CN" dirty="0" smtClean="0"/>
                  <a:t>Y</a:t>
                </a:r>
                <a:r>
                  <a:rPr lang="zh-CN" altLang="en-US" dirty="0" smtClean="0"/>
                  <a:t>的真值表可得：</a:t>
                </a:r>
                <a:endParaRPr lang="en-US" altLang="zh-CN" dirty="0" smtClean="0"/>
              </a:p>
              <a:p>
                <a:pPr marL="0" indent="0">
                  <a:buNone/>
                </a:pPr>
                <a:r>
                  <a:rPr lang="en-US" altLang="zh-CN" dirty="0" smtClean="0"/>
                  <a:t>Y=M1M0AB+M1M0AB+M1M0AB+M1M0AB+M1M0AB+M1M0AB+M1M0AB+M1M0AB</a:t>
                </a:r>
              </a:p>
              <a:p>
                <a:pPr marL="0" indent="0">
                  <a:buNone/>
                </a:pPr>
                <a:r>
                  <a:rPr lang="en-US" altLang="zh-CN" dirty="0" smtClean="0"/>
                  <a:t>  =M1M0A*0+M1M0A*B+M1M0A*B+M1M0A*1+M1M0A*B</a:t>
                </a:r>
              </a:p>
              <a:p>
                <a:pPr marL="0" indent="0">
                  <a:buNone/>
                </a:pPr>
                <a:r>
                  <a:rPr lang="en-US" altLang="zh-CN" dirty="0"/>
                  <a:t>    +</a:t>
                </a:r>
                <a:r>
                  <a:rPr lang="en-US" altLang="zh-CN" dirty="0" smtClean="0"/>
                  <a:t>M1M0A*B+M1M0A*1+M1M0A*0</a:t>
                </a:r>
              </a:p>
              <a:p>
                <a:pPr marL="0" indent="0">
                  <a:buNone/>
                </a:pPr>
                <a:endParaRPr lang="en-US" altLang="zh-CN" dirty="0" smtClean="0"/>
              </a:p>
              <a:p>
                <a:pPr marL="0" indent="0">
                  <a:buNone/>
                </a:pPr>
                <a:r>
                  <a:rPr lang="en-US" altLang="zh-CN" dirty="0" smtClean="0"/>
                  <a:t> 74LS151</a:t>
                </a:r>
                <a:r>
                  <a:rPr lang="zh-CN" altLang="en-US" dirty="0" smtClean="0"/>
                  <a:t>输出表达式为：</a:t>
                </a:r>
                <a:endParaRPr lang="en-US" altLang="zh-CN" dirty="0" smtClean="0"/>
              </a:p>
              <a:p>
                <a:pPr marL="0" indent="0">
                  <a:buNone/>
                </a:pPr>
                <a:r>
                  <a:rPr lang="en-US" altLang="zh-CN" dirty="0"/>
                  <a:t>Z=</a:t>
                </a:r>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2</m:t>
                        </m:r>
                        <m:r>
                          <m:rPr>
                            <m:sty m:val="p"/>
                          </m:rPr>
                          <a:rPr lang="en-US" altLang="zh-CN">
                            <a:latin typeface="Cambria Math"/>
                          </a:rPr>
                          <m:t>S</m:t>
                        </m:r>
                        <m:r>
                          <a:rPr lang="en-US" altLang="zh-CN">
                            <a:latin typeface="Cambria Math" panose="02040503050406030204" pitchFamily="18" charset="0"/>
                          </a:rPr>
                          <m:t>1</m:t>
                        </m:r>
                        <m:r>
                          <m:rPr>
                            <m:sty m:val="p"/>
                          </m:rPr>
                          <a:rPr lang="en-US" altLang="zh-CN">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0+</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2</m:t>
                        </m:r>
                        <m:r>
                          <m:rPr>
                            <m:sty m:val="p"/>
                          </m:rPr>
                          <a:rPr lang="en-US" altLang="zh-CN">
                            <a:latin typeface="Cambria Math"/>
                          </a:rPr>
                          <m:t>S</m:t>
                        </m:r>
                        <m:r>
                          <a:rPr lang="en-US" altLang="zh-CN">
                            <a:latin typeface="Cambria Math" panose="02040503050406030204" pitchFamily="18" charset="0"/>
                          </a:rPr>
                          <m:t>1</m:t>
                        </m:r>
                      </m:e>
                    </m:acc>
                    <m:r>
                      <m:rPr>
                        <m:sty m:val="p"/>
                      </m:rPr>
                      <a:rPr lang="en-US" altLang="zh-CN">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2</m:t>
                        </m:r>
                      </m:e>
                    </m:acc>
                    <m:r>
                      <m:rPr>
                        <m:sty m:val="p"/>
                      </m:rPr>
                      <a:rPr lang="en-US" altLang="zh-CN">
                        <a:latin typeface="Cambria Math"/>
                      </a:rPr>
                      <m:t>S</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2</m:t>
                        </m:r>
                      </m:e>
                    </m:acc>
                    <m:r>
                      <m:rPr>
                        <m:sty m:val="p"/>
                      </m:rPr>
                      <a:rPr lang="en-US" altLang="zh-CN">
                        <a:latin typeface="Cambria Math"/>
                      </a:rPr>
                      <m:t>S</m:t>
                    </m:r>
                    <m:r>
                      <a:rPr lang="en-US" altLang="zh-CN">
                        <a:latin typeface="Cambria Math" panose="02040503050406030204" pitchFamily="18" charset="0"/>
                      </a:rPr>
                      <m:t>1</m:t>
                    </m:r>
                    <m:r>
                      <m:rPr>
                        <m:sty m:val="p"/>
                      </m:rPr>
                      <a:rPr lang="en-US" altLang="zh-CN">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3+</m:t>
                    </m:r>
                    <m:r>
                      <m:rPr>
                        <m:sty m:val="p"/>
                      </m:rPr>
                      <a:rPr lang="en-US" altLang="zh-CN">
                        <a:latin typeface="Cambria Math"/>
                      </a:rPr>
                      <m:t>S</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1</m:t>
                        </m:r>
                        <m:r>
                          <m:rPr>
                            <m:sty m:val="p"/>
                          </m:rPr>
                          <a:rPr lang="en-US" altLang="zh-CN">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4+</m:t>
                    </m:r>
                    <m:r>
                      <m:rPr>
                        <m:sty m:val="p"/>
                      </m:rPr>
                      <a:rPr lang="en-US" altLang="zh-CN">
                        <a:latin typeface="Cambria Math"/>
                      </a:rPr>
                      <m:t>S</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1</m:t>
                        </m:r>
                      </m:e>
                    </m:acc>
                    <m:r>
                      <m:rPr>
                        <m:sty m:val="p"/>
                      </m:rPr>
                      <a:rPr lang="en-US" altLang="zh-CN">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5+</m:t>
                    </m:r>
                    <m:r>
                      <m:rPr>
                        <m:sty m:val="p"/>
                      </m:rPr>
                      <a:rPr lang="en-US" altLang="zh-CN">
                        <a:latin typeface="Cambria Math"/>
                      </a:rPr>
                      <m:t>S</m:t>
                    </m:r>
                    <m:r>
                      <a:rPr lang="en-US" altLang="zh-CN">
                        <a:latin typeface="Cambria Math" panose="02040503050406030204" pitchFamily="18" charset="0"/>
                      </a:rPr>
                      <m:t>2</m:t>
                    </m:r>
                    <m:r>
                      <m:rPr>
                        <m:sty m:val="p"/>
                      </m:rPr>
                      <a:rPr lang="en-US" altLang="zh-CN">
                        <a:latin typeface="Cambria Math"/>
                      </a:rPr>
                      <m:t>S</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6+</m:t>
                    </m:r>
                    <m:r>
                      <m:rPr>
                        <m:sty m:val="p"/>
                      </m:rPr>
                      <a:rPr lang="en-US" altLang="zh-CN">
                        <a:latin typeface="Cambria Math"/>
                      </a:rPr>
                      <m:t>S</m:t>
                    </m:r>
                    <m:r>
                      <a:rPr lang="en-US" altLang="zh-CN">
                        <a:latin typeface="Cambria Math" panose="02040503050406030204" pitchFamily="18" charset="0"/>
                      </a:rPr>
                      <m:t>2</m:t>
                    </m:r>
                    <m:r>
                      <m:rPr>
                        <m:sty m:val="p"/>
                      </m:rPr>
                      <a:rPr lang="en-US" altLang="zh-CN">
                        <a:latin typeface="Cambria Math"/>
                      </a:rPr>
                      <m:t>S</m:t>
                    </m:r>
                    <m:r>
                      <a:rPr lang="en-US" altLang="zh-CN">
                        <a:latin typeface="Cambria Math" panose="02040503050406030204" pitchFamily="18" charset="0"/>
                      </a:rPr>
                      <m:t>1</m:t>
                    </m:r>
                    <m:r>
                      <m:rPr>
                        <m:sty m:val="p"/>
                      </m:rPr>
                      <a:rPr lang="en-US" altLang="zh-CN">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7</m:t>
                    </m:r>
                  </m:oMath>
                </a14:m>
                <a:endParaRPr lang="zh-CN" altLang="zh-CN" dirty="0"/>
              </a:p>
              <a:p>
                <a:pPr marL="0" indent="0">
                  <a:buNone/>
                </a:pPr>
                <a:r>
                  <a:rPr lang="en-US" altLang="zh-CN" dirty="0"/>
                  <a:t> </a:t>
                </a:r>
                <a:r>
                  <a:rPr lang="en-US" altLang="zh-CN" dirty="0" smtClean="0"/>
                  <a:t>  </a:t>
                </a:r>
                <a:endParaRPr lang="en-US" altLang="zh-CN" dirty="0"/>
              </a:p>
              <a:p>
                <a:pPr marL="0" indent="0">
                  <a:buNone/>
                </a:pPr>
                <a:r>
                  <a:rPr lang="zh-CN" altLang="en-US" dirty="0" smtClean="0"/>
                  <a:t>将</a:t>
                </a:r>
                <a:r>
                  <a:rPr lang="en-US" altLang="zh-CN" dirty="0" smtClean="0"/>
                  <a:t>Y</a:t>
                </a:r>
                <a:r>
                  <a:rPr lang="zh-CN" altLang="en-US" dirty="0" smtClean="0"/>
                  <a:t>的输出表达式与与</a:t>
                </a:r>
                <a:r>
                  <a:rPr lang="en-US" altLang="zh-CN" dirty="0" smtClean="0"/>
                  <a:t>74LS151</a:t>
                </a:r>
                <a:r>
                  <a:rPr lang="zh-CN" altLang="en-US" dirty="0" smtClean="0"/>
                  <a:t>的输出</a:t>
                </a:r>
                <a:r>
                  <a:rPr lang="zh-CN" altLang="en-US" dirty="0"/>
                  <a:t>表达式对比得出</a:t>
                </a:r>
                <a:endParaRPr lang="en-US" altLang="zh-CN" dirty="0"/>
              </a:p>
              <a:p>
                <a:pPr marL="0" lvl="0" indent="0">
                  <a:buNone/>
                </a:pPr>
                <a:r>
                  <a:rPr lang="zh-CN" altLang="en-US" dirty="0"/>
                  <a:t>令</a:t>
                </a:r>
                <a:r>
                  <a:rPr lang="en-US" altLang="zh-CN" dirty="0" smtClean="0"/>
                  <a:t>S2=M1,S1=M0,S0=A</a:t>
                </a:r>
                <a:r>
                  <a:rPr lang="en-US" altLang="zh-CN" dirty="0">
                    <a:solidFill>
                      <a:prstClr val="black"/>
                    </a:solidFill>
                  </a:rPr>
                  <a:t>,</a:t>
                </a:r>
                <a:r>
                  <a:rPr lang="en-US" altLang="zh-CN" dirty="0" smtClean="0">
                    <a:solidFill>
                      <a:prstClr val="black"/>
                    </a:solidFill>
                  </a:rPr>
                  <a:t> D1=D2=D4=B,D5=B</a:t>
                </a:r>
              </a:p>
              <a:p>
                <a:pPr marL="0" lvl="0" indent="0">
                  <a:buNone/>
                </a:pPr>
                <a:r>
                  <a:rPr lang="zh-CN" altLang="en-US" dirty="0" smtClean="0">
                    <a:solidFill>
                      <a:prstClr val="black"/>
                    </a:solidFill>
                  </a:rPr>
                  <a:t>置</a:t>
                </a:r>
                <a:r>
                  <a:rPr lang="en-US" altLang="zh-CN" dirty="0" smtClean="0">
                    <a:solidFill>
                      <a:prstClr val="black"/>
                    </a:solidFill>
                  </a:rPr>
                  <a:t>D0,D7=0</a:t>
                </a:r>
                <a:r>
                  <a:rPr lang="zh-CN" altLang="en-US" dirty="0">
                    <a:solidFill>
                      <a:prstClr val="black"/>
                    </a:solidFill>
                  </a:rPr>
                  <a:t>（低电平），</a:t>
                </a:r>
                <a:r>
                  <a:rPr lang="en-US" altLang="zh-CN" dirty="0" smtClean="0">
                    <a:solidFill>
                      <a:prstClr val="black"/>
                    </a:solidFill>
                  </a:rPr>
                  <a:t>D3,D6=1</a:t>
                </a:r>
                <a:r>
                  <a:rPr lang="zh-CN" altLang="en-US" dirty="0">
                    <a:solidFill>
                      <a:prstClr val="black"/>
                    </a:solidFill>
                  </a:rPr>
                  <a:t>（高电平）</a:t>
                </a:r>
                <a:endParaRPr lang="en-US" altLang="zh-CN" dirty="0">
                  <a:solidFill>
                    <a:prstClr val="black"/>
                  </a:solidFill>
                </a:endParaRPr>
              </a:p>
              <a:p>
                <a:pPr marL="0" indent="0">
                  <a:buNone/>
                </a:pPr>
                <a:r>
                  <a:rPr lang="en-US" altLang="zh-CN" dirty="0" smtClean="0"/>
                  <a:t> Y=Z</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p:nvPr>
            </p:nvSpPr>
            <p:spPr>
              <a:xfrm>
                <a:off x="457200" y="274638"/>
                <a:ext cx="8229600" cy="6583362"/>
              </a:xfrm>
              <a:blipFill rotWithShape="0">
                <a:blip r:embed="rId2" cstate="print"/>
                <a:stretch>
                  <a:fillRect l="-1333" t="-1111" r="-667" b="-1389"/>
                </a:stretch>
              </a:blipFill>
            </p:spPr>
            <p:txBody>
              <a:bodyPr/>
              <a:lstStyle/>
              <a:p>
                <a:r>
                  <a:rPr lang="zh-CN" altLang="en-US">
                    <a:noFill/>
                  </a:rPr>
                  <a:t> </a:t>
                </a:r>
              </a:p>
            </p:txBody>
          </p:sp>
        </mc:Fallback>
      </mc:AlternateContent>
      <p:cxnSp>
        <p:nvCxnSpPr>
          <p:cNvPr id="3" name="直接连接符 2"/>
          <p:cNvCxnSpPr/>
          <p:nvPr/>
        </p:nvCxnSpPr>
        <p:spPr>
          <a:xfrm>
            <a:off x="930596" y="766109"/>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290636"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275856"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11760"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923928"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395092"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932040"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99348" y="764704"/>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267300" y="764704"/>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50676" y="1196752"/>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71600" y="1196752"/>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987824" y="1196752"/>
            <a:ext cx="12851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203848" y="1196752"/>
            <a:ext cx="12851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386980" y="1196752"/>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372200" y="5445224"/>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30596" y="170080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290636"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722684"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483768" y="170080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843808"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891036"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098948"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683124"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87380"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55332"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226740" y="213285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475656" y="213285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491880" y="2132856"/>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1419150" y="1988840"/>
            <a:ext cx="128514" cy="15841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3332362" y="1988840"/>
            <a:ext cx="200522" cy="15841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4932040" y="1988840"/>
            <a:ext cx="463052" cy="15841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flipV="1">
            <a:off x="6500714" y="1988840"/>
            <a:ext cx="591566" cy="15841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2123728" y="2492896"/>
            <a:ext cx="928353" cy="15121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flipV="1">
            <a:off x="3692402" y="2492896"/>
            <a:ext cx="1455662" cy="15121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flipV="1">
            <a:off x="4891036" y="2492896"/>
            <a:ext cx="2057228" cy="15121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419150" y="4293096"/>
            <a:ext cx="0" cy="216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419150" y="4509120"/>
            <a:ext cx="68252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8244408" y="1988840"/>
            <a:ext cx="0" cy="25202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txBox="1"/>
          <p:nvPr/>
        </p:nvSpPr>
        <p:spPr>
          <a:xfrm>
            <a:off x="457200" y="274638"/>
            <a:ext cx="8229600" cy="58515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ct val="50000"/>
              </a:spcBef>
              <a:buNone/>
            </a:pPr>
            <a:r>
              <a:rPr lang="en-US" altLang="zh-CN" dirty="0" smtClean="0"/>
              <a:t>3</a:t>
            </a:r>
            <a:r>
              <a:rPr lang="zh-CN" altLang="en-US" dirty="0" smtClean="0"/>
              <a:t>、静态测试，用“</a:t>
            </a:r>
            <a:r>
              <a:rPr lang="en-US" altLang="zh-CN" dirty="0" smtClean="0"/>
              <a:t>0-1</a:t>
            </a:r>
            <a:r>
              <a:rPr lang="zh-CN" altLang="en-US" dirty="0" smtClean="0"/>
              <a:t>”显示器检查输出是否符合真值表。注意接电源，接地，附加控制端</a:t>
            </a:r>
            <a:r>
              <a:rPr lang="en-US" altLang="zh-CN" dirty="0" smtClean="0"/>
              <a:t>E</a:t>
            </a:r>
            <a:r>
              <a:rPr lang="zh-CN" altLang="en-US" dirty="0" smtClean="0"/>
              <a:t>应接低电平。</a:t>
            </a:r>
          </a:p>
          <a:p>
            <a:pPr marL="0" indent="0">
              <a:buFont typeface="Arial" panose="020B0604020202020204" pitchFamily="34" charset="0"/>
              <a:buNone/>
            </a:pPr>
            <a:endParaRPr lang="zh-CN" altLang="en-US" dirty="0"/>
          </a:p>
        </p:txBody>
      </p:sp>
      <p:cxnSp>
        <p:nvCxnSpPr>
          <p:cNvPr id="4" name="直接连接符 3"/>
          <p:cNvCxnSpPr/>
          <p:nvPr/>
        </p:nvCxnSpPr>
        <p:spPr>
          <a:xfrm>
            <a:off x="971600" y="134076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7"/>
          <p:cNvSpPr txBox="1">
            <a:spLocks noChangeArrowheads="1"/>
          </p:cNvSpPr>
          <p:nvPr/>
        </p:nvSpPr>
        <p:spPr bwMode="auto">
          <a:xfrm>
            <a:off x="179387" y="1055688"/>
            <a:ext cx="7826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t>CP</a:t>
            </a:r>
          </a:p>
        </p:txBody>
      </p:sp>
      <p:sp>
        <p:nvSpPr>
          <p:cNvPr id="29699" name="Line 4"/>
          <p:cNvSpPr>
            <a:spLocks noChangeShapeType="1"/>
          </p:cNvSpPr>
          <p:nvPr/>
        </p:nvSpPr>
        <p:spPr bwMode="auto">
          <a:xfrm>
            <a:off x="1187450" y="1270000"/>
            <a:ext cx="2159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0" name="Line 5"/>
          <p:cNvSpPr>
            <a:spLocks noChangeShapeType="1"/>
          </p:cNvSpPr>
          <p:nvPr/>
        </p:nvSpPr>
        <p:spPr bwMode="auto">
          <a:xfrm flipV="1">
            <a:off x="140335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1" name="Line 6"/>
          <p:cNvSpPr>
            <a:spLocks noChangeShapeType="1"/>
          </p:cNvSpPr>
          <p:nvPr/>
        </p:nvSpPr>
        <p:spPr bwMode="auto">
          <a:xfrm>
            <a:off x="1403350"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2" name="Line 7"/>
          <p:cNvSpPr>
            <a:spLocks noChangeShapeType="1"/>
          </p:cNvSpPr>
          <p:nvPr/>
        </p:nvSpPr>
        <p:spPr bwMode="auto">
          <a:xfrm>
            <a:off x="169068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3" name="Line 8"/>
          <p:cNvSpPr>
            <a:spLocks noChangeShapeType="1"/>
          </p:cNvSpPr>
          <p:nvPr/>
        </p:nvSpPr>
        <p:spPr bwMode="auto">
          <a:xfrm>
            <a:off x="8750300" y="1270000"/>
            <a:ext cx="35877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4" name="Line 32"/>
          <p:cNvSpPr>
            <a:spLocks noChangeShapeType="1"/>
          </p:cNvSpPr>
          <p:nvPr/>
        </p:nvSpPr>
        <p:spPr bwMode="auto">
          <a:xfrm>
            <a:off x="684213"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5" name="Line 33"/>
          <p:cNvSpPr>
            <a:spLocks noChangeShapeType="1"/>
          </p:cNvSpPr>
          <p:nvPr/>
        </p:nvSpPr>
        <p:spPr bwMode="auto">
          <a:xfrm flipV="1">
            <a:off x="90170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6" name="Line 34"/>
          <p:cNvSpPr>
            <a:spLocks noChangeShapeType="1"/>
          </p:cNvSpPr>
          <p:nvPr/>
        </p:nvSpPr>
        <p:spPr bwMode="auto">
          <a:xfrm>
            <a:off x="901700"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7" name="Line 35"/>
          <p:cNvSpPr>
            <a:spLocks noChangeShapeType="1"/>
          </p:cNvSpPr>
          <p:nvPr/>
        </p:nvSpPr>
        <p:spPr bwMode="auto">
          <a:xfrm>
            <a:off x="118745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8" name="Line 38"/>
          <p:cNvSpPr>
            <a:spLocks noChangeShapeType="1"/>
          </p:cNvSpPr>
          <p:nvPr/>
        </p:nvSpPr>
        <p:spPr bwMode="auto">
          <a:xfrm>
            <a:off x="1690688"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9" name="Line 39"/>
          <p:cNvSpPr>
            <a:spLocks noChangeShapeType="1"/>
          </p:cNvSpPr>
          <p:nvPr/>
        </p:nvSpPr>
        <p:spPr bwMode="auto">
          <a:xfrm flipV="1">
            <a:off x="190817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0" name="Line 40"/>
          <p:cNvSpPr>
            <a:spLocks noChangeShapeType="1"/>
          </p:cNvSpPr>
          <p:nvPr/>
        </p:nvSpPr>
        <p:spPr bwMode="auto">
          <a:xfrm>
            <a:off x="1908175"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1" name="Line 41"/>
          <p:cNvSpPr>
            <a:spLocks noChangeShapeType="1"/>
          </p:cNvSpPr>
          <p:nvPr/>
        </p:nvSpPr>
        <p:spPr bwMode="auto">
          <a:xfrm>
            <a:off x="219392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2" name="Line 42"/>
          <p:cNvSpPr>
            <a:spLocks noChangeShapeType="1"/>
          </p:cNvSpPr>
          <p:nvPr/>
        </p:nvSpPr>
        <p:spPr bwMode="auto">
          <a:xfrm>
            <a:off x="2195513"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3" name="Line 43"/>
          <p:cNvSpPr>
            <a:spLocks noChangeShapeType="1"/>
          </p:cNvSpPr>
          <p:nvPr/>
        </p:nvSpPr>
        <p:spPr bwMode="auto">
          <a:xfrm flipV="1">
            <a:off x="241300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4" name="Line 44"/>
          <p:cNvSpPr>
            <a:spLocks noChangeShapeType="1"/>
          </p:cNvSpPr>
          <p:nvPr/>
        </p:nvSpPr>
        <p:spPr bwMode="auto">
          <a:xfrm>
            <a:off x="2413000"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5" name="Line 45"/>
          <p:cNvSpPr>
            <a:spLocks noChangeShapeType="1"/>
          </p:cNvSpPr>
          <p:nvPr/>
        </p:nvSpPr>
        <p:spPr bwMode="auto">
          <a:xfrm>
            <a:off x="269875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6" name="Line 46"/>
          <p:cNvSpPr>
            <a:spLocks noChangeShapeType="1"/>
          </p:cNvSpPr>
          <p:nvPr/>
        </p:nvSpPr>
        <p:spPr bwMode="auto">
          <a:xfrm>
            <a:off x="2700338"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7" name="Line 47"/>
          <p:cNvSpPr>
            <a:spLocks noChangeShapeType="1"/>
          </p:cNvSpPr>
          <p:nvPr/>
        </p:nvSpPr>
        <p:spPr bwMode="auto">
          <a:xfrm flipV="1">
            <a:off x="291782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8" name="Line 48"/>
          <p:cNvSpPr>
            <a:spLocks noChangeShapeType="1"/>
          </p:cNvSpPr>
          <p:nvPr/>
        </p:nvSpPr>
        <p:spPr bwMode="auto">
          <a:xfrm>
            <a:off x="2917825"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9" name="Line 49"/>
          <p:cNvSpPr>
            <a:spLocks noChangeShapeType="1"/>
          </p:cNvSpPr>
          <p:nvPr/>
        </p:nvSpPr>
        <p:spPr bwMode="auto">
          <a:xfrm>
            <a:off x="320357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0" name="Line 50"/>
          <p:cNvSpPr>
            <a:spLocks noChangeShapeType="1"/>
          </p:cNvSpPr>
          <p:nvPr/>
        </p:nvSpPr>
        <p:spPr bwMode="auto">
          <a:xfrm>
            <a:off x="3203575"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1" name="Line 51"/>
          <p:cNvSpPr>
            <a:spLocks noChangeShapeType="1"/>
          </p:cNvSpPr>
          <p:nvPr/>
        </p:nvSpPr>
        <p:spPr bwMode="auto">
          <a:xfrm flipV="1">
            <a:off x="3421063"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2" name="Line 52"/>
          <p:cNvSpPr>
            <a:spLocks noChangeShapeType="1"/>
          </p:cNvSpPr>
          <p:nvPr/>
        </p:nvSpPr>
        <p:spPr bwMode="auto">
          <a:xfrm>
            <a:off x="3421063"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3" name="Line 53"/>
          <p:cNvSpPr>
            <a:spLocks noChangeShapeType="1"/>
          </p:cNvSpPr>
          <p:nvPr/>
        </p:nvSpPr>
        <p:spPr bwMode="auto">
          <a:xfrm>
            <a:off x="3706813"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4" name="Line 54"/>
          <p:cNvSpPr>
            <a:spLocks noChangeShapeType="1"/>
          </p:cNvSpPr>
          <p:nvPr/>
        </p:nvSpPr>
        <p:spPr bwMode="auto">
          <a:xfrm>
            <a:off x="3708400"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5" name="Line 55"/>
          <p:cNvSpPr>
            <a:spLocks noChangeShapeType="1"/>
          </p:cNvSpPr>
          <p:nvPr/>
        </p:nvSpPr>
        <p:spPr bwMode="auto">
          <a:xfrm flipV="1">
            <a:off x="392588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6" name="Line 56"/>
          <p:cNvSpPr>
            <a:spLocks noChangeShapeType="1"/>
          </p:cNvSpPr>
          <p:nvPr/>
        </p:nvSpPr>
        <p:spPr bwMode="auto">
          <a:xfrm>
            <a:off x="3925888"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7" name="Line 57"/>
          <p:cNvSpPr>
            <a:spLocks noChangeShapeType="1"/>
          </p:cNvSpPr>
          <p:nvPr/>
        </p:nvSpPr>
        <p:spPr bwMode="auto">
          <a:xfrm>
            <a:off x="421163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8" name="Line 58"/>
          <p:cNvSpPr>
            <a:spLocks noChangeShapeType="1"/>
          </p:cNvSpPr>
          <p:nvPr/>
        </p:nvSpPr>
        <p:spPr bwMode="auto">
          <a:xfrm>
            <a:off x="4211638"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9" name="Line 59"/>
          <p:cNvSpPr>
            <a:spLocks noChangeShapeType="1"/>
          </p:cNvSpPr>
          <p:nvPr/>
        </p:nvSpPr>
        <p:spPr bwMode="auto">
          <a:xfrm flipV="1">
            <a:off x="442912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0" name="Line 60"/>
          <p:cNvSpPr>
            <a:spLocks noChangeShapeType="1"/>
          </p:cNvSpPr>
          <p:nvPr/>
        </p:nvSpPr>
        <p:spPr bwMode="auto">
          <a:xfrm>
            <a:off x="4429125"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1" name="Line 61"/>
          <p:cNvSpPr>
            <a:spLocks noChangeShapeType="1"/>
          </p:cNvSpPr>
          <p:nvPr/>
        </p:nvSpPr>
        <p:spPr bwMode="auto">
          <a:xfrm>
            <a:off x="471487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2" name="Line 62"/>
          <p:cNvSpPr>
            <a:spLocks noChangeShapeType="1"/>
          </p:cNvSpPr>
          <p:nvPr/>
        </p:nvSpPr>
        <p:spPr bwMode="auto">
          <a:xfrm>
            <a:off x="4716463"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3" name="Line 63"/>
          <p:cNvSpPr>
            <a:spLocks noChangeShapeType="1"/>
          </p:cNvSpPr>
          <p:nvPr/>
        </p:nvSpPr>
        <p:spPr bwMode="auto">
          <a:xfrm flipV="1">
            <a:off x="493395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4" name="Line 64"/>
          <p:cNvSpPr>
            <a:spLocks noChangeShapeType="1"/>
          </p:cNvSpPr>
          <p:nvPr/>
        </p:nvSpPr>
        <p:spPr bwMode="auto">
          <a:xfrm>
            <a:off x="4933950"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5" name="Line 65"/>
          <p:cNvSpPr>
            <a:spLocks noChangeShapeType="1"/>
          </p:cNvSpPr>
          <p:nvPr/>
        </p:nvSpPr>
        <p:spPr bwMode="auto">
          <a:xfrm>
            <a:off x="521970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6" name="Line 66"/>
          <p:cNvSpPr>
            <a:spLocks noChangeShapeType="1"/>
          </p:cNvSpPr>
          <p:nvPr/>
        </p:nvSpPr>
        <p:spPr bwMode="auto">
          <a:xfrm>
            <a:off x="5219700"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7" name="Line 67"/>
          <p:cNvSpPr>
            <a:spLocks noChangeShapeType="1"/>
          </p:cNvSpPr>
          <p:nvPr/>
        </p:nvSpPr>
        <p:spPr bwMode="auto">
          <a:xfrm flipV="1">
            <a:off x="543718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8" name="Line 68"/>
          <p:cNvSpPr>
            <a:spLocks noChangeShapeType="1"/>
          </p:cNvSpPr>
          <p:nvPr/>
        </p:nvSpPr>
        <p:spPr bwMode="auto">
          <a:xfrm>
            <a:off x="5437188"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9" name="Line 69"/>
          <p:cNvSpPr>
            <a:spLocks noChangeShapeType="1"/>
          </p:cNvSpPr>
          <p:nvPr/>
        </p:nvSpPr>
        <p:spPr bwMode="auto">
          <a:xfrm>
            <a:off x="572293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0" name="Line 70"/>
          <p:cNvSpPr>
            <a:spLocks noChangeShapeType="1"/>
          </p:cNvSpPr>
          <p:nvPr/>
        </p:nvSpPr>
        <p:spPr bwMode="auto">
          <a:xfrm>
            <a:off x="5724525" y="1270000"/>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1" name="Line 71"/>
          <p:cNvSpPr>
            <a:spLocks noChangeShapeType="1"/>
          </p:cNvSpPr>
          <p:nvPr/>
        </p:nvSpPr>
        <p:spPr bwMode="auto">
          <a:xfrm flipV="1">
            <a:off x="5942013" y="981075"/>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2" name="Line 72"/>
          <p:cNvSpPr>
            <a:spLocks noChangeShapeType="1"/>
          </p:cNvSpPr>
          <p:nvPr/>
        </p:nvSpPr>
        <p:spPr bwMode="auto">
          <a:xfrm>
            <a:off x="5942013" y="981075"/>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3" name="Line 73"/>
          <p:cNvSpPr>
            <a:spLocks noChangeShapeType="1"/>
          </p:cNvSpPr>
          <p:nvPr/>
        </p:nvSpPr>
        <p:spPr bwMode="auto">
          <a:xfrm>
            <a:off x="6227763" y="981075"/>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4" name="Line 74"/>
          <p:cNvSpPr>
            <a:spLocks noChangeShapeType="1"/>
          </p:cNvSpPr>
          <p:nvPr/>
        </p:nvSpPr>
        <p:spPr bwMode="auto">
          <a:xfrm>
            <a:off x="6227763"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5" name="Line 75"/>
          <p:cNvSpPr>
            <a:spLocks noChangeShapeType="1"/>
          </p:cNvSpPr>
          <p:nvPr/>
        </p:nvSpPr>
        <p:spPr bwMode="auto">
          <a:xfrm flipV="1">
            <a:off x="644525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6" name="Line 76"/>
          <p:cNvSpPr>
            <a:spLocks noChangeShapeType="1"/>
          </p:cNvSpPr>
          <p:nvPr/>
        </p:nvSpPr>
        <p:spPr bwMode="auto">
          <a:xfrm>
            <a:off x="6445250"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7" name="Line 77"/>
          <p:cNvSpPr>
            <a:spLocks noChangeShapeType="1"/>
          </p:cNvSpPr>
          <p:nvPr/>
        </p:nvSpPr>
        <p:spPr bwMode="auto">
          <a:xfrm>
            <a:off x="673100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8" name="Line 78"/>
          <p:cNvSpPr>
            <a:spLocks noChangeShapeType="1"/>
          </p:cNvSpPr>
          <p:nvPr/>
        </p:nvSpPr>
        <p:spPr bwMode="auto">
          <a:xfrm>
            <a:off x="6731000"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9" name="Line 79"/>
          <p:cNvSpPr>
            <a:spLocks noChangeShapeType="1"/>
          </p:cNvSpPr>
          <p:nvPr/>
        </p:nvSpPr>
        <p:spPr bwMode="auto">
          <a:xfrm flipV="1">
            <a:off x="694848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0" name="Line 80"/>
          <p:cNvSpPr>
            <a:spLocks noChangeShapeType="1"/>
          </p:cNvSpPr>
          <p:nvPr/>
        </p:nvSpPr>
        <p:spPr bwMode="auto">
          <a:xfrm>
            <a:off x="6948488"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1" name="Line 81"/>
          <p:cNvSpPr>
            <a:spLocks noChangeShapeType="1"/>
          </p:cNvSpPr>
          <p:nvPr/>
        </p:nvSpPr>
        <p:spPr bwMode="auto">
          <a:xfrm>
            <a:off x="723423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2" name="Line 82"/>
          <p:cNvSpPr>
            <a:spLocks noChangeShapeType="1"/>
          </p:cNvSpPr>
          <p:nvPr/>
        </p:nvSpPr>
        <p:spPr bwMode="auto">
          <a:xfrm>
            <a:off x="7235825"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3" name="Line 83"/>
          <p:cNvSpPr>
            <a:spLocks noChangeShapeType="1"/>
          </p:cNvSpPr>
          <p:nvPr/>
        </p:nvSpPr>
        <p:spPr bwMode="auto">
          <a:xfrm flipV="1">
            <a:off x="7453313"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4" name="Line 84"/>
          <p:cNvSpPr>
            <a:spLocks noChangeShapeType="1"/>
          </p:cNvSpPr>
          <p:nvPr/>
        </p:nvSpPr>
        <p:spPr bwMode="auto">
          <a:xfrm>
            <a:off x="7453313"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5" name="Line 85"/>
          <p:cNvSpPr>
            <a:spLocks noChangeShapeType="1"/>
          </p:cNvSpPr>
          <p:nvPr/>
        </p:nvSpPr>
        <p:spPr bwMode="auto">
          <a:xfrm>
            <a:off x="7739063"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6" name="Line 86"/>
          <p:cNvSpPr>
            <a:spLocks noChangeShapeType="1"/>
          </p:cNvSpPr>
          <p:nvPr/>
        </p:nvSpPr>
        <p:spPr bwMode="auto">
          <a:xfrm>
            <a:off x="7740650"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7" name="Line 87"/>
          <p:cNvSpPr>
            <a:spLocks noChangeShapeType="1"/>
          </p:cNvSpPr>
          <p:nvPr/>
        </p:nvSpPr>
        <p:spPr bwMode="auto">
          <a:xfrm flipV="1">
            <a:off x="795813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8" name="Line 88"/>
          <p:cNvSpPr>
            <a:spLocks noChangeShapeType="1"/>
          </p:cNvSpPr>
          <p:nvPr/>
        </p:nvSpPr>
        <p:spPr bwMode="auto">
          <a:xfrm>
            <a:off x="7958138"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9" name="Line 89"/>
          <p:cNvSpPr>
            <a:spLocks noChangeShapeType="1"/>
          </p:cNvSpPr>
          <p:nvPr/>
        </p:nvSpPr>
        <p:spPr bwMode="auto">
          <a:xfrm>
            <a:off x="824388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60" name="Line 91"/>
          <p:cNvSpPr>
            <a:spLocks noChangeShapeType="1"/>
          </p:cNvSpPr>
          <p:nvPr/>
        </p:nvSpPr>
        <p:spPr bwMode="auto">
          <a:xfrm>
            <a:off x="1187450" y="1127125"/>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1" name="Line 92"/>
          <p:cNvSpPr>
            <a:spLocks noChangeShapeType="1"/>
          </p:cNvSpPr>
          <p:nvPr/>
        </p:nvSpPr>
        <p:spPr bwMode="auto">
          <a:xfrm>
            <a:off x="1692275" y="1198563"/>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2" name="Line 93"/>
          <p:cNvSpPr>
            <a:spLocks noChangeShapeType="1"/>
          </p:cNvSpPr>
          <p:nvPr/>
        </p:nvSpPr>
        <p:spPr bwMode="auto">
          <a:xfrm>
            <a:off x="2195513"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3" name="Line 94"/>
          <p:cNvSpPr>
            <a:spLocks noChangeShapeType="1"/>
          </p:cNvSpPr>
          <p:nvPr/>
        </p:nvSpPr>
        <p:spPr bwMode="auto">
          <a:xfrm>
            <a:off x="2700338"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4" name="Line 95"/>
          <p:cNvSpPr>
            <a:spLocks noChangeShapeType="1"/>
          </p:cNvSpPr>
          <p:nvPr/>
        </p:nvSpPr>
        <p:spPr bwMode="auto">
          <a:xfrm>
            <a:off x="3203575" y="1127125"/>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5" name="Line 96"/>
          <p:cNvSpPr>
            <a:spLocks noChangeShapeType="1"/>
          </p:cNvSpPr>
          <p:nvPr/>
        </p:nvSpPr>
        <p:spPr bwMode="auto">
          <a:xfrm>
            <a:off x="3708400" y="1198563"/>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6" name="Line 97"/>
          <p:cNvSpPr>
            <a:spLocks noChangeShapeType="1"/>
          </p:cNvSpPr>
          <p:nvPr/>
        </p:nvSpPr>
        <p:spPr bwMode="auto">
          <a:xfrm>
            <a:off x="4211638"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7" name="Line 98"/>
          <p:cNvSpPr>
            <a:spLocks noChangeShapeType="1"/>
          </p:cNvSpPr>
          <p:nvPr/>
        </p:nvSpPr>
        <p:spPr bwMode="auto">
          <a:xfrm>
            <a:off x="4716463"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8" name="Line 99"/>
          <p:cNvSpPr>
            <a:spLocks noChangeShapeType="1"/>
          </p:cNvSpPr>
          <p:nvPr/>
        </p:nvSpPr>
        <p:spPr bwMode="auto">
          <a:xfrm>
            <a:off x="5219700" y="1198563"/>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9" name="Line 100"/>
          <p:cNvSpPr>
            <a:spLocks noChangeShapeType="1"/>
          </p:cNvSpPr>
          <p:nvPr/>
        </p:nvSpPr>
        <p:spPr bwMode="auto">
          <a:xfrm>
            <a:off x="5724525"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0" name="Line 101"/>
          <p:cNvSpPr>
            <a:spLocks noChangeShapeType="1"/>
          </p:cNvSpPr>
          <p:nvPr/>
        </p:nvSpPr>
        <p:spPr bwMode="auto">
          <a:xfrm>
            <a:off x="6227763" y="1341438"/>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1" name="Line 102"/>
          <p:cNvSpPr>
            <a:spLocks noChangeShapeType="1"/>
          </p:cNvSpPr>
          <p:nvPr/>
        </p:nvSpPr>
        <p:spPr bwMode="auto">
          <a:xfrm>
            <a:off x="6732588" y="1341438"/>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2" name="Line 103"/>
          <p:cNvSpPr>
            <a:spLocks noChangeShapeType="1"/>
          </p:cNvSpPr>
          <p:nvPr/>
        </p:nvSpPr>
        <p:spPr bwMode="auto">
          <a:xfrm>
            <a:off x="7235825" y="1198563"/>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3" name="Line 104"/>
          <p:cNvSpPr>
            <a:spLocks noChangeShapeType="1"/>
          </p:cNvSpPr>
          <p:nvPr/>
        </p:nvSpPr>
        <p:spPr bwMode="auto">
          <a:xfrm>
            <a:off x="7740650"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4" name="Line 105"/>
          <p:cNvSpPr>
            <a:spLocks noChangeShapeType="1"/>
          </p:cNvSpPr>
          <p:nvPr/>
        </p:nvSpPr>
        <p:spPr bwMode="auto">
          <a:xfrm>
            <a:off x="8243888"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5" name="Line 107"/>
          <p:cNvSpPr>
            <a:spLocks noChangeShapeType="1"/>
          </p:cNvSpPr>
          <p:nvPr/>
        </p:nvSpPr>
        <p:spPr bwMode="auto">
          <a:xfrm>
            <a:off x="611188" y="2135188"/>
            <a:ext cx="57467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76" name="Line 108"/>
          <p:cNvSpPr>
            <a:spLocks noChangeShapeType="1"/>
          </p:cNvSpPr>
          <p:nvPr/>
        </p:nvSpPr>
        <p:spPr bwMode="auto">
          <a:xfrm>
            <a:off x="1185863"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77" name="Line 109"/>
          <p:cNvSpPr>
            <a:spLocks noChangeShapeType="1"/>
          </p:cNvSpPr>
          <p:nvPr/>
        </p:nvSpPr>
        <p:spPr bwMode="auto">
          <a:xfrm>
            <a:off x="1185863" y="1630363"/>
            <a:ext cx="5064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78" name="Line 110"/>
          <p:cNvSpPr>
            <a:spLocks noChangeShapeType="1"/>
          </p:cNvSpPr>
          <p:nvPr/>
        </p:nvSpPr>
        <p:spPr bwMode="auto">
          <a:xfrm>
            <a:off x="1692275"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79" name="Line 127"/>
          <p:cNvSpPr>
            <a:spLocks noChangeShapeType="1"/>
          </p:cNvSpPr>
          <p:nvPr/>
        </p:nvSpPr>
        <p:spPr bwMode="auto">
          <a:xfrm>
            <a:off x="1692275"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0" name="Line 128"/>
          <p:cNvSpPr>
            <a:spLocks noChangeShapeType="1"/>
          </p:cNvSpPr>
          <p:nvPr/>
        </p:nvSpPr>
        <p:spPr bwMode="auto">
          <a:xfrm>
            <a:off x="2193925"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1" name="Line 129"/>
          <p:cNvSpPr>
            <a:spLocks noChangeShapeType="1"/>
          </p:cNvSpPr>
          <p:nvPr/>
        </p:nvSpPr>
        <p:spPr bwMode="auto">
          <a:xfrm>
            <a:off x="2193925" y="1630363"/>
            <a:ext cx="5064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2" name="Line 130"/>
          <p:cNvSpPr>
            <a:spLocks noChangeShapeType="1"/>
          </p:cNvSpPr>
          <p:nvPr/>
        </p:nvSpPr>
        <p:spPr bwMode="auto">
          <a:xfrm>
            <a:off x="2700338"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3" name="Line 131"/>
          <p:cNvSpPr>
            <a:spLocks noChangeShapeType="1"/>
          </p:cNvSpPr>
          <p:nvPr/>
        </p:nvSpPr>
        <p:spPr bwMode="auto">
          <a:xfrm>
            <a:off x="2700338"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4" name="Line 132"/>
          <p:cNvSpPr>
            <a:spLocks noChangeShapeType="1"/>
          </p:cNvSpPr>
          <p:nvPr/>
        </p:nvSpPr>
        <p:spPr bwMode="auto">
          <a:xfrm>
            <a:off x="3201988"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5" name="Line 133"/>
          <p:cNvSpPr>
            <a:spLocks noChangeShapeType="1"/>
          </p:cNvSpPr>
          <p:nvPr/>
        </p:nvSpPr>
        <p:spPr bwMode="auto">
          <a:xfrm>
            <a:off x="3201988" y="1630363"/>
            <a:ext cx="5064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6" name="Line 134"/>
          <p:cNvSpPr>
            <a:spLocks noChangeShapeType="1"/>
          </p:cNvSpPr>
          <p:nvPr/>
        </p:nvSpPr>
        <p:spPr bwMode="auto">
          <a:xfrm>
            <a:off x="3708400"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7" name="Line 135"/>
          <p:cNvSpPr>
            <a:spLocks noChangeShapeType="1"/>
          </p:cNvSpPr>
          <p:nvPr/>
        </p:nvSpPr>
        <p:spPr bwMode="auto">
          <a:xfrm>
            <a:off x="3708400"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8" name="Line 136"/>
          <p:cNvSpPr>
            <a:spLocks noChangeShapeType="1"/>
          </p:cNvSpPr>
          <p:nvPr/>
        </p:nvSpPr>
        <p:spPr bwMode="auto">
          <a:xfrm>
            <a:off x="4210050"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9" name="Line 137"/>
          <p:cNvSpPr>
            <a:spLocks noChangeShapeType="1"/>
          </p:cNvSpPr>
          <p:nvPr/>
        </p:nvSpPr>
        <p:spPr bwMode="auto">
          <a:xfrm>
            <a:off x="4210050" y="1630363"/>
            <a:ext cx="5064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0" name="Line 138"/>
          <p:cNvSpPr>
            <a:spLocks noChangeShapeType="1"/>
          </p:cNvSpPr>
          <p:nvPr/>
        </p:nvSpPr>
        <p:spPr bwMode="auto">
          <a:xfrm>
            <a:off x="4716463"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1" name="Line 139"/>
          <p:cNvSpPr>
            <a:spLocks noChangeShapeType="1"/>
          </p:cNvSpPr>
          <p:nvPr/>
        </p:nvSpPr>
        <p:spPr bwMode="auto">
          <a:xfrm>
            <a:off x="4716463"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2" name="Line 140"/>
          <p:cNvSpPr>
            <a:spLocks noChangeShapeType="1"/>
          </p:cNvSpPr>
          <p:nvPr/>
        </p:nvSpPr>
        <p:spPr bwMode="auto">
          <a:xfrm>
            <a:off x="5218113"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3" name="Line 141"/>
          <p:cNvSpPr>
            <a:spLocks noChangeShapeType="1"/>
          </p:cNvSpPr>
          <p:nvPr/>
        </p:nvSpPr>
        <p:spPr bwMode="auto">
          <a:xfrm>
            <a:off x="5218113" y="1630363"/>
            <a:ext cx="5064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4" name="Line 142"/>
          <p:cNvSpPr>
            <a:spLocks noChangeShapeType="1"/>
          </p:cNvSpPr>
          <p:nvPr/>
        </p:nvSpPr>
        <p:spPr bwMode="auto">
          <a:xfrm>
            <a:off x="5724525"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5" name="Line 143"/>
          <p:cNvSpPr>
            <a:spLocks noChangeShapeType="1"/>
          </p:cNvSpPr>
          <p:nvPr/>
        </p:nvSpPr>
        <p:spPr bwMode="auto">
          <a:xfrm>
            <a:off x="5724525"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6" name="Line 144"/>
          <p:cNvSpPr>
            <a:spLocks noChangeShapeType="1"/>
          </p:cNvSpPr>
          <p:nvPr/>
        </p:nvSpPr>
        <p:spPr bwMode="auto">
          <a:xfrm>
            <a:off x="6226175"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7" name="Line 145"/>
          <p:cNvSpPr>
            <a:spLocks noChangeShapeType="1"/>
          </p:cNvSpPr>
          <p:nvPr/>
        </p:nvSpPr>
        <p:spPr bwMode="auto">
          <a:xfrm>
            <a:off x="6226175" y="1630363"/>
            <a:ext cx="5064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8" name="Line 146"/>
          <p:cNvSpPr>
            <a:spLocks noChangeShapeType="1"/>
          </p:cNvSpPr>
          <p:nvPr/>
        </p:nvSpPr>
        <p:spPr bwMode="auto">
          <a:xfrm>
            <a:off x="6732588"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9" name="Line 147"/>
          <p:cNvSpPr>
            <a:spLocks noChangeShapeType="1"/>
          </p:cNvSpPr>
          <p:nvPr/>
        </p:nvSpPr>
        <p:spPr bwMode="auto">
          <a:xfrm>
            <a:off x="6732588"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0" name="Line 148"/>
          <p:cNvSpPr>
            <a:spLocks noChangeShapeType="1"/>
          </p:cNvSpPr>
          <p:nvPr/>
        </p:nvSpPr>
        <p:spPr bwMode="auto">
          <a:xfrm>
            <a:off x="7234238"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1" name="Line 149"/>
          <p:cNvSpPr>
            <a:spLocks noChangeShapeType="1"/>
          </p:cNvSpPr>
          <p:nvPr/>
        </p:nvSpPr>
        <p:spPr bwMode="auto">
          <a:xfrm>
            <a:off x="7234238" y="1630363"/>
            <a:ext cx="5064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2" name="Line 150"/>
          <p:cNvSpPr>
            <a:spLocks noChangeShapeType="1"/>
          </p:cNvSpPr>
          <p:nvPr/>
        </p:nvSpPr>
        <p:spPr bwMode="auto">
          <a:xfrm>
            <a:off x="7740650"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3" name="Line 151"/>
          <p:cNvSpPr>
            <a:spLocks noChangeShapeType="1"/>
          </p:cNvSpPr>
          <p:nvPr/>
        </p:nvSpPr>
        <p:spPr bwMode="auto">
          <a:xfrm>
            <a:off x="7740650"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4" name="Line 152"/>
          <p:cNvSpPr>
            <a:spLocks noChangeShapeType="1"/>
          </p:cNvSpPr>
          <p:nvPr/>
        </p:nvSpPr>
        <p:spPr bwMode="auto">
          <a:xfrm>
            <a:off x="8242300"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5" name="Line 153"/>
          <p:cNvSpPr>
            <a:spLocks noChangeShapeType="1"/>
          </p:cNvSpPr>
          <p:nvPr/>
        </p:nvSpPr>
        <p:spPr bwMode="auto">
          <a:xfrm>
            <a:off x="8242300" y="1630363"/>
            <a:ext cx="5064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6" name="Line 155"/>
          <p:cNvSpPr>
            <a:spLocks noChangeShapeType="1"/>
          </p:cNvSpPr>
          <p:nvPr/>
        </p:nvSpPr>
        <p:spPr bwMode="auto">
          <a:xfrm>
            <a:off x="8243888"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7" name="Line 156"/>
          <p:cNvSpPr>
            <a:spLocks noChangeShapeType="1"/>
          </p:cNvSpPr>
          <p:nvPr/>
        </p:nvSpPr>
        <p:spPr bwMode="auto">
          <a:xfrm flipV="1">
            <a:off x="846137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8" name="Line 157"/>
          <p:cNvSpPr>
            <a:spLocks noChangeShapeType="1"/>
          </p:cNvSpPr>
          <p:nvPr/>
        </p:nvSpPr>
        <p:spPr bwMode="auto">
          <a:xfrm>
            <a:off x="8461375"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9" name="Line 158"/>
          <p:cNvSpPr>
            <a:spLocks noChangeShapeType="1"/>
          </p:cNvSpPr>
          <p:nvPr/>
        </p:nvSpPr>
        <p:spPr bwMode="auto">
          <a:xfrm>
            <a:off x="874712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0" name="Line 159"/>
          <p:cNvSpPr>
            <a:spLocks noChangeShapeType="1"/>
          </p:cNvSpPr>
          <p:nvPr/>
        </p:nvSpPr>
        <p:spPr bwMode="auto">
          <a:xfrm>
            <a:off x="8750300"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1" name="Line 160"/>
          <p:cNvSpPr>
            <a:spLocks noChangeShapeType="1"/>
          </p:cNvSpPr>
          <p:nvPr/>
        </p:nvSpPr>
        <p:spPr bwMode="auto">
          <a:xfrm>
            <a:off x="8750300" y="2135188"/>
            <a:ext cx="3937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2" name="Line 161"/>
          <p:cNvSpPr>
            <a:spLocks noChangeShapeType="1"/>
          </p:cNvSpPr>
          <p:nvPr/>
        </p:nvSpPr>
        <p:spPr bwMode="auto">
          <a:xfrm flipV="1">
            <a:off x="468313" y="2998788"/>
            <a:ext cx="1223962"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3" name="Line 162"/>
          <p:cNvSpPr>
            <a:spLocks noChangeShapeType="1"/>
          </p:cNvSpPr>
          <p:nvPr/>
        </p:nvSpPr>
        <p:spPr bwMode="auto">
          <a:xfrm>
            <a:off x="1692275" y="2495550"/>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4" name="Line 163"/>
          <p:cNvSpPr>
            <a:spLocks noChangeShapeType="1"/>
          </p:cNvSpPr>
          <p:nvPr/>
        </p:nvSpPr>
        <p:spPr bwMode="auto">
          <a:xfrm flipV="1">
            <a:off x="1692275" y="2493963"/>
            <a:ext cx="1008063"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5" name="Line 164"/>
          <p:cNvSpPr>
            <a:spLocks noChangeShapeType="1"/>
          </p:cNvSpPr>
          <p:nvPr/>
        </p:nvSpPr>
        <p:spPr bwMode="auto">
          <a:xfrm>
            <a:off x="2700338" y="24939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6" name="Line 165"/>
          <p:cNvSpPr>
            <a:spLocks noChangeShapeType="1"/>
          </p:cNvSpPr>
          <p:nvPr/>
        </p:nvSpPr>
        <p:spPr bwMode="auto">
          <a:xfrm flipV="1">
            <a:off x="2700338" y="2998788"/>
            <a:ext cx="100806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7" name="Line 166"/>
          <p:cNvSpPr>
            <a:spLocks noChangeShapeType="1"/>
          </p:cNvSpPr>
          <p:nvPr/>
        </p:nvSpPr>
        <p:spPr bwMode="auto">
          <a:xfrm>
            <a:off x="3708400" y="2495550"/>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8" name="Line 167"/>
          <p:cNvSpPr>
            <a:spLocks noChangeShapeType="1"/>
          </p:cNvSpPr>
          <p:nvPr/>
        </p:nvSpPr>
        <p:spPr bwMode="auto">
          <a:xfrm flipV="1">
            <a:off x="3708400" y="2493963"/>
            <a:ext cx="1008063"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9" name="Line 168"/>
          <p:cNvSpPr>
            <a:spLocks noChangeShapeType="1"/>
          </p:cNvSpPr>
          <p:nvPr/>
        </p:nvSpPr>
        <p:spPr bwMode="auto">
          <a:xfrm>
            <a:off x="4716463" y="24939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0" name="Line 169"/>
          <p:cNvSpPr>
            <a:spLocks noChangeShapeType="1"/>
          </p:cNvSpPr>
          <p:nvPr/>
        </p:nvSpPr>
        <p:spPr bwMode="auto">
          <a:xfrm flipV="1">
            <a:off x="4716463" y="2998788"/>
            <a:ext cx="100806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1" name="Line 170"/>
          <p:cNvSpPr>
            <a:spLocks noChangeShapeType="1"/>
          </p:cNvSpPr>
          <p:nvPr/>
        </p:nvSpPr>
        <p:spPr bwMode="auto">
          <a:xfrm>
            <a:off x="5724525" y="2495550"/>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2" name="Line 171"/>
          <p:cNvSpPr>
            <a:spLocks noChangeShapeType="1"/>
          </p:cNvSpPr>
          <p:nvPr/>
        </p:nvSpPr>
        <p:spPr bwMode="auto">
          <a:xfrm flipV="1">
            <a:off x="5724525" y="2493963"/>
            <a:ext cx="1008063"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3" name="Line 172"/>
          <p:cNvSpPr>
            <a:spLocks noChangeShapeType="1"/>
          </p:cNvSpPr>
          <p:nvPr/>
        </p:nvSpPr>
        <p:spPr bwMode="auto">
          <a:xfrm>
            <a:off x="6732588" y="24939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4" name="Line 173"/>
          <p:cNvSpPr>
            <a:spLocks noChangeShapeType="1"/>
          </p:cNvSpPr>
          <p:nvPr/>
        </p:nvSpPr>
        <p:spPr bwMode="auto">
          <a:xfrm flipV="1">
            <a:off x="6732588" y="2998788"/>
            <a:ext cx="100806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5" name="Line 174"/>
          <p:cNvSpPr>
            <a:spLocks noChangeShapeType="1"/>
          </p:cNvSpPr>
          <p:nvPr/>
        </p:nvSpPr>
        <p:spPr bwMode="auto">
          <a:xfrm>
            <a:off x="7740650" y="2495550"/>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6" name="Line 175"/>
          <p:cNvSpPr>
            <a:spLocks noChangeShapeType="1"/>
          </p:cNvSpPr>
          <p:nvPr/>
        </p:nvSpPr>
        <p:spPr bwMode="auto">
          <a:xfrm flipV="1">
            <a:off x="7740650" y="2493963"/>
            <a:ext cx="1008063"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7" name="Line 176"/>
          <p:cNvSpPr>
            <a:spLocks noChangeShapeType="1"/>
          </p:cNvSpPr>
          <p:nvPr/>
        </p:nvSpPr>
        <p:spPr bwMode="auto">
          <a:xfrm>
            <a:off x="8748713" y="24939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8" name="Line 177"/>
          <p:cNvSpPr>
            <a:spLocks noChangeShapeType="1"/>
          </p:cNvSpPr>
          <p:nvPr/>
        </p:nvSpPr>
        <p:spPr bwMode="auto">
          <a:xfrm>
            <a:off x="8748713" y="2997200"/>
            <a:ext cx="395287" cy="15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9" name="Line 178"/>
          <p:cNvSpPr>
            <a:spLocks noChangeShapeType="1"/>
          </p:cNvSpPr>
          <p:nvPr/>
        </p:nvSpPr>
        <p:spPr bwMode="auto">
          <a:xfrm flipV="1">
            <a:off x="468313" y="4005263"/>
            <a:ext cx="2232025"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0" name="Line 179"/>
          <p:cNvSpPr>
            <a:spLocks noChangeShapeType="1"/>
          </p:cNvSpPr>
          <p:nvPr/>
        </p:nvSpPr>
        <p:spPr bwMode="auto">
          <a:xfrm>
            <a:off x="2700338" y="3500438"/>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1" name="Line 180"/>
          <p:cNvSpPr>
            <a:spLocks noChangeShapeType="1"/>
          </p:cNvSpPr>
          <p:nvPr/>
        </p:nvSpPr>
        <p:spPr bwMode="auto">
          <a:xfrm flipV="1">
            <a:off x="2700338" y="3502025"/>
            <a:ext cx="20161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2" name="Line 181"/>
          <p:cNvSpPr>
            <a:spLocks noChangeShapeType="1"/>
          </p:cNvSpPr>
          <p:nvPr/>
        </p:nvSpPr>
        <p:spPr bwMode="auto">
          <a:xfrm>
            <a:off x="4716463" y="350202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3" name="Line 182"/>
          <p:cNvSpPr>
            <a:spLocks noChangeShapeType="1"/>
          </p:cNvSpPr>
          <p:nvPr/>
        </p:nvSpPr>
        <p:spPr bwMode="auto">
          <a:xfrm flipV="1">
            <a:off x="4716463" y="4006850"/>
            <a:ext cx="20161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4" name="Line 183"/>
          <p:cNvSpPr>
            <a:spLocks noChangeShapeType="1"/>
          </p:cNvSpPr>
          <p:nvPr/>
        </p:nvSpPr>
        <p:spPr bwMode="auto">
          <a:xfrm>
            <a:off x="6732588" y="350202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5" name="Line 184"/>
          <p:cNvSpPr>
            <a:spLocks noChangeShapeType="1"/>
          </p:cNvSpPr>
          <p:nvPr/>
        </p:nvSpPr>
        <p:spPr bwMode="auto">
          <a:xfrm flipV="1">
            <a:off x="6732588" y="3503613"/>
            <a:ext cx="20161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6" name="Line 185"/>
          <p:cNvSpPr>
            <a:spLocks noChangeShapeType="1"/>
          </p:cNvSpPr>
          <p:nvPr/>
        </p:nvSpPr>
        <p:spPr bwMode="auto">
          <a:xfrm>
            <a:off x="8748713" y="350361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7" name="Line 186"/>
          <p:cNvSpPr>
            <a:spLocks noChangeShapeType="1"/>
          </p:cNvSpPr>
          <p:nvPr/>
        </p:nvSpPr>
        <p:spPr bwMode="auto">
          <a:xfrm>
            <a:off x="8750300" y="4006850"/>
            <a:ext cx="3937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8" name="Line 187"/>
          <p:cNvSpPr>
            <a:spLocks noChangeShapeType="1"/>
          </p:cNvSpPr>
          <p:nvPr/>
        </p:nvSpPr>
        <p:spPr bwMode="auto">
          <a:xfrm flipV="1">
            <a:off x="468313" y="5086350"/>
            <a:ext cx="42481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9" name="Line 188"/>
          <p:cNvSpPr>
            <a:spLocks noChangeShapeType="1"/>
          </p:cNvSpPr>
          <p:nvPr/>
        </p:nvSpPr>
        <p:spPr bwMode="auto">
          <a:xfrm>
            <a:off x="4716463" y="458311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0" name="Line 189"/>
          <p:cNvSpPr>
            <a:spLocks noChangeShapeType="1"/>
          </p:cNvSpPr>
          <p:nvPr/>
        </p:nvSpPr>
        <p:spPr bwMode="auto">
          <a:xfrm flipV="1">
            <a:off x="4716463" y="4510088"/>
            <a:ext cx="4032250" cy="730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1" name="Line 190"/>
          <p:cNvSpPr>
            <a:spLocks noChangeShapeType="1"/>
          </p:cNvSpPr>
          <p:nvPr/>
        </p:nvSpPr>
        <p:spPr bwMode="auto">
          <a:xfrm>
            <a:off x="8748713" y="4510088"/>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2" name="Line 191"/>
          <p:cNvSpPr>
            <a:spLocks noChangeShapeType="1"/>
          </p:cNvSpPr>
          <p:nvPr/>
        </p:nvSpPr>
        <p:spPr bwMode="auto">
          <a:xfrm>
            <a:off x="8750300" y="5014913"/>
            <a:ext cx="3937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3" name="Rectangle 192"/>
          <p:cNvSpPr>
            <a:spLocks noChangeArrowheads="1"/>
          </p:cNvSpPr>
          <p:nvPr/>
        </p:nvSpPr>
        <p:spPr bwMode="auto">
          <a:xfrm>
            <a:off x="0" y="1558925"/>
            <a:ext cx="96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dirty="0"/>
              <a:t>B(Q</a:t>
            </a:r>
            <a:r>
              <a:rPr lang="en-US" altLang="zh-CN" baseline="-25000" dirty="0"/>
              <a:t>A</a:t>
            </a:r>
            <a:r>
              <a:rPr lang="en-US" altLang="zh-CN" dirty="0"/>
              <a:t>)</a:t>
            </a:r>
            <a:endParaRPr lang="en-US" altLang="zh-CN" baseline="-25000" dirty="0"/>
          </a:p>
        </p:txBody>
      </p:sp>
      <p:sp>
        <p:nvSpPr>
          <p:cNvPr id="29844" name="Rectangle 193"/>
          <p:cNvSpPr>
            <a:spLocks noChangeArrowheads="1"/>
          </p:cNvSpPr>
          <p:nvPr/>
        </p:nvSpPr>
        <p:spPr bwMode="auto">
          <a:xfrm>
            <a:off x="0" y="2422525"/>
            <a:ext cx="96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a:t>A(Q</a:t>
            </a:r>
            <a:r>
              <a:rPr lang="en-US" altLang="zh-CN" baseline="-25000"/>
              <a:t>B</a:t>
            </a:r>
            <a:r>
              <a:rPr lang="en-US" altLang="zh-CN"/>
              <a:t>)</a:t>
            </a:r>
          </a:p>
        </p:txBody>
      </p:sp>
      <p:sp>
        <p:nvSpPr>
          <p:cNvPr id="29845" name="Rectangle 194"/>
          <p:cNvSpPr>
            <a:spLocks noChangeArrowheads="1"/>
          </p:cNvSpPr>
          <p:nvPr/>
        </p:nvSpPr>
        <p:spPr bwMode="auto">
          <a:xfrm>
            <a:off x="0" y="3502025"/>
            <a:ext cx="11464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dirty="0"/>
              <a:t>M</a:t>
            </a:r>
            <a:r>
              <a:rPr lang="en-US" altLang="zh-CN" baseline="-25000" dirty="0" smtClean="0"/>
              <a:t>0</a:t>
            </a:r>
            <a:r>
              <a:rPr lang="en-US" altLang="zh-CN" dirty="0" smtClean="0"/>
              <a:t>(Q</a:t>
            </a:r>
            <a:r>
              <a:rPr lang="en-US" altLang="zh-CN" baseline="-25000" dirty="0" smtClean="0"/>
              <a:t>C</a:t>
            </a:r>
            <a:r>
              <a:rPr lang="en-US" altLang="zh-CN" dirty="0"/>
              <a:t>)</a:t>
            </a:r>
          </a:p>
        </p:txBody>
      </p:sp>
      <p:sp>
        <p:nvSpPr>
          <p:cNvPr id="29846" name="Rectangle 195"/>
          <p:cNvSpPr>
            <a:spLocks noChangeArrowheads="1"/>
          </p:cNvSpPr>
          <p:nvPr/>
        </p:nvSpPr>
        <p:spPr bwMode="auto">
          <a:xfrm>
            <a:off x="44450" y="4510088"/>
            <a:ext cx="11464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dirty="0"/>
              <a:t>M</a:t>
            </a:r>
            <a:r>
              <a:rPr lang="en-US" altLang="zh-CN" baseline="-25000" dirty="0" smtClean="0"/>
              <a:t>1</a:t>
            </a:r>
            <a:r>
              <a:rPr lang="en-US" altLang="zh-CN" dirty="0" smtClean="0"/>
              <a:t>(Q</a:t>
            </a:r>
            <a:r>
              <a:rPr lang="en-US" altLang="zh-CN" baseline="-25000" dirty="0" smtClean="0"/>
              <a:t>D</a:t>
            </a:r>
            <a:r>
              <a:rPr lang="en-US" altLang="zh-CN" dirty="0"/>
              <a:t>)</a:t>
            </a:r>
          </a:p>
        </p:txBody>
      </p:sp>
      <p:sp>
        <p:nvSpPr>
          <p:cNvPr id="29847" name="Line 197"/>
          <p:cNvSpPr>
            <a:spLocks noChangeShapeType="1"/>
          </p:cNvSpPr>
          <p:nvPr/>
        </p:nvSpPr>
        <p:spPr bwMode="auto">
          <a:xfrm flipV="1">
            <a:off x="323850" y="6094413"/>
            <a:ext cx="187166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8" name="Line 198"/>
          <p:cNvSpPr>
            <a:spLocks noChangeShapeType="1"/>
          </p:cNvSpPr>
          <p:nvPr/>
        </p:nvSpPr>
        <p:spPr bwMode="auto">
          <a:xfrm>
            <a:off x="2195513" y="5589588"/>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9" name="Line 199"/>
          <p:cNvSpPr>
            <a:spLocks noChangeShapeType="1"/>
          </p:cNvSpPr>
          <p:nvPr/>
        </p:nvSpPr>
        <p:spPr bwMode="auto">
          <a:xfrm>
            <a:off x="2195513" y="5591175"/>
            <a:ext cx="5064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0" name="Line 200"/>
          <p:cNvSpPr>
            <a:spLocks noChangeShapeType="1"/>
          </p:cNvSpPr>
          <p:nvPr/>
        </p:nvSpPr>
        <p:spPr bwMode="auto">
          <a:xfrm>
            <a:off x="2700338" y="5589588"/>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1" name="Line 201"/>
          <p:cNvSpPr>
            <a:spLocks noChangeShapeType="1"/>
          </p:cNvSpPr>
          <p:nvPr/>
        </p:nvSpPr>
        <p:spPr bwMode="auto">
          <a:xfrm flipV="1">
            <a:off x="3203575" y="5591175"/>
            <a:ext cx="15128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2" name="Line 202"/>
          <p:cNvSpPr>
            <a:spLocks noChangeShapeType="1"/>
          </p:cNvSpPr>
          <p:nvPr/>
        </p:nvSpPr>
        <p:spPr bwMode="auto">
          <a:xfrm>
            <a:off x="2700338" y="6094413"/>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3" name="Line 203"/>
          <p:cNvSpPr>
            <a:spLocks noChangeShapeType="1"/>
          </p:cNvSpPr>
          <p:nvPr/>
        </p:nvSpPr>
        <p:spPr bwMode="auto">
          <a:xfrm>
            <a:off x="3203575" y="559117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4" name="Line 204"/>
          <p:cNvSpPr>
            <a:spLocks noChangeShapeType="1"/>
          </p:cNvSpPr>
          <p:nvPr/>
        </p:nvSpPr>
        <p:spPr bwMode="auto">
          <a:xfrm>
            <a:off x="4716463" y="6094413"/>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5" name="Line 205"/>
          <p:cNvSpPr>
            <a:spLocks noChangeShapeType="1"/>
          </p:cNvSpPr>
          <p:nvPr/>
        </p:nvSpPr>
        <p:spPr bwMode="auto">
          <a:xfrm>
            <a:off x="5219700" y="559117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6" name="Line 206"/>
          <p:cNvSpPr>
            <a:spLocks noChangeShapeType="1"/>
          </p:cNvSpPr>
          <p:nvPr/>
        </p:nvSpPr>
        <p:spPr bwMode="auto">
          <a:xfrm>
            <a:off x="4716463" y="559117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7" name="Line 207"/>
          <p:cNvSpPr>
            <a:spLocks noChangeShapeType="1"/>
          </p:cNvSpPr>
          <p:nvPr/>
        </p:nvSpPr>
        <p:spPr bwMode="auto">
          <a:xfrm>
            <a:off x="5219700" y="5591175"/>
            <a:ext cx="100806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8" name="Line 208"/>
          <p:cNvSpPr>
            <a:spLocks noChangeShapeType="1"/>
          </p:cNvSpPr>
          <p:nvPr/>
        </p:nvSpPr>
        <p:spPr bwMode="auto">
          <a:xfrm>
            <a:off x="6227763" y="559117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9" name="Line 209"/>
          <p:cNvSpPr>
            <a:spLocks noChangeShapeType="1"/>
          </p:cNvSpPr>
          <p:nvPr/>
        </p:nvSpPr>
        <p:spPr bwMode="auto">
          <a:xfrm>
            <a:off x="6227763" y="6096000"/>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60" name="Line 210"/>
          <p:cNvSpPr>
            <a:spLocks noChangeShapeType="1"/>
          </p:cNvSpPr>
          <p:nvPr/>
        </p:nvSpPr>
        <p:spPr bwMode="auto">
          <a:xfrm>
            <a:off x="6731000" y="55927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61" name="Line 211"/>
          <p:cNvSpPr>
            <a:spLocks noChangeShapeType="1"/>
          </p:cNvSpPr>
          <p:nvPr/>
        </p:nvSpPr>
        <p:spPr bwMode="auto">
          <a:xfrm>
            <a:off x="6732588" y="5589588"/>
            <a:ext cx="100806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62" name="Line 212"/>
          <p:cNvSpPr>
            <a:spLocks noChangeShapeType="1"/>
          </p:cNvSpPr>
          <p:nvPr/>
        </p:nvSpPr>
        <p:spPr bwMode="auto">
          <a:xfrm>
            <a:off x="7740650" y="5589588"/>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63" name="Line 213"/>
          <p:cNvSpPr>
            <a:spLocks noChangeShapeType="1"/>
          </p:cNvSpPr>
          <p:nvPr/>
        </p:nvSpPr>
        <p:spPr bwMode="auto">
          <a:xfrm>
            <a:off x="7740650" y="6094413"/>
            <a:ext cx="14033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64" name="Rectangle 214"/>
          <p:cNvSpPr>
            <a:spLocks noChangeArrowheads="1"/>
          </p:cNvSpPr>
          <p:nvPr/>
        </p:nvSpPr>
        <p:spPr bwMode="auto">
          <a:xfrm>
            <a:off x="250825" y="55911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dirty="0"/>
              <a:t>Y</a:t>
            </a:r>
            <a:endParaRPr lang="en-US" altLang="zh-CN" baseline="-25000" dirty="0"/>
          </a:p>
        </p:txBody>
      </p:sp>
      <p:sp>
        <p:nvSpPr>
          <p:cNvPr id="29865" name="Text Box 215"/>
          <p:cNvSpPr txBox="1">
            <a:spLocks noChangeArrowheads="1"/>
          </p:cNvSpPr>
          <p:nvPr/>
        </p:nvSpPr>
        <p:spPr bwMode="auto">
          <a:xfrm>
            <a:off x="72206" y="116632"/>
            <a:ext cx="860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smtClean="0"/>
              <a:t>4</a:t>
            </a:r>
            <a:r>
              <a:rPr lang="zh-CN" altLang="en-US" dirty="0" smtClean="0"/>
              <a:t>、</a:t>
            </a:r>
            <a:r>
              <a:rPr lang="zh-CN" altLang="en-US" dirty="0"/>
              <a:t>动态测试。</a:t>
            </a:r>
            <a:r>
              <a:rPr lang="en-US" altLang="zh-CN" dirty="0"/>
              <a:t>74LS197</a:t>
            </a:r>
            <a:r>
              <a:rPr lang="zh-CN" altLang="en-US" dirty="0"/>
              <a:t>接成</a:t>
            </a:r>
            <a:r>
              <a:rPr lang="en-US" altLang="zh-CN" dirty="0"/>
              <a:t>16</a:t>
            </a:r>
            <a:r>
              <a:rPr lang="zh-CN" altLang="en-US" dirty="0"/>
              <a:t>进制计数器</a:t>
            </a:r>
            <a:r>
              <a:rPr lang="zh-CN" altLang="en-US" dirty="0" smtClean="0"/>
              <a:t>，</a:t>
            </a:r>
            <a:r>
              <a:rPr lang="en-US" altLang="zh-CN" dirty="0" smtClean="0"/>
              <a:t>CP</a:t>
            </a:r>
            <a:r>
              <a:rPr lang="zh-CN" altLang="en-US" dirty="0" smtClean="0"/>
              <a:t>接</a:t>
            </a:r>
            <a:r>
              <a:rPr lang="en-US" altLang="zh-CN" dirty="0" smtClean="0"/>
              <a:t>10KHz</a:t>
            </a:r>
            <a:r>
              <a:rPr lang="zh-CN" altLang="en-US" dirty="0" smtClean="0"/>
              <a:t>方波观测</a:t>
            </a:r>
            <a:r>
              <a:rPr lang="zh-CN" altLang="en-US" dirty="0"/>
              <a:t>输出波形。</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76672"/>
            <a:ext cx="8229600" cy="1143000"/>
          </a:xfrm>
        </p:spPr>
        <p:txBody>
          <a:bodyPr/>
          <a:lstStyle/>
          <a:p>
            <a:pPr eaLnBrk="1" hangingPunct="1"/>
            <a:r>
              <a:rPr lang="zh-CN" altLang="en-US" dirty="0" smtClean="0"/>
              <a:t>下周</a:t>
            </a:r>
            <a:r>
              <a:rPr lang="zh-CN" altLang="en-US" dirty="0"/>
              <a:t>课</a:t>
            </a:r>
            <a:r>
              <a:rPr lang="zh-CN" altLang="en-US" dirty="0" smtClean="0"/>
              <a:t>前准备</a:t>
            </a:r>
          </a:p>
        </p:txBody>
      </p:sp>
      <p:sp>
        <p:nvSpPr>
          <p:cNvPr id="27651" name="Rectangle 3"/>
          <p:cNvSpPr>
            <a:spLocks noGrp="1" noChangeArrowheads="1"/>
          </p:cNvSpPr>
          <p:nvPr>
            <p:ph idx="1"/>
          </p:nvPr>
        </p:nvSpPr>
        <p:spPr>
          <a:xfrm>
            <a:off x="457200" y="1600200"/>
            <a:ext cx="8229600" cy="4133056"/>
          </a:xfrm>
        </p:spPr>
        <p:txBody>
          <a:bodyPr/>
          <a:lstStyle/>
          <a:p>
            <a:pPr>
              <a:buNone/>
            </a:pPr>
            <a:r>
              <a:rPr lang="zh-CN" altLang="zh-CN" dirty="0" smtClean="0"/>
              <a:t>实验八</a:t>
            </a:r>
            <a:r>
              <a:rPr lang="en-US" altLang="zh-CN" dirty="0" smtClean="0"/>
              <a:t>  ALU</a:t>
            </a:r>
            <a:r>
              <a:rPr lang="zh-CN" altLang="zh-CN" dirty="0" smtClean="0"/>
              <a:t>功能的实现</a:t>
            </a:r>
            <a:endParaRPr lang="en-US" altLang="zh-CN" dirty="0" smtClean="0"/>
          </a:p>
          <a:p>
            <a:pPr>
              <a:buNone/>
            </a:pPr>
            <a:r>
              <a:rPr lang="en-US" altLang="zh-CN" dirty="0" smtClean="0"/>
              <a:t>1</a:t>
            </a:r>
            <a:r>
              <a:rPr lang="zh-CN" altLang="en-US" dirty="0" smtClean="0"/>
              <a:t>、使用</a:t>
            </a:r>
            <a:r>
              <a:rPr lang="en-US" altLang="zh-CN" dirty="0" err="1"/>
              <a:t>protues</a:t>
            </a:r>
            <a:r>
              <a:rPr lang="zh-CN" altLang="en-US" dirty="0"/>
              <a:t>仿真软件完成</a:t>
            </a:r>
            <a:r>
              <a:rPr lang="zh-CN" altLang="en-US" dirty="0" smtClean="0"/>
              <a:t>实验八，</a:t>
            </a:r>
            <a:r>
              <a:rPr lang="zh-CN" altLang="en-US" dirty="0"/>
              <a:t>设计</a:t>
            </a:r>
            <a:r>
              <a:rPr lang="zh-CN" altLang="en-US" dirty="0" smtClean="0"/>
              <a:t>并仿真</a:t>
            </a:r>
            <a:endParaRPr lang="en-US" altLang="zh-CN" dirty="0"/>
          </a:p>
          <a:p>
            <a:pPr eaLnBrk="1" hangingPunct="1">
              <a:buFontTx/>
              <a:buNone/>
            </a:pPr>
            <a:endParaRPr lang="zh-CN" altLang="en-US" dirty="0" smtClean="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629816"/>
            <a:ext cx="8229600" cy="1143000"/>
          </a:xfrm>
        </p:spPr>
        <p:txBody>
          <a:bodyPr>
            <a:normAutofit fontScale="90000"/>
          </a:bodyPr>
          <a:lstStyle/>
          <a:p>
            <a:r>
              <a:rPr lang="zh-CN" altLang="zh-CN" b="1" dirty="0" smtClean="0"/>
              <a:t>实验八</a:t>
            </a:r>
            <a:r>
              <a:rPr lang="en-US" altLang="zh-CN" b="1" dirty="0" smtClean="0"/>
              <a:t>  ALU</a:t>
            </a:r>
            <a:r>
              <a:rPr lang="zh-CN" altLang="zh-CN" b="1" dirty="0" smtClean="0"/>
              <a:t>功能的实现</a:t>
            </a:r>
            <a:br>
              <a:rPr lang="zh-CN" altLang="zh-CN" b="1" dirty="0" smtClean="0"/>
            </a:br>
            <a:endParaRPr lang="zh-CN" altLang="en-US" dirty="0"/>
          </a:p>
        </p:txBody>
      </p:sp>
      <p:sp>
        <p:nvSpPr>
          <p:cNvPr id="2" name="内容占位符 1"/>
          <p:cNvSpPr>
            <a:spLocks noGrp="1"/>
          </p:cNvSpPr>
          <p:nvPr>
            <p:ph idx="1"/>
          </p:nvPr>
        </p:nvSpPr>
        <p:spPr>
          <a:xfrm>
            <a:off x="457200" y="1196752"/>
            <a:ext cx="8229600" cy="5127848"/>
          </a:xfrm>
        </p:spPr>
        <p:txBody>
          <a:bodyPr>
            <a:normAutofit fontScale="85000" lnSpcReduction="20000"/>
          </a:bodyPr>
          <a:lstStyle/>
          <a:p>
            <a:pPr marL="0" indent="0">
              <a:buNone/>
            </a:pPr>
            <a:endParaRPr lang="en-US" altLang="zh-CN" dirty="0"/>
          </a:p>
          <a:p>
            <a:pPr marL="0" indent="0">
              <a:buNone/>
            </a:pPr>
            <a:r>
              <a:rPr lang="zh-CN" altLang="en-US" dirty="0" smtClean="0"/>
              <a:t>一、实验内容</a:t>
            </a:r>
            <a:endParaRPr lang="en-US" altLang="zh-CN" dirty="0" smtClean="0"/>
          </a:p>
          <a:p>
            <a:pPr marL="0" indent="0">
              <a:buNone/>
            </a:pPr>
            <a:r>
              <a:rPr lang="en-US" altLang="zh-CN" dirty="0"/>
              <a:t>1</a:t>
            </a:r>
            <a:r>
              <a:rPr lang="zh-CN" altLang="en-US" dirty="0" smtClean="0"/>
              <a:t>、</a:t>
            </a:r>
            <a:r>
              <a:rPr lang="zh-CN" altLang="zh-CN" dirty="0" smtClean="0"/>
              <a:t>在</a:t>
            </a:r>
            <a:r>
              <a:rPr lang="en-US" altLang="zh-CN" dirty="0"/>
              <a:t>Basys3</a:t>
            </a:r>
            <a:r>
              <a:rPr lang="zh-CN" altLang="zh-CN" dirty="0"/>
              <a:t>实验板</a:t>
            </a:r>
            <a:r>
              <a:rPr lang="zh-CN" altLang="zh-CN" dirty="0" smtClean="0"/>
              <a:t>实现</a:t>
            </a:r>
            <a:r>
              <a:rPr lang="zh-CN" altLang="zh-CN" dirty="0"/>
              <a:t>一个六输入二输出的</a:t>
            </a:r>
            <a:r>
              <a:rPr lang="en-US" altLang="zh-CN" dirty="0"/>
              <a:t>ALU</a:t>
            </a:r>
            <a:r>
              <a:rPr lang="zh-CN" altLang="en-US" dirty="0" smtClean="0"/>
              <a:t>，即完成</a:t>
            </a:r>
            <a:r>
              <a:rPr lang="en-US" altLang="zh-CN" dirty="0" smtClean="0"/>
              <a:t>1bit ALU</a:t>
            </a:r>
            <a:r>
              <a:rPr lang="zh-CN" altLang="en-US" dirty="0" smtClean="0"/>
              <a:t>，包括功能控制端</a:t>
            </a:r>
            <a:r>
              <a:rPr lang="en-US" altLang="zh-CN" dirty="0" smtClean="0"/>
              <a:t>M2</a:t>
            </a:r>
            <a:r>
              <a:rPr lang="zh-CN" altLang="en-US" dirty="0" smtClean="0"/>
              <a:t>、</a:t>
            </a:r>
            <a:r>
              <a:rPr lang="en-US" altLang="zh-CN" dirty="0" smtClean="0"/>
              <a:t>M1</a:t>
            </a:r>
            <a:r>
              <a:rPr lang="zh-CN" altLang="en-US" dirty="0" smtClean="0"/>
              <a:t>、</a:t>
            </a:r>
            <a:r>
              <a:rPr lang="en-US" altLang="zh-CN" dirty="0"/>
              <a:t>M</a:t>
            </a:r>
            <a:r>
              <a:rPr lang="en-US" altLang="zh-CN" dirty="0" smtClean="0"/>
              <a:t>0</a:t>
            </a:r>
            <a:r>
              <a:rPr lang="zh-CN" altLang="en-US" dirty="0" smtClean="0"/>
              <a:t>（拨码开关），数据输入端</a:t>
            </a:r>
            <a:r>
              <a:rPr lang="en-US" altLang="zh-CN" dirty="0" smtClean="0"/>
              <a:t>A0</a:t>
            </a:r>
            <a:r>
              <a:rPr lang="zh-CN" altLang="en-US" dirty="0" smtClean="0"/>
              <a:t>、</a:t>
            </a:r>
            <a:r>
              <a:rPr lang="en-US" altLang="zh-CN" dirty="0" smtClean="0"/>
              <a:t>B0</a:t>
            </a:r>
            <a:r>
              <a:rPr lang="zh-CN" altLang="en-US" dirty="0" smtClean="0"/>
              <a:t>、</a:t>
            </a:r>
            <a:r>
              <a:rPr lang="en-US" altLang="zh-CN" dirty="0" smtClean="0"/>
              <a:t>Cn</a:t>
            </a:r>
            <a:r>
              <a:rPr lang="zh-CN" altLang="en-US" dirty="0" smtClean="0"/>
              <a:t>（拨码开关），数据输出端</a:t>
            </a:r>
            <a:r>
              <a:rPr lang="en-US" altLang="zh-CN" dirty="0" smtClean="0"/>
              <a:t>Y</a:t>
            </a:r>
            <a:r>
              <a:rPr lang="zh-CN" altLang="en-US" dirty="0" smtClean="0"/>
              <a:t>、</a:t>
            </a:r>
            <a:r>
              <a:rPr lang="en-US" altLang="zh-CN" dirty="0" smtClean="0"/>
              <a:t>Cn+1</a:t>
            </a:r>
            <a:r>
              <a:rPr lang="zh-CN" altLang="en-US" dirty="0" smtClean="0"/>
              <a:t>（</a:t>
            </a:r>
            <a:r>
              <a:rPr lang="en-US" altLang="zh-CN" dirty="0" smtClean="0"/>
              <a:t>LED</a:t>
            </a:r>
            <a:r>
              <a:rPr lang="zh-CN" altLang="en-US" dirty="0" smtClean="0"/>
              <a:t>灯），</a:t>
            </a:r>
            <a:r>
              <a:rPr lang="en-US" altLang="zh-CN" dirty="0" smtClean="0"/>
              <a:t>ALU</a:t>
            </a:r>
            <a:r>
              <a:rPr lang="zh-CN" altLang="en-US" dirty="0" smtClean="0"/>
              <a:t>功能表</a:t>
            </a:r>
            <a:r>
              <a:rPr lang="zh-CN" altLang="en-US" dirty="0"/>
              <a:t>见</a:t>
            </a:r>
            <a:r>
              <a:rPr lang="zh-CN" altLang="en-US" dirty="0" smtClean="0"/>
              <a:t>实验指导书</a:t>
            </a:r>
            <a:r>
              <a:rPr lang="en-US" altLang="zh-CN" dirty="0" smtClean="0"/>
              <a:t>P64</a:t>
            </a:r>
            <a:r>
              <a:rPr lang="zh-CN" altLang="en-US" dirty="0" smtClean="0"/>
              <a:t>，要求使用</a:t>
            </a:r>
            <a:r>
              <a:rPr lang="en-US" altLang="zh-CN" dirty="0" smtClean="0"/>
              <a:t>74LS</a:t>
            </a:r>
            <a:r>
              <a:rPr lang="zh-CN" altLang="en-US" dirty="0" smtClean="0"/>
              <a:t>系列</a:t>
            </a:r>
            <a:r>
              <a:rPr lang="en-US" altLang="zh-CN" dirty="0" smtClean="0"/>
              <a:t>IP</a:t>
            </a:r>
            <a:r>
              <a:rPr lang="zh-CN" altLang="en-US" dirty="0" smtClean="0"/>
              <a:t>核实现。</a:t>
            </a:r>
            <a:endParaRPr lang="en-US" altLang="zh-CN" dirty="0" smtClean="0"/>
          </a:p>
          <a:p>
            <a:pPr marL="0" indent="0">
              <a:buNone/>
            </a:pPr>
            <a:endParaRPr lang="en-US" altLang="zh-CN" dirty="0"/>
          </a:p>
          <a:p>
            <a:pPr marL="0" indent="0">
              <a:buNone/>
            </a:pPr>
            <a:r>
              <a:rPr lang="en-US" altLang="zh-CN" dirty="0" smtClean="0"/>
              <a:t>2</a:t>
            </a:r>
            <a:r>
              <a:rPr lang="zh-CN" altLang="en-US" dirty="0" smtClean="0"/>
              <a:t>、</a:t>
            </a:r>
            <a:r>
              <a:rPr lang="zh-CN" altLang="zh-CN" dirty="0" smtClean="0"/>
              <a:t>在</a:t>
            </a:r>
            <a:r>
              <a:rPr lang="en-US" altLang="zh-CN" dirty="0"/>
              <a:t>Basys3</a:t>
            </a:r>
            <a:r>
              <a:rPr lang="zh-CN" altLang="zh-CN" dirty="0"/>
              <a:t>实验板实现一</a:t>
            </a:r>
            <a:r>
              <a:rPr lang="zh-CN" altLang="zh-CN" dirty="0" smtClean="0"/>
              <a:t>个</a:t>
            </a:r>
            <a:r>
              <a:rPr lang="zh-CN" altLang="en-US" dirty="0" smtClean="0"/>
              <a:t>十二</a:t>
            </a:r>
            <a:r>
              <a:rPr lang="zh-CN" altLang="zh-CN" dirty="0" smtClean="0"/>
              <a:t>输入</a:t>
            </a:r>
            <a:r>
              <a:rPr lang="zh-CN" altLang="zh-CN" dirty="0"/>
              <a:t>二输出的</a:t>
            </a:r>
            <a:r>
              <a:rPr lang="en-US" altLang="zh-CN" dirty="0"/>
              <a:t>ALU</a:t>
            </a:r>
            <a:r>
              <a:rPr lang="zh-CN" altLang="en-US" dirty="0"/>
              <a:t>，即</a:t>
            </a:r>
            <a:r>
              <a:rPr lang="zh-CN" altLang="en-US" dirty="0" smtClean="0"/>
              <a:t>完成</a:t>
            </a:r>
            <a:r>
              <a:rPr lang="en-US" altLang="zh-CN" dirty="0" smtClean="0"/>
              <a:t>4bit ALU</a:t>
            </a:r>
            <a:r>
              <a:rPr lang="zh-CN" altLang="en-US" dirty="0" smtClean="0"/>
              <a:t>，</a:t>
            </a:r>
            <a:r>
              <a:rPr lang="zh-CN" altLang="en-US" dirty="0"/>
              <a:t>包括功能控制</a:t>
            </a:r>
            <a:r>
              <a:rPr lang="zh-CN" altLang="en-US" dirty="0" smtClean="0"/>
              <a:t>端</a:t>
            </a:r>
            <a:r>
              <a:rPr lang="en-US" altLang="zh-CN" dirty="0"/>
              <a:t>M</a:t>
            </a:r>
            <a:r>
              <a:rPr lang="en-US" altLang="zh-CN" dirty="0" smtClean="0"/>
              <a:t>2</a:t>
            </a:r>
            <a:r>
              <a:rPr lang="zh-CN" altLang="en-US" dirty="0" smtClean="0"/>
              <a:t>、</a:t>
            </a:r>
            <a:r>
              <a:rPr lang="en-US" altLang="zh-CN" dirty="0"/>
              <a:t>M</a:t>
            </a:r>
            <a:r>
              <a:rPr lang="en-US" altLang="zh-CN" dirty="0" smtClean="0"/>
              <a:t>1</a:t>
            </a:r>
            <a:r>
              <a:rPr lang="zh-CN" altLang="en-US" dirty="0" smtClean="0"/>
              <a:t>、</a:t>
            </a:r>
            <a:r>
              <a:rPr lang="en-US" altLang="zh-CN" dirty="0"/>
              <a:t>M</a:t>
            </a:r>
            <a:r>
              <a:rPr lang="en-US" altLang="zh-CN" dirty="0" smtClean="0"/>
              <a:t>0</a:t>
            </a:r>
            <a:r>
              <a:rPr lang="zh-CN" altLang="en-US" dirty="0"/>
              <a:t>（拨码开关），数据输入端</a:t>
            </a:r>
            <a:r>
              <a:rPr lang="en-US" altLang="zh-CN" dirty="0"/>
              <a:t>A</a:t>
            </a:r>
            <a:r>
              <a:rPr lang="zh-CN" altLang="en-US" dirty="0"/>
              <a:t>、</a:t>
            </a:r>
            <a:r>
              <a:rPr lang="en-US" altLang="zh-CN" dirty="0"/>
              <a:t>B</a:t>
            </a:r>
            <a:r>
              <a:rPr lang="zh-CN" altLang="en-US" dirty="0"/>
              <a:t>、</a:t>
            </a:r>
            <a:r>
              <a:rPr lang="en-US" altLang="zh-CN" dirty="0" smtClean="0"/>
              <a:t>Cn</a:t>
            </a:r>
            <a:r>
              <a:rPr lang="zh-CN" altLang="en-US" dirty="0"/>
              <a:t> 、</a:t>
            </a:r>
            <a:r>
              <a:rPr lang="en-US" altLang="zh-CN" dirty="0"/>
              <a:t>A1</a:t>
            </a:r>
            <a:r>
              <a:rPr lang="zh-CN" altLang="en-US" dirty="0"/>
              <a:t>、</a:t>
            </a:r>
            <a:r>
              <a:rPr lang="en-US" altLang="zh-CN" dirty="0"/>
              <a:t>B1</a:t>
            </a:r>
            <a:r>
              <a:rPr lang="zh-CN" altLang="en-US" dirty="0"/>
              <a:t>、</a:t>
            </a:r>
            <a:r>
              <a:rPr lang="en-US" altLang="zh-CN" dirty="0"/>
              <a:t>A2</a:t>
            </a:r>
            <a:r>
              <a:rPr lang="zh-CN" altLang="en-US" dirty="0"/>
              <a:t>、</a:t>
            </a:r>
            <a:r>
              <a:rPr lang="en-US" altLang="zh-CN" dirty="0"/>
              <a:t>B2</a:t>
            </a:r>
            <a:r>
              <a:rPr lang="zh-CN" altLang="en-US" dirty="0"/>
              <a:t>、</a:t>
            </a:r>
            <a:r>
              <a:rPr lang="en-US" altLang="zh-CN" dirty="0"/>
              <a:t>A3</a:t>
            </a:r>
            <a:r>
              <a:rPr lang="zh-CN" altLang="en-US" dirty="0"/>
              <a:t>、</a:t>
            </a:r>
            <a:r>
              <a:rPr lang="en-US" altLang="zh-CN" dirty="0"/>
              <a:t>B3 </a:t>
            </a:r>
            <a:r>
              <a:rPr lang="zh-CN" altLang="en-US" dirty="0" smtClean="0"/>
              <a:t>（</a:t>
            </a:r>
            <a:r>
              <a:rPr lang="zh-CN" altLang="en-US" dirty="0"/>
              <a:t>拨码开关），数据输出端</a:t>
            </a:r>
            <a:r>
              <a:rPr lang="en-US" altLang="zh-CN" dirty="0"/>
              <a:t>Y</a:t>
            </a:r>
            <a:r>
              <a:rPr lang="zh-CN" altLang="en-US" dirty="0"/>
              <a:t>、</a:t>
            </a:r>
            <a:r>
              <a:rPr lang="en-US" altLang="zh-CN" dirty="0"/>
              <a:t>Cn+1</a:t>
            </a:r>
            <a:r>
              <a:rPr lang="zh-CN" altLang="en-US" dirty="0"/>
              <a:t>（</a:t>
            </a:r>
            <a:r>
              <a:rPr lang="en-US" altLang="zh-CN" dirty="0" smtClean="0"/>
              <a:t>LED</a:t>
            </a:r>
            <a:r>
              <a:rPr lang="zh-CN" altLang="en-US" dirty="0"/>
              <a:t>灯</a:t>
            </a:r>
            <a:r>
              <a:rPr lang="zh-CN" altLang="en-US" dirty="0" smtClean="0"/>
              <a:t>），</a:t>
            </a:r>
            <a:r>
              <a:rPr lang="en-US" altLang="zh-CN" dirty="0" smtClean="0"/>
              <a:t>4bit</a:t>
            </a:r>
            <a:r>
              <a:rPr lang="zh-CN" altLang="en-US" dirty="0" smtClean="0"/>
              <a:t>全加器</a:t>
            </a:r>
            <a:r>
              <a:rPr lang="en-US" altLang="zh-CN" dirty="0" smtClean="0"/>
              <a:t>/</a:t>
            </a:r>
            <a:r>
              <a:rPr lang="zh-CN" altLang="en-US" dirty="0" smtClean="0"/>
              <a:t>全减器运算需考虑上一位的进位</a:t>
            </a:r>
            <a:r>
              <a:rPr lang="en-US" altLang="zh-CN" dirty="0" smtClean="0"/>
              <a:t>/</a:t>
            </a:r>
            <a:r>
              <a:rPr lang="zh-CN" altLang="en-US" dirty="0" smtClean="0"/>
              <a:t>借位，</a:t>
            </a:r>
            <a:r>
              <a:rPr lang="en-US" altLang="zh-CN" dirty="0"/>
              <a:t> ALU</a:t>
            </a:r>
            <a:r>
              <a:rPr lang="zh-CN" altLang="en-US" dirty="0"/>
              <a:t>功能表参照实验指导书</a:t>
            </a:r>
            <a:r>
              <a:rPr lang="en-US" altLang="zh-CN" dirty="0" smtClean="0"/>
              <a:t>P64</a:t>
            </a:r>
            <a:r>
              <a:rPr lang="zh-CN" altLang="en-US" dirty="0" smtClean="0"/>
              <a:t>，</a:t>
            </a:r>
            <a:r>
              <a:rPr lang="zh-CN" altLang="en-US" dirty="0"/>
              <a:t>要求使用</a:t>
            </a:r>
            <a:r>
              <a:rPr lang="en-US" altLang="zh-CN" dirty="0"/>
              <a:t>74LS</a:t>
            </a:r>
            <a:r>
              <a:rPr lang="zh-CN" altLang="en-US" dirty="0"/>
              <a:t>系列</a:t>
            </a:r>
            <a:r>
              <a:rPr lang="en-US" altLang="zh-CN" dirty="0"/>
              <a:t>IP</a:t>
            </a:r>
            <a:r>
              <a:rPr lang="zh-CN" altLang="en-US" dirty="0"/>
              <a:t>核实</a:t>
            </a:r>
            <a:r>
              <a:rPr lang="zh-CN" altLang="en-US" dirty="0" smtClean="0"/>
              <a:t>现。</a:t>
            </a:r>
            <a:endParaRPr lang="en-US" altLang="zh-CN" dirty="0" smtClean="0"/>
          </a:p>
          <a:p>
            <a:pPr marL="0" indent="0">
              <a:buNone/>
            </a:pPr>
            <a:endParaRPr lang="en-US" altLang="zh-CN" dirty="0" smtClean="0"/>
          </a:p>
          <a:p>
            <a:pPr marL="0" indent="0">
              <a:buNone/>
            </a:pPr>
            <a:r>
              <a:rPr lang="zh-CN" altLang="en-US" dirty="0" smtClean="0"/>
              <a:t>二、注意事项</a:t>
            </a:r>
            <a:endParaRPr lang="en-US" altLang="zh-CN" dirty="0" smtClean="0"/>
          </a:p>
          <a:p>
            <a:pPr marL="0" indent="0">
              <a:buNone/>
            </a:pPr>
            <a:r>
              <a:rPr lang="zh-CN" altLang="en-US" dirty="0" smtClean="0"/>
              <a:t>（</a:t>
            </a:r>
            <a:r>
              <a:rPr lang="en-US" altLang="zh-CN" dirty="0" smtClean="0"/>
              <a:t>1</a:t>
            </a:r>
            <a:r>
              <a:rPr lang="zh-CN" altLang="en-US" dirty="0" smtClean="0"/>
              <a:t>）全加器、全减器的概念，实现可参考实验六、实验七内容，采用</a:t>
            </a:r>
            <a:r>
              <a:rPr lang="en-US" altLang="zh-CN" dirty="0" smtClean="0"/>
              <a:t>1</a:t>
            </a:r>
            <a:r>
              <a:rPr lang="zh-CN" altLang="en-US" dirty="0" smtClean="0"/>
              <a:t>片</a:t>
            </a:r>
            <a:r>
              <a:rPr lang="en-US" altLang="zh-CN" dirty="0" smtClean="0"/>
              <a:t>74LS138</a:t>
            </a:r>
            <a:r>
              <a:rPr lang="zh-CN" altLang="en-US" dirty="0" smtClean="0"/>
              <a:t>或</a:t>
            </a:r>
            <a:r>
              <a:rPr lang="en-US" altLang="zh-CN" dirty="0" smtClean="0"/>
              <a:t>2</a:t>
            </a:r>
            <a:r>
              <a:rPr lang="zh-CN" altLang="en-US" dirty="0" smtClean="0"/>
              <a:t>片</a:t>
            </a:r>
            <a:r>
              <a:rPr lang="en-US" altLang="zh-CN" dirty="0" smtClean="0"/>
              <a:t>74LS151</a:t>
            </a:r>
            <a:r>
              <a:rPr lang="zh-CN" altLang="en-US" dirty="0" smtClean="0"/>
              <a:t>实现</a:t>
            </a:r>
            <a:endParaRPr lang="en-US" altLang="zh-CN" dirty="0" smtClean="0"/>
          </a:p>
          <a:p>
            <a:pPr marL="0" indent="0">
              <a:buNone/>
            </a:pPr>
            <a:endParaRPr lang="en-US" altLang="zh-CN" dirty="0" smtClean="0"/>
          </a:p>
          <a:p>
            <a:pPr marL="514350" indent="-514350">
              <a:buFont typeface="+mj-ea"/>
              <a:buAutoNum type="circleNumDbPlain"/>
            </a:pPr>
            <a:endParaRPr lang="en-US" altLang="zh-CN" dirty="0"/>
          </a:p>
          <a:p>
            <a:pPr marL="0" indent="0">
              <a:buNone/>
            </a:pPr>
            <a:endParaRPr lang="zh-CN" altLang="en-US" dirty="0" smtClean="0"/>
          </a:p>
          <a:p>
            <a:pPr marL="0" lvl="0" indent="0">
              <a:buNone/>
            </a:pPr>
            <a:endParaRPr lang="en-US" altLang="zh-CN" dirty="0" smtClean="0"/>
          </a:p>
          <a:p>
            <a:pPr marL="0" lvl="0" indent="0">
              <a:buNone/>
            </a:pPr>
            <a:endParaRPr lang="zh-CN" altLang="zh-CN" dirty="0"/>
          </a:p>
          <a:p>
            <a:pPr marL="0" indent="0">
              <a:buNone/>
            </a:pP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dirty="0" smtClean="0"/>
              <a:t>五、实验考试 </a:t>
            </a:r>
          </a:p>
        </p:txBody>
      </p:sp>
      <p:sp>
        <p:nvSpPr>
          <p:cNvPr id="12291" name="Text Box 3"/>
          <p:cNvSpPr txBox="1">
            <a:spLocks noChangeArrowheads="1"/>
          </p:cNvSpPr>
          <p:nvPr/>
        </p:nvSpPr>
        <p:spPr bwMode="auto">
          <a:xfrm>
            <a:off x="428596" y="2000240"/>
            <a:ext cx="835342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t>第</a:t>
            </a:r>
            <a:r>
              <a:rPr lang="en-US" altLang="zh-CN" sz="2800" b="1" dirty="0" smtClean="0"/>
              <a:t>16</a:t>
            </a:r>
            <a:r>
              <a:rPr lang="zh-CN" altLang="en-US" sz="2800" b="1" dirty="0" smtClean="0"/>
              <a:t>周</a:t>
            </a:r>
            <a:r>
              <a:rPr lang="zh-CN" altLang="en-US" sz="2800" b="1" dirty="0"/>
              <a:t>补作实验。</a:t>
            </a:r>
          </a:p>
          <a:p>
            <a:pPr eaLnBrk="1" hangingPunct="1"/>
            <a:endParaRPr lang="zh-CN" altLang="en-US" sz="2800" b="1" dirty="0"/>
          </a:p>
          <a:p>
            <a:pPr eaLnBrk="1" hangingPunct="1"/>
            <a:r>
              <a:rPr lang="zh-CN" altLang="en-US" sz="2800" b="1" dirty="0"/>
              <a:t>第</a:t>
            </a:r>
            <a:r>
              <a:rPr lang="en-US" altLang="zh-CN" sz="2800" b="1" dirty="0" smtClean="0"/>
              <a:t>17</a:t>
            </a:r>
            <a:r>
              <a:rPr lang="zh-CN" altLang="en-US" sz="2800" b="1" dirty="0" smtClean="0"/>
              <a:t>周</a:t>
            </a:r>
            <a:r>
              <a:rPr lang="zh-CN" altLang="en-US" sz="2800" b="1" dirty="0"/>
              <a:t>考试：</a:t>
            </a:r>
          </a:p>
          <a:p>
            <a:pPr eaLnBrk="1" hangingPunct="1"/>
            <a:endParaRPr lang="zh-CN" altLang="en-US" sz="2800" b="1" dirty="0"/>
          </a:p>
          <a:p>
            <a:pPr eaLnBrk="1" hangingPunct="1"/>
            <a:r>
              <a:rPr lang="zh-CN" altLang="en-US" sz="2800" dirty="0"/>
              <a:t>考试时间</a:t>
            </a:r>
            <a:r>
              <a:rPr lang="zh-CN" altLang="en-US" sz="2800" dirty="0" smtClean="0"/>
              <a:t>：二小</a:t>
            </a:r>
            <a:r>
              <a:rPr lang="zh-CN" altLang="en-US" sz="2800" dirty="0"/>
              <a:t>时。</a:t>
            </a:r>
          </a:p>
          <a:p>
            <a:pPr eaLnBrk="1" hangingPunct="1"/>
            <a:r>
              <a:rPr lang="zh-CN" altLang="en-US" sz="2800" dirty="0"/>
              <a:t>内       容：</a:t>
            </a:r>
          </a:p>
          <a:p>
            <a:pPr eaLnBrk="1" hangingPunct="1"/>
            <a:r>
              <a:rPr lang="zh-CN" altLang="en-US" sz="2800" dirty="0"/>
              <a:t>方       式：题目当场抽签，当场设计，当场作实           验，当场写报告。实验完毕要记录实验所用时间。</a:t>
            </a:r>
          </a:p>
          <a:p>
            <a:pPr eaLnBrk="1" hangingPunct="1"/>
            <a:endParaRPr lang="zh-CN" altLang="en-US" sz="2800" dirty="0"/>
          </a:p>
          <a:p>
            <a:pPr eaLnBrk="1" hangingPunct="1"/>
            <a:r>
              <a:rPr lang="zh-CN" altLang="en-US" sz="2800" b="1" dirty="0"/>
              <a:t>第</a:t>
            </a:r>
            <a:r>
              <a:rPr lang="en-US" altLang="zh-CN" sz="2800" b="1" dirty="0" smtClean="0"/>
              <a:t>18</a:t>
            </a:r>
            <a:r>
              <a:rPr lang="zh-CN" altLang="en-US" sz="2800" b="1" dirty="0" smtClean="0"/>
              <a:t>周</a:t>
            </a:r>
            <a:r>
              <a:rPr lang="zh-CN" altLang="en-US" sz="2800" b="1" dirty="0"/>
              <a:t>补考。</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107504" y="764704"/>
            <a:ext cx="4341756" cy="5851525"/>
          </a:xfrm>
        </p:spPr>
      </p:pic>
      <p:pic>
        <p:nvPicPr>
          <p:cNvPr id="4" name="图片 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415223" y="1340768"/>
            <a:ext cx="4693281" cy="5340181"/>
          </a:xfrm>
          <a:prstGeom prst="rect">
            <a:avLst/>
          </a:prstGeom>
        </p:spPr>
      </p:pic>
      <p:sp>
        <p:nvSpPr>
          <p:cNvPr id="5" name="TextBox 4"/>
          <p:cNvSpPr txBox="1"/>
          <p:nvPr/>
        </p:nvSpPr>
        <p:spPr>
          <a:xfrm>
            <a:off x="755576" y="188640"/>
            <a:ext cx="3312368" cy="523220"/>
          </a:xfrm>
          <a:prstGeom prst="rect">
            <a:avLst/>
          </a:prstGeom>
          <a:noFill/>
        </p:spPr>
        <p:txBody>
          <a:bodyPr wrap="square" rtlCol="0">
            <a:spAutoFit/>
          </a:bodyPr>
          <a:lstStyle/>
          <a:p>
            <a:r>
              <a:rPr lang="zh-CN" altLang="en-US" sz="2800" dirty="0" smtClean="0"/>
              <a:t>全加器真值表</a:t>
            </a:r>
            <a:endParaRPr lang="zh-CN" altLang="en-US" sz="2800" dirty="0"/>
          </a:p>
        </p:txBody>
      </p:sp>
      <p:sp>
        <p:nvSpPr>
          <p:cNvPr id="6" name="TextBox 5"/>
          <p:cNvSpPr txBox="1"/>
          <p:nvPr/>
        </p:nvSpPr>
        <p:spPr>
          <a:xfrm>
            <a:off x="5364088" y="673532"/>
            <a:ext cx="3312368" cy="523220"/>
          </a:xfrm>
          <a:prstGeom prst="rect">
            <a:avLst/>
          </a:prstGeom>
          <a:noFill/>
        </p:spPr>
        <p:txBody>
          <a:bodyPr wrap="square" rtlCol="0">
            <a:spAutoFit/>
          </a:bodyPr>
          <a:lstStyle/>
          <a:p>
            <a:r>
              <a:rPr lang="zh-CN" altLang="en-US" sz="2800" dirty="0" smtClean="0"/>
              <a:t>全减器真值表</a:t>
            </a:r>
            <a:endParaRPr lang="zh-CN" altLang="en-US" sz="2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normAutofit fontScale="92500" lnSpcReduction="10000"/>
          </a:bodyPr>
          <a:lstStyle/>
          <a:p>
            <a:pPr marL="0" indent="0">
              <a:buNone/>
            </a:pPr>
            <a:r>
              <a:rPr lang="zh-CN" altLang="en-US" dirty="0" smtClean="0"/>
              <a:t>（</a:t>
            </a:r>
            <a:r>
              <a:rPr lang="en-US" altLang="zh-CN" dirty="0" smtClean="0"/>
              <a:t>2</a:t>
            </a:r>
            <a:r>
              <a:rPr lang="zh-CN" altLang="en-US" dirty="0" smtClean="0"/>
              <a:t>）</a:t>
            </a:r>
            <a:r>
              <a:rPr lang="zh-CN" altLang="en-US" dirty="0"/>
              <a:t>可使用</a:t>
            </a:r>
            <a:r>
              <a:rPr lang="en-US" altLang="zh-CN" dirty="0"/>
              <a:t>IP</a:t>
            </a:r>
            <a:r>
              <a:rPr lang="zh-CN" altLang="en-US" dirty="0"/>
              <a:t>核包括</a:t>
            </a:r>
            <a:r>
              <a:rPr lang="en-US" altLang="zh-CN" dirty="0" smtClean="0"/>
              <a:t>xup_74LS08_1.0</a:t>
            </a:r>
            <a:r>
              <a:rPr lang="zh-CN" altLang="en-US" dirty="0" smtClean="0"/>
              <a:t>（与门）</a:t>
            </a:r>
            <a:r>
              <a:rPr lang="en-US" altLang="zh-CN" dirty="0" smtClean="0"/>
              <a:t>, xup_74LS32_1.0</a:t>
            </a:r>
            <a:r>
              <a:rPr lang="zh-CN" altLang="en-US" dirty="0" smtClean="0"/>
              <a:t>（或门）</a:t>
            </a:r>
            <a:r>
              <a:rPr lang="en-US" altLang="zh-CN" dirty="0" smtClean="0"/>
              <a:t>, xup_74LS04_1.0</a:t>
            </a:r>
            <a:r>
              <a:rPr lang="zh-CN" altLang="en-US" dirty="0" smtClean="0"/>
              <a:t>（非门），</a:t>
            </a:r>
            <a:r>
              <a:rPr lang="en-US" altLang="zh-CN" dirty="0"/>
              <a:t> </a:t>
            </a:r>
            <a:r>
              <a:rPr lang="en-US" altLang="zh-CN" dirty="0" smtClean="0"/>
              <a:t>xup_74LS151_1.0</a:t>
            </a:r>
            <a:r>
              <a:rPr lang="zh-CN" altLang="en-US" dirty="0" smtClean="0"/>
              <a:t>（</a:t>
            </a:r>
            <a:r>
              <a:rPr lang="zh-CN" altLang="en-US" dirty="0"/>
              <a:t>八选</a:t>
            </a:r>
            <a:r>
              <a:rPr lang="zh-CN" altLang="en-US" dirty="0" smtClean="0"/>
              <a:t>一数据选择器），</a:t>
            </a:r>
            <a:r>
              <a:rPr lang="en-US" altLang="zh-CN" dirty="0"/>
              <a:t> </a:t>
            </a:r>
            <a:r>
              <a:rPr lang="en-US" altLang="zh-CN" dirty="0" smtClean="0"/>
              <a:t>xup_74LS138_1.0</a:t>
            </a:r>
            <a:r>
              <a:rPr lang="zh-CN" altLang="en-US" dirty="0" smtClean="0"/>
              <a:t>（</a:t>
            </a:r>
            <a:r>
              <a:rPr lang="en-US" altLang="zh-CN" dirty="0" smtClean="0"/>
              <a:t>3-8</a:t>
            </a:r>
            <a:r>
              <a:rPr lang="zh-CN" altLang="en-US" dirty="0" smtClean="0"/>
              <a:t>线译码器）</a:t>
            </a:r>
            <a:r>
              <a:rPr lang="en-US" altLang="zh-CN" dirty="0" smtClean="0"/>
              <a:t> </a:t>
            </a:r>
            <a:r>
              <a:rPr lang="zh-CN" altLang="en-US" dirty="0"/>
              <a:t>在</a:t>
            </a:r>
            <a:r>
              <a:rPr lang="en-US" altLang="zh-CN" dirty="0"/>
              <a:t>..\</a:t>
            </a:r>
            <a:r>
              <a:rPr lang="en-US" altLang="zh-CN" dirty="0" err="1"/>
              <a:t>source_lib</a:t>
            </a:r>
            <a:r>
              <a:rPr lang="en-US" altLang="zh-CN" dirty="0"/>
              <a:t>\74IP</a:t>
            </a:r>
            <a:r>
              <a:rPr lang="zh-CN" altLang="en-US" dirty="0"/>
              <a:t>目录下</a:t>
            </a:r>
            <a:r>
              <a:rPr lang="zh-CN" altLang="en-US" dirty="0" smtClean="0"/>
              <a:t>；</a:t>
            </a:r>
            <a:endParaRPr lang="en-US" altLang="zh-CN" dirty="0" smtClean="0"/>
          </a:p>
          <a:p>
            <a:pPr marL="0" indent="0">
              <a:buNone/>
            </a:pPr>
            <a:endParaRPr lang="en-US" altLang="zh-CN" dirty="0"/>
          </a:p>
          <a:p>
            <a:pPr marL="0" indent="0">
              <a:buNone/>
            </a:pPr>
            <a:r>
              <a:rPr lang="zh-CN" altLang="en-US" dirty="0" smtClean="0"/>
              <a:t>（</a:t>
            </a:r>
            <a:r>
              <a:rPr lang="en-US" altLang="zh-CN" dirty="0" smtClean="0"/>
              <a:t>3</a:t>
            </a:r>
            <a:r>
              <a:rPr lang="zh-CN" altLang="en-US" dirty="0" smtClean="0"/>
              <a:t>）根据</a:t>
            </a:r>
            <a:r>
              <a:rPr lang="en-US" altLang="zh-CN" dirty="0" smtClean="0"/>
              <a:t> </a:t>
            </a:r>
            <a:r>
              <a:rPr lang="en-US" altLang="zh-CN" dirty="0"/>
              <a:t>xup_74LS151_1.0</a:t>
            </a:r>
            <a:r>
              <a:rPr lang="zh-CN" altLang="en-US" dirty="0"/>
              <a:t>（八选一数据选择器</a:t>
            </a:r>
            <a:r>
              <a:rPr lang="zh-CN" altLang="en-US" dirty="0" smtClean="0"/>
              <a:t>）</a:t>
            </a:r>
            <a:r>
              <a:rPr lang="en-US" altLang="zh-CN" dirty="0" smtClean="0"/>
              <a:t>IP</a:t>
            </a:r>
            <a:r>
              <a:rPr lang="zh-CN" altLang="en-US" dirty="0" smtClean="0"/>
              <a:t>核代码可以看出</a:t>
            </a:r>
            <a:r>
              <a:rPr lang="en-US" altLang="zh-CN" dirty="0" err="1" smtClean="0"/>
              <a:t>S_n</a:t>
            </a:r>
            <a:r>
              <a:rPr lang="zh-CN" altLang="en-US" dirty="0" smtClean="0"/>
              <a:t>是高电平时</a:t>
            </a:r>
            <a:r>
              <a:rPr lang="en-US" altLang="zh-CN" dirty="0" smtClean="0"/>
              <a:t>74LS151</a:t>
            </a:r>
            <a:r>
              <a:rPr lang="zh-CN" altLang="en-US" dirty="0" smtClean="0"/>
              <a:t>清零，因此</a:t>
            </a:r>
            <a:r>
              <a:rPr lang="en-US" altLang="zh-CN" dirty="0" smtClean="0"/>
              <a:t>ALU</a:t>
            </a:r>
            <a:r>
              <a:rPr lang="zh-CN" altLang="en-US" dirty="0" smtClean="0"/>
              <a:t>的清零功能可使用</a:t>
            </a:r>
            <a:r>
              <a:rPr lang="en-US" altLang="zh-CN" dirty="0" err="1" smtClean="0"/>
              <a:t>S_n</a:t>
            </a:r>
            <a:r>
              <a:rPr lang="zh-CN" altLang="en-US" dirty="0" smtClean="0"/>
              <a:t>端口；</a:t>
            </a:r>
            <a:endParaRPr lang="en-US" altLang="zh-CN" dirty="0" smtClean="0"/>
          </a:p>
          <a:p>
            <a:pPr marL="0" indent="0">
              <a:buNone/>
            </a:pPr>
            <a:endParaRPr lang="en-US" altLang="zh-CN" dirty="0"/>
          </a:p>
          <a:p>
            <a:pPr marL="0" indent="0">
              <a:buNone/>
            </a:pPr>
            <a:r>
              <a:rPr lang="zh-CN" altLang="en-US" dirty="0" smtClean="0"/>
              <a:t>（</a:t>
            </a:r>
            <a:r>
              <a:rPr lang="en-US" altLang="zh-CN" dirty="0" smtClean="0"/>
              <a:t>4</a:t>
            </a:r>
            <a:r>
              <a:rPr lang="zh-CN" altLang="en-US" dirty="0" smtClean="0"/>
              <a:t>）</a:t>
            </a:r>
            <a:r>
              <a:rPr lang="en-US" altLang="zh-CN" dirty="0" smtClean="0"/>
              <a:t>1bit ALU</a:t>
            </a:r>
            <a:r>
              <a:rPr lang="zh-CN" altLang="en-US" dirty="0" smtClean="0"/>
              <a:t>的输出（</a:t>
            </a:r>
            <a:r>
              <a:rPr lang="en-US" altLang="zh-CN" dirty="0" smtClean="0"/>
              <a:t>Y</a:t>
            </a:r>
            <a:r>
              <a:rPr lang="zh-CN" altLang="en-US" dirty="0" smtClean="0"/>
              <a:t>、</a:t>
            </a:r>
            <a:r>
              <a:rPr lang="en-US" altLang="zh-CN" dirty="0" smtClean="0"/>
              <a:t>Cn+1</a:t>
            </a:r>
            <a:r>
              <a:rPr lang="zh-CN" altLang="en-US" dirty="0" smtClean="0"/>
              <a:t>）控制，即由</a:t>
            </a:r>
            <a:r>
              <a:rPr lang="en-US" altLang="zh-CN" dirty="0" smtClean="0"/>
              <a:t>S2</a:t>
            </a:r>
            <a:r>
              <a:rPr lang="zh-CN" altLang="en-US" dirty="0" smtClean="0"/>
              <a:t>、</a:t>
            </a:r>
            <a:r>
              <a:rPr lang="en-US" altLang="zh-CN" dirty="0" smtClean="0"/>
              <a:t>S1</a:t>
            </a:r>
            <a:r>
              <a:rPr lang="zh-CN" altLang="en-US" dirty="0" smtClean="0"/>
              <a:t>、</a:t>
            </a:r>
            <a:r>
              <a:rPr lang="en-US" altLang="zh-CN" dirty="0" smtClean="0"/>
              <a:t>S0</a:t>
            </a:r>
            <a:r>
              <a:rPr lang="zh-CN" altLang="en-US" dirty="0" smtClean="0"/>
              <a:t>控制</a:t>
            </a:r>
            <a:r>
              <a:rPr lang="en-US" altLang="zh-CN" dirty="0" smtClean="0"/>
              <a:t>ALU</a:t>
            </a:r>
            <a:r>
              <a:rPr lang="zh-CN" altLang="en-US" dirty="0" smtClean="0"/>
              <a:t>的运算结果输出，均可选择</a:t>
            </a:r>
            <a:r>
              <a:rPr lang="en-US" altLang="zh-CN" dirty="0" smtClean="0"/>
              <a:t>74LS151</a:t>
            </a:r>
            <a:r>
              <a:rPr lang="zh-CN" altLang="en-US" dirty="0" smtClean="0"/>
              <a:t>实现；</a:t>
            </a:r>
            <a:endParaRPr lang="en-US" altLang="zh-CN" dirty="0" smtClean="0"/>
          </a:p>
          <a:p>
            <a:pPr marL="0" indent="0">
              <a:buNone/>
            </a:pPr>
            <a:endParaRPr lang="en-US" altLang="zh-CN" dirty="0"/>
          </a:p>
          <a:p>
            <a:pPr marL="0" indent="0">
              <a:buNone/>
            </a:pPr>
            <a:r>
              <a:rPr lang="zh-CN" altLang="en-US" dirty="0" smtClean="0"/>
              <a:t>（</a:t>
            </a:r>
            <a:r>
              <a:rPr lang="en-US" altLang="zh-CN" dirty="0" smtClean="0"/>
              <a:t>5</a:t>
            </a:r>
            <a:r>
              <a:rPr lang="zh-CN" altLang="en-US" dirty="0" smtClean="0"/>
              <a:t>）</a:t>
            </a:r>
            <a:r>
              <a:rPr lang="en-US" altLang="zh-CN" dirty="0" err="1" smtClean="0"/>
              <a:t>vivado</a:t>
            </a:r>
            <a:r>
              <a:rPr lang="en-US" altLang="zh-CN" dirty="0" smtClean="0"/>
              <a:t> block design</a:t>
            </a:r>
            <a:r>
              <a:rPr lang="zh-CN" altLang="en-US" dirty="0" smtClean="0"/>
              <a:t>不允许有悬空的输入引脚，因此门电路芯片未使用的输入引脚都接</a:t>
            </a:r>
            <a:r>
              <a:rPr lang="en-US" altLang="zh-CN" dirty="0" smtClean="0"/>
              <a:t>GND</a:t>
            </a:r>
            <a:r>
              <a:rPr lang="zh-CN" altLang="en-US" dirty="0" smtClean="0"/>
              <a:t>（</a:t>
            </a:r>
            <a:r>
              <a:rPr lang="en-US" altLang="zh-CN" dirty="0" smtClean="0"/>
              <a:t>GND</a:t>
            </a:r>
            <a:r>
              <a:rPr lang="zh-CN" altLang="en-US" dirty="0"/>
              <a:t>绑定</a:t>
            </a:r>
            <a:r>
              <a:rPr lang="zh-CN" altLang="en-US" dirty="0" smtClean="0"/>
              <a:t>拨码开关实现）；</a:t>
            </a:r>
            <a:endParaRPr lang="en-US" altLang="zh-CN" dirty="0" smtClean="0"/>
          </a:p>
          <a:p>
            <a:pPr marL="0" indent="0">
              <a:buNone/>
            </a:pPr>
            <a:endParaRPr lang="en-US" altLang="zh-CN" dirty="0"/>
          </a:p>
          <a:p>
            <a:pPr marL="0" indent="0">
              <a:buNone/>
            </a:pP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marL="0" indent="0">
              <a:buNone/>
            </a:pPr>
            <a:r>
              <a:rPr lang="zh-CN" altLang="en-US" dirty="0" smtClean="0"/>
              <a:t>（</a:t>
            </a:r>
            <a:r>
              <a:rPr lang="en-US" altLang="zh-CN" dirty="0" smtClean="0"/>
              <a:t>6</a:t>
            </a:r>
            <a:r>
              <a:rPr lang="zh-CN" altLang="en-US" dirty="0" smtClean="0"/>
              <a:t>）约束文件的设置，可运行</a:t>
            </a:r>
            <a:r>
              <a:rPr lang="en-US" altLang="zh-CN" dirty="0" smtClean="0"/>
              <a:t>Run Synthesis</a:t>
            </a:r>
            <a:r>
              <a:rPr lang="zh-CN" altLang="en-US" dirty="0" smtClean="0"/>
              <a:t>，综合通过后选择</a:t>
            </a:r>
            <a:r>
              <a:rPr lang="en-US" altLang="zh-CN" dirty="0" smtClean="0"/>
              <a:t>Open Synthesized Design</a:t>
            </a:r>
            <a:r>
              <a:rPr lang="zh-CN" altLang="en-US" dirty="0" smtClean="0"/>
              <a:t>，菜单</a:t>
            </a:r>
            <a:r>
              <a:rPr lang="en-US" altLang="zh-CN" dirty="0" smtClean="0"/>
              <a:t>windows</a:t>
            </a:r>
            <a:r>
              <a:rPr lang="zh-CN" altLang="en-US" dirty="0" smtClean="0"/>
              <a:t>打开</a:t>
            </a:r>
            <a:r>
              <a:rPr lang="en-US" altLang="zh-CN" dirty="0" smtClean="0"/>
              <a:t>I/O ports</a:t>
            </a:r>
            <a:r>
              <a:rPr lang="zh-CN" altLang="en-US" dirty="0" smtClean="0"/>
              <a:t>窗口，在窗口中根据</a:t>
            </a:r>
            <a:r>
              <a:rPr lang="en-US" altLang="zh-CN" dirty="0" smtClean="0"/>
              <a:t>Basys3</a:t>
            </a:r>
            <a:r>
              <a:rPr lang="zh-CN" altLang="en-US" dirty="0" smtClean="0"/>
              <a:t>实验板用户手册的引脚对应表绑定输入输出端口，然后</a:t>
            </a:r>
            <a:r>
              <a:rPr lang="en-US" altLang="zh-CN" dirty="0" err="1" smtClean="0"/>
              <a:t>ctrl+S</a:t>
            </a:r>
            <a:r>
              <a:rPr lang="zh-CN" altLang="en-US" dirty="0" smtClean="0"/>
              <a:t>保存为</a:t>
            </a:r>
            <a:r>
              <a:rPr lang="en-US" altLang="zh-CN" dirty="0" smtClean="0"/>
              <a:t>.</a:t>
            </a:r>
            <a:r>
              <a:rPr lang="en-US" altLang="zh-CN" dirty="0" err="1" smtClean="0"/>
              <a:t>xdc</a:t>
            </a:r>
            <a:r>
              <a:rPr lang="zh-CN" altLang="en-US" dirty="0" smtClean="0"/>
              <a:t>约束文件即可。</a:t>
            </a:r>
            <a:endParaRPr lang="en-US" altLang="zh-CN" dirty="0" smtClean="0"/>
          </a:p>
          <a:p>
            <a:pPr marL="0" indent="0">
              <a:buNone/>
            </a:pP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2924944"/>
            <a:ext cx="7419975" cy="2438400"/>
          </a:xfrm>
          <a:prstGeom prst="rect">
            <a:avLst/>
          </a:prstGeom>
        </p:spPr>
      </p:pic>
      <p:sp>
        <p:nvSpPr>
          <p:cNvPr id="4" name="矩形 3"/>
          <p:cNvSpPr/>
          <p:nvPr/>
        </p:nvSpPr>
        <p:spPr>
          <a:xfrm>
            <a:off x="4788024" y="3212976"/>
            <a:ext cx="720080" cy="1728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986405" y="3208619"/>
            <a:ext cx="792088" cy="180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内容占位符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1619672" y="188640"/>
            <a:ext cx="5688632" cy="6197876"/>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marL="0" indent="0">
              <a:buNone/>
            </a:pPr>
            <a:r>
              <a:rPr lang="zh-CN" altLang="en-US" dirty="0" smtClean="0"/>
              <a:t>（</a:t>
            </a:r>
            <a:r>
              <a:rPr lang="en-US" altLang="zh-CN" dirty="0" smtClean="0"/>
              <a:t>7</a:t>
            </a:r>
            <a:r>
              <a:rPr lang="zh-CN" altLang="en-US" dirty="0" smtClean="0"/>
              <a:t>）</a:t>
            </a:r>
            <a:r>
              <a:rPr lang="en-US" altLang="zh-CN" dirty="0" smtClean="0"/>
              <a:t>1_bit ALU</a:t>
            </a:r>
            <a:r>
              <a:rPr lang="zh-CN" altLang="en-US" dirty="0" smtClean="0"/>
              <a:t>功能实现后，可将其封装为自定义</a:t>
            </a:r>
            <a:r>
              <a:rPr lang="en-US" altLang="zh-CN" dirty="0" smtClean="0"/>
              <a:t>IP</a:t>
            </a:r>
            <a:r>
              <a:rPr lang="zh-CN" altLang="en-US" dirty="0" smtClean="0"/>
              <a:t>核，新建工程</a:t>
            </a:r>
            <a:r>
              <a:rPr lang="en-US" altLang="zh-CN" dirty="0" smtClean="0"/>
              <a:t>block design </a:t>
            </a:r>
            <a:r>
              <a:rPr lang="zh-CN" altLang="en-US" dirty="0" smtClean="0"/>
              <a:t>使用该</a:t>
            </a:r>
            <a:r>
              <a:rPr lang="en-US" altLang="zh-CN" dirty="0" smtClean="0"/>
              <a:t>IP</a:t>
            </a:r>
            <a:r>
              <a:rPr lang="zh-CN" altLang="en-US" dirty="0" smtClean="0"/>
              <a:t>核实现</a:t>
            </a:r>
            <a:r>
              <a:rPr lang="en-US" altLang="zh-CN" dirty="0" smtClean="0"/>
              <a:t>4bit ALU</a:t>
            </a:r>
            <a:r>
              <a:rPr lang="zh-CN" altLang="en-US" dirty="0" smtClean="0"/>
              <a:t>。参考实验八 实验原理部分</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8</a:t>
            </a:r>
            <a:r>
              <a:rPr lang="zh-CN" altLang="en-US" dirty="0" smtClean="0"/>
              <a:t>）采用自定义</a:t>
            </a:r>
            <a:r>
              <a:rPr lang="en-US" altLang="zh-CN" dirty="0" smtClean="0"/>
              <a:t>IP</a:t>
            </a:r>
            <a:r>
              <a:rPr lang="zh-CN" altLang="en-US" dirty="0" smtClean="0"/>
              <a:t>核</a:t>
            </a:r>
            <a:r>
              <a:rPr lang="en-US" altLang="zh-CN" dirty="0" smtClean="0"/>
              <a:t>alu_1_v1_0</a:t>
            </a:r>
            <a:r>
              <a:rPr lang="zh-CN" altLang="en-US" dirty="0" smtClean="0"/>
              <a:t>实现</a:t>
            </a:r>
            <a:r>
              <a:rPr lang="en-US" altLang="zh-CN" dirty="0" smtClean="0"/>
              <a:t>4bit ALU</a:t>
            </a:r>
            <a:r>
              <a:rPr lang="zh-CN" altLang="en-US" dirty="0" smtClean="0"/>
              <a:t>时，</a:t>
            </a:r>
            <a:r>
              <a:rPr lang="en-US" altLang="zh-CN" dirty="0" smtClean="0"/>
              <a:t>Project Settings</a:t>
            </a:r>
            <a:r>
              <a:rPr lang="zh-CN" altLang="en-US" dirty="0" smtClean="0"/>
              <a:t>的</a:t>
            </a:r>
            <a:r>
              <a:rPr lang="en-US" altLang="zh-CN" dirty="0" smtClean="0"/>
              <a:t>Repository Manager</a:t>
            </a:r>
            <a:r>
              <a:rPr lang="zh-CN" altLang="en-US" dirty="0" smtClean="0"/>
              <a:t>中需要添加前面设置的</a:t>
            </a:r>
            <a:r>
              <a:rPr lang="en-US" altLang="zh-CN" dirty="0" smtClean="0"/>
              <a:t>alu_1_v1_0</a:t>
            </a:r>
            <a:r>
              <a:rPr lang="zh-CN" altLang="en-US" dirty="0" smtClean="0"/>
              <a:t>所在路径和</a:t>
            </a:r>
            <a:r>
              <a:rPr lang="en-US" altLang="zh-CN" dirty="0" smtClean="0"/>
              <a:t>alu_1_v1_0</a:t>
            </a:r>
            <a:r>
              <a:rPr lang="zh-CN" altLang="en-US" dirty="0" smtClean="0"/>
              <a:t>所使用</a:t>
            </a:r>
            <a:r>
              <a:rPr lang="en-US" altLang="zh-CN" dirty="0" smtClean="0"/>
              <a:t>IP</a:t>
            </a:r>
            <a:r>
              <a:rPr lang="zh-CN" altLang="en-US" dirty="0" smtClean="0"/>
              <a:t>核的路径；</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9</a:t>
            </a:r>
            <a:r>
              <a:rPr lang="zh-CN" altLang="en-US" dirty="0" smtClean="0"/>
              <a:t>）</a:t>
            </a:r>
            <a:r>
              <a:rPr lang="en-US" altLang="zh-CN" dirty="0" smtClean="0"/>
              <a:t>4 bit ALU</a:t>
            </a:r>
            <a:r>
              <a:rPr lang="zh-CN" altLang="en-US" dirty="0" smtClean="0"/>
              <a:t>中前一级的进位</a:t>
            </a:r>
            <a:r>
              <a:rPr lang="en-US" altLang="zh-CN" dirty="0" smtClean="0"/>
              <a:t>/</a:t>
            </a:r>
            <a:r>
              <a:rPr lang="zh-CN" altLang="en-US" dirty="0" smtClean="0"/>
              <a:t>借位与下一级</a:t>
            </a:r>
            <a:r>
              <a:rPr lang="en-US" altLang="zh-CN" dirty="0" smtClean="0"/>
              <a:t>ALU</a:t>
            </a:r>
            <a:r>
              <a:rPr lang="zh-CN" altLang="en-US" dirty="0" smtClean="0"/>
              <a:t>运算输入</a:t>
            </a:r>
            <a:r>
              <a:rPr lang="en-US" altLang="zh-CN" dirty="0" smtClean="0"/>
              <a:t>A</a:t>
            </a:r>
            <a:r>
              <a:rPr lang="zh-CN" altLang="en-US" dirty="0" smtClean="0"/>
              <a:t>、</a:t>
            </a:r>
            <a:r>
              <a:rPr lang="en-US" altLang="zh-CN" dirty="0" smtClean="0"/>
              <a:t>B</a:t>
            </a:r>
            <a:r>
              <a:rPr lang="zh-CN" altLang="en-US" dirty="0" smtClean="0"/>
              <a:t>一起作为输入端进入下一级</a:t>
            </a:r>
            <a:r>
              <a:rPr lang="en-US" altLang="zh-CN" dirty="0" smtClean="0"/>
              <a:t>ALU</a:t>
            </a:r>
            <a:r>
              <a:rPr lang="zh-CN" altLang="en-US" dirty="0" smtClean="0"/>
              <a:t>的运算。</a:t>
            </a:r>
          </a:p>
          <a:p>
            <a:pPr marL="0" indent="0">
              <a:buNone/>
            </a:pPr>
            <a:endParaRPr lang="en-US" altLang="zh-CN" dirty="0"/>
          </a:p>
          <a:p>
            <a:pPr marL="0" indent="0">
              <a:buNone/>
            </a:pPr>
            <a:endParaRPr lang="en-US" altLang="zh-CN" dirty="0" smtClean="0"/>
          </a:p>
          <a:p>
            <a:pPr marL="0" indent="0">
              <a:buNone/>
            </a:pPr>
            <a:endParaRPr lang="en-US" altLang="zh-CN" dirty="0" smtClean="0"/>
          </a:p>
          <a:p>
            <a:pPr marL="0" indent="0">
              <a:buNone/>
            </a:pPr>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内容占位符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2987824" y="116632"/>
            <a:ext cx="3888432" cy="6601021"/>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76672"/>
            <a:ext cx="8229600" cy="1143000"/>
          </a:xfrm>
        </p:spPr>
        <p:txBody>
          <a:bodyPr/>
          <a:lstStyle/>
          <a:p>
            <a:pPr eaLnBrk="1" hangingPunct="1"/>
            <a:r>
              <a:rPr lang="zh-CN" altLang="en-US" dirty="0" smtClean="0"/>
              <a:t>下周</a:t>
            </a:r>
            <a:r>
              <a:rPr lang="zh-CN" altLang="en-US" dirty="0"/>
              <a:t>课</a:t>
            </a:r>
            <a:r>
              <a:rPr lang="zh-CN" altLang="en-US" dirty="0" smtClean="0"/>
              <a:t>前准备</a:t>
            </a:r>
          </a:p>
        </p:txBody>
      </p:sp>
      <p:sp>
        <p:nvSpPr>
          <p:cNvPr id="27651" name="Rectangle 3"/>
          <p:cNvSpPr>
            <a:spLocks noGrp="1" noChangeArrowheads="1"/>
          </p:cNvSpPr>
          <p:nvPr>
            <p:ph idx="1"/>
          </p:nvPr>
        </p:nvSpPr>
        <p:spPr>
          <a:xfrm>
            <a:off x="457200" y="1600200"/>
            <a:ext cx="8229600" cy="2764904"/>
          </a:xfrm>
        </p:spPr>
        <p:txBody>
          <a:bodyPr/>
          <a:lstStyle/>
          <a:p>
            <a:pPr>
              <a:buNone/>
            </a:pPr>
            <a:r>
              <a:rPr lang="zh-CN" altLang="en-US" dirty="0" smtClean="0"/>
              <a:t>实验九  译码显示电路（</a:t>
            </a:r>
            <a:r>
              <a:rPr lang="en-US" altLang="zh-CN" dirty="0" smtClean="0"/>
              <a:t>1</a:t>
            </a:r>
            <a:r>
              <a:rPr lang="zh-CN" altLang="en-US" dirty="0" smtClean="0"/>
              <a:t>）</a:t>
            </a:r>
            <a:r>
              <a:rPr lang="en-US" altLang="zh-CN" dirty="0" smtClean="0"/>
              <a:t>——</a:t>
            </a:r>
            <a:r>
              <a:rPr lang="zh-CN" altLang="zh-CN" dirty="0" smtClean="0"/>
              <a:t>数码管的扫描式显示</a:t>
            </a:r>
            <a:endParaRPr lang="en-US" altLang="zh-CN" dirty="0" smtClean="0"/>
          </a:p>
          <a:p>
            <a:pPr>
              <a:buNone/>
            </a:pPr>
            <a:r>
              <a:rPr lang="en-US" altLang="zh-CN" dirty="0"/>
              <a:t>1</a:t>
            </a:r>
            <a:r>
              <a:rPr lang="zh-CN" altLang="en-US" dirty="0"/>
              <a:t>、使用</a:t>
            </a:r>
            <a:r>
              <a:rPr lang="en-US" altLang="zh-CN" dirty="0" err="1"/>
              <a:t>protues</a:t>
            </a:r>
            <a:r>
              <a:rPr lang="zh-CN" altLang="en-US" dirty="0"/>
              <a:t>仿真软件完成</a:t>
            </a:r>
            <a:r>
              <a:rPr lang="zh-CN" altLang="en-US" dirty="0" smtClean="0"/>
              <a:t>实验七 </a:t>
            </a:r>
            <a:r>
              <a:rPr lang="en-US" altLang="zh-CN" dirty="0" smtClean="0"/>
              <a:t>8</a:t>
            </a:r>
            <a:r>
              <a:rPr lang="zh-CN" altLang="en-US" dirty="0" smtClean="0"/>
              <a:t>位学号的显示，</a:t>
            </a:r>
            <a:r>
              <a:rPr lang="zh-CN" altLang="en-US" dirty="0"/>
              <a:t>设计并</a:t>
            </a:r>
            <a:r>
              <a:rPr lang="zh-CN" altLang="en-US" dirty="0" smtClean="0"/>
              <a:t>仿真；</a:t>
            </a:r>
            <a:endParaRPr lang="en-US" altLang="zh-CN" dirty="0" smtClean="0"/>
          </a:p>
          <a:p>
            <a:pPr>
              <a:buNone/>
            </a:pPr>
            <a:endParaRPr lang="en-US" altLang="zh-CN" dirty="0"/>
          </a:p>
          <a:p>
            <a:pPr eaLnBrk="1" hangingPunct="1">
              <a:buFontTx/>
              <a:buNone/>
            </a:pPr>
            <a:endParaRPr lang="zh-CN" altLang="en-US" dirty="0"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b="1" dirty="0" smtClean="0"/>
              <a:t>实验九</a:t>
            </a:r>
            <a:r>
              <a:rPr lang="en-US" altLang="zh-CN" b="1" dirty="0" smtClean="0"/>
              <a:t>  </a:t>
            </a:r>
            <a:r>
              <a:rPr lang="zh-CN" altLang="zh-CN" b="1" dirty="0" smtClean="0"/>
              <a:t>译码显示电路（</a:t>
            </a:r>
            <a:r>
              <a:rPr lang="en-US" altLang="zh-CN" b="1" dirty="0" smtClean="0"/>
              <a:t>1</a:t>
            </a:r>
            <a:r>
              <a:rPr lang="zh-CN" altLang="zh-CN" b="1" dirty="0" smtClean="0"/>
              <a:t>）</a:t>
            </a:r>
            <a:br>
              <a:rPr lang="zh-CN" altLang="zh-CN" b="1" dirty="0" smtClean="0"/>
            </a:br>
            <a:r>
              <a:rPr lang="zh-CN" altLang="zh-CN" b="1" dirty="0" smtClean="0"/>
              <a:t>——数码管的扫描式显示</a:t>
            </a:r>
            <a:endParaRPr lang="zh-CN" altLang="en-US" dirty="0"/>
          </a:p>
        </p:txBody>
      </p:sp>
      <p:sp>
        <p:nvSpPr>
          <p:cNvPr id="3" name="内容占位符 2"/>
          <p:cNvSpPr>
            <a:spLocks noGrp="1"/>
          </p:cNvSpPr>
          <p:nvPr>
            <p:ph idx="1"/>
          </p:nvPr>
        </p:nvSpPr>
        <p:spPr>
          <a:xfrm>
            <a:off x="457200" y="1935480"/>
            <a:ext cx="8229600" cy="4922520"/>
          </a:xfrm>
        </p:spPr>
        <p:txBody>
          <a:bodyPr>
            <a:normAutofit/>
          </a:bodyPr>
          <a:lstStyle/>
          <a:p>
            <a:pPr>
              <a:buNone/>
            </a:pPr>
            <a:r>
              <a:rPr lang="zh-CN" altLang="en-US" sz="3200" b="1" dirty="0" smtClean="0"/>
              <a:t>一、实验内容</a:t>
            </a:r>
            <a:endParaRPr lang="en-US" altLang="zh-CN" sz="3200" b="1" dirty="0" smtClean="0"/>
          </a:p>
          <a:p>
            <a:pPr>
              <a:buNone/>
            </a:pPr>
            <a:r>
              <a:rPr lang="en-US" altLang="zh-CN" sz="2800" dirty="0" smtClean="0"/>
              <a:t>1</a:t>
            </a:r>
            <a:r>
              <a:rPr lang="zh-CN" altLang="en-US" sz="2800" dirty="0" smtClean="0"/>
              <a:t>、</a:t>
            </a:r>
            <a:r>
              <a:rPr lang="zh-CN" altLang="zh-CN" sz="2800" dirty="0" smtClean="0"/>
              <a:t>采用显示内容决定显示位置的设计方法设计电路</a:t>
            </a:r>
            <a:r>
              <a:rPr lang="zh-CN" altLang="en-US" sz="2800" dirty="0" smtClean="0"/>
              <a:t>，</a:t>
            </a:r>
            <a:r>
              <a:rPr lang="zh-CN" altLang="zh-CN" sz="2800" dirty="0" smtClean="0"/>
              <a:t>在</a:t>
            </a:r>
            <a:r>
              <a:rPr lang="en-US" altLang="zh-CN" sz="2800" dirty="0" smtClean="0"/>
              <a:t>LED</a:t>
            </a:r>
            <a:r>
              <a:rPr lang="zh-CN" altLang="zh-CN" sz="2800" dirty="0" smtClean="0"/>
              <a:t>数码管同时显示出</a:t>
            </a:r>
            <a:r>
              <a:rPr lang="en-US" altLang="zh-CN" sz="2800" dirty="0" smtClean="0"/>
              <a:t>8</a:t>
            </a:r>
            <a:r>
              <a:rPr lang="zh-CN" altLang="zh-CN" sz="2800" dirty="0" smtClean="0"/>
              <a:t>位学号</a:t>
            </a:r>
            <a:endParaRPr lang="en-US" altLang="zh-CN" sz="2800" dirty="0" smtClean="0"/>
          </a:p>
          <a:p>
            <a:pPr>
              <a:buNone/>
            </a:pPr>
            <a:endParaRPr lang="en-US" altLang="zh-CN" dirty="0" smtClean="0"/>
          </a:p>
          <a:p>
            <a:pPr marL="0" indent="0">
              <a:buNone/>
            </a:pPr>
            <a:r>
              <a:rPr lang="en-US" altLang="zh-CN" sz="2800" dirty="0" smtClean="0"/>
              <a:t>2</a:t>
            </a:r>
            <a:r>
              <a:rPr lang="zh-CN" altLang="en-US" sz="2800" dirty="0" smtClean="0"/>
              <a:t>、利用示波器观测</a:t>
            </a:r>
            <a:r>
              <a:rPr lang="zh-CN" altLang="en-US" sz="2800" dirty="0" smtClean="0">
                <a:sym typeface="+mn-ea"/>
              </a:rPr>
              <a:t>时钟信号、</a:t>
            </a:r>
            <a:r>
              <a:rPr lang="en-US" altLang="zh-CN" sz="2800" dirty="0" smtClean="0">
                <a:sym typeface="+mn-ea"/>
              </a:rPr>
              <a:t>8</a:t>
            </a:r>
            <a:r>
              <a:rPr lang="zh-CN" altLang="en-US" sz="2800" dirty="0" smtClean="0">
                <a:sym typeface="+mn-ea"/>
              </a:rPr>
              <a:t>位数码管位选通信号以及</a:t>
            </a:r>
            <a:r>
              <a:rPr lang="en-US" altLang="zh-CN" sz="2800" dirty="0" smtClean="0">
                <a:sym typeface="+mn-ea"/>
              </a:rPr>
              <a:t>4</a:t>
            </a:r>
            <a:r>
              <a:rPr lang="zh-CN" altLang="en-US" sz="2800" dirty="0" smtClean="0">
                <a:sym typeface="+mn-ea"/>
              </a:rPr>
              <a:t>位</a:t>
            </a:r>
            <a:r>
              <a:rPr lang="en-US" altLang="zh-CN" sz="2800" dirty="0" smtClean="0">
                <a:sym typeface="+mn-ea"/>
              </a:rPr>
              <a:t>BCD</a:t>
            </a:r>
            <a:r>
              <a:rPr lang="zh-CN" altLang="en-US" sz="2400" dirty="0" smtClean="0">
                <a:sym typeface="+mn-ea"/>
              </a:rPr>
              <a:t>码的波形并记录。</a:t>
            </a:r>
          </a:p>
          <a:p>
            <a:pPr>
              <a:buNone/>
            </a:pPr>
            <a:endParaRPr lang="en-US" altLang="zh-CN" dirty="0" smtClean="0"/>
          </a:p>
          <a:p>
            <a:pPr>
              <a:buNone/>
            </a:pP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b="1" dirty="0" smtClean="0"/>
              <a:t>实验九</a:t>
            </a:r>
            <a:r>
              <a:rPr lang="en-US" altLang="zh-CN" b="1" dirty="0" smtClean="0"/>
              <a:t>  </a:t>
            </a:r>
            <a:r>
              <a:rPr lang="zh-CN" altLang="zh-CN" b="1" dirty="0" smtClean="0"/>
              <a:t>译码显示电路（</a:t>
            </a:r>
            <a:r>
              <a:rPr lang="en-US" altLang="zh-CN" b="1" dirty="0" smtClean="0"/>
              <a:t>1</a:t>
            </a:r>
            <a:r>
              <a:rPr lang="zh-CN" altLang="zh-CN" b="1" dirty="0" smtClean="0"/>
              <a:t>）</a:t>
            </a:r>
            <a:br>
              <a:rPr lang="zh-CN" altLang="zh-CN" b="1" dirty="0" smtClean="0"/>
            </a:br>
            <a:r>
              <a:rPr lang="zh-CN" altLang="zh-CN" b="1" dirty="0" smtClean="0"/>
              <a:t>——数码管的扫描式显示</a:t>
            </a:r>
            <a:endParaRPr lang="zh-CN" altLang="en-US" dirty="0"/>
          </a:p>
        </p:txBody>
      </p:sp>
      <p:sp>
        <p:nvSpPr>
          <p:cNvPr id="3" name="内容占位符 2"/>
          <p:cNvSpPr>
            <a:spLocks noGrp="1"/>
          </p:cNvSpPr>
          <p:nvPr>
            <p:ph idx="1"/>
          </p:nvPr>
        </p:nvSpPr>
        <p:spPr/>
        <p:txBody>
          <a:bodyPr/>
          <a:lstStyle/>
          <a:p>
            <a:pPr marL="0" indent="0">
              <a:buNone/>
            </a:pPr>
            <a:r>
              <a:rPr lang="zh-CN" altLang="en-US" b="1" dirty="0" smtClean="0"/>
              <a:t>二、实验步骤</a:t>
            </a:r>
            <a:endParaRPr lang="en-US" altLang="zh-CN" b="1" dirty="0" smtClean="0"/>
          </a:p>
          <a:p>
            <a:pPr marL="0" indent="0">
              <a:buNone/>
            </a:pPr>
            <a:r>
              <a:rPr lang="zh-CN" altLang="en-US" dirty="0" smtClean="0"/>
              <a:t>（</a:t>
            </a:r>
            <a:r>
              <a:rPr lang="en-US" altLang="zh-CN" dirty="0" smtClean="0"/>
              <a:t>1</a:t>
            </a:r>
            <a:r>
              <a:rPr lang="zh-CN" altLang="en-US" dirty="0" smtClean="0"/>
              <a:t>）</a:t>
            </a:r>
            <a:r>
              <a:rPr lang="zh-CN" altLang="zh-CN" dirty="0" smtClean="0"/>
              <a:t>用</a:t>
            </a:r>
            <a:r>
              <a:rPr lang="en-US" altLang="zh-CN" dirty="0" smtClean="0"/>
              <a:t>1</a:t>
            </a:r>
            <a:r>
              <a:rPr lang="zh-CN" altLang="zh-CN" dirty="0" smtClean="0"/>
              <a:t>只</a:t>
            </a:r>
            <a:r>
              <a:rPr lang="en-US" altLang="zh-CN" dirty="0" smtClean="0"/>
              <a:t>74LS197</a:t>
            </a:r>
            <a:r>
              <a:rPr lang="zh-CN" altLang="zh-CN" dirty="0" smtClean="0"/>
              <a:t>（自动生成</a:t>
            </a:r>
            <a:r>
              <a:rPr lang="en-US" altLang="zh-CN" dirty="0" smtClean="0"/>
              <a:t>8421</a:t>
            </a:r>
            <a:r>
              <a:rPr lang="zh-CN" altLang="zh-CN" dirty="0" smtClean="0"/>
              <a:t>码），连入</a:t>
            </a:r>
            <a:r>
              <a:rPr lang="zh-CN" altLang="en-US" dirty="0" smtClean="0"/>
              <a:t>两个四位数码管的</a:t>
            </a:r>
            <a:r>
              <a:rPr lang="en-US" altLang="zh-CN" dirty="0" smtClean="0"/>
              <a:t>P13</a:t>
            </a:r>
            <a:r>
              <a:rPr lang="zh-CN" altLang="en-US" dirty="0" smtClean="0"/>
              <a:t>、</a:t>
            </a:r>
            <a:r>
              <a:rPr lang="en-US" altLang="zh-CN" dirty="0" smtClean="0"/>
              <a:t>P12</a:t>
            </a:r>
            <a:r>
              <a:rPr lang="zh-CN" altLang="en-US" dirty="0" smtClean="0"/>
              <a:t>、</a:t>
            </a:r>
            <a:r>
              <a:rPr lang="en-US" altLang="zh-CN" dirty="0" smtClean="0"/>
              <a:t>P11</a:t>
            </a:r>
            <a:r>
              <a:rPr lang="zh-CN" altLang="en-US" dirty="0" smtClean="0"/>
              <a:t>、</a:t>
            </a:r>
            <a:r>
              <a:rPr lang="en-US" altLang="zh-CN" dirty="0" smtClean="0"/>
              <a:t>P10</a:t>
            </a:r>
            <a:r>
              <a:rPr lang="zh-CN" altLang="en-US" dirty="0" smtClean="0"/>
              <a:t>和</a:t>
            </a:r>
            <a:r>
              <a:rPr lang="en-US" altLang="zh-CN" dirty="0" smtClean="0"/>
              <a:t>P23</a:t>
            </a:r>
            <a:r>
              <a:rPr lang="zh-CN" altLang="en-US" dirty="0" smtClean="0"/>
              <a:t>、</a:t>
            </a:r>
            <a:r>
              <a:rPr lang="en-US" altLang="zh-CN" dirty="0" smtClean="0"/>
              <a:t>P22</a:t>
            </a:r>
            <a:r>
              <a:rPr lang="zh-CN" altLang="en-US" dirty="0" smtClean="0"/>
              <a:t>、</a:t>
            </a:r>
            <a:r>
              <a:rPr lang="en-US" altLang="zh-CN" dirty="0" smtClean="0"/>
              <a:t>P21</a:t>
            </a:r>
            <a:r>
              <a:rPr lang="zh-CN" altLang="en-US" dirty="0" smtClean="0"/>
              <a:t>、</a:t>
            </a:r>
            <a:r>
              <a:rPr lang="en-US" altLang="zh-CN" dirty="0" smtClean="0"/>
              <a:t>P20</a:t>
            </a:r>
            <a:r>
              <a:rPr lang="zh-CN" altLang="en-US" dirty="0" smtClean="0"/>
              <a:t>作为数码管</a:t>
            </a:r>
            <a:r>
              <a:rPr lang="en-US" altLang="zh-CN" dirty="0" smtClean="0"/>
              <a:t>BCD</a:t>
            </a:r>
            <a:r>
              <a:rPr lang="zh-CN" altLang="en-US" dirty="0" smtClean="0"/>
              <a:t>码输入端</a:t>
            </a:r>
            <a:r>
              <a:rPr lang="zh-CN" altLang="zh-CN" dirty="0" smtClean="0"/>
              <a:t>端作为数据源。</a:t>
            </a:r>
            <a:r>
              <a:rPr lang="zh-CN" altLang="en-US" dirty="0" smtClean="0"/>
              <a:t>注意</a:t>
            </a:r>
            <a:r>
              <a:rPr lang="en-US" altLang="zh-CN" dirty="0" smtClean="0"/>
              <a:t>74LS197</a:t>
            </a:r>
            <a:r>
              <a:rPr lang="zh-CN" altLang="zh-CN" dirty="0" smtClean="0"/>
              <a:t>的</a:t>
            </a:r>
            <a:r>
              <a:rPr lang="zh-CN" altLang="en-US" dirty="0" smtClean="0"/>
              <a:t>时钟要</a:t>
            </a:r>
            <a:r>
              <a:rPr lang="zh-CN" altLang="zh-CN" dirty="0" smtClean="0"/>
              <a:t>接高频信号</a:t>
            </a:r>
            <a:r>
              <a:rPr lang="zh-CN" altLang="en-US" dirty="0" smtClean="0"/>
              <a:t>，以使数码管同时显示</a:t>
            </a:r>
            <a:r>
              <a:rPr lang="en-US" altLang="zh-CN" dirty="0" smtClean="0"/>
              <a:t>8</a:t>
            </a:r>
            <a:r>
              <a:rPr lang="zh-CN" altLang="en-US" dirty="0" smtClean="0"/>
              <a:t>位数字；</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2</a:t>
            </a:r>
            <a:r>
              <a:rPr lang="zh-CN" altLang="en-US" dirty="0" smtClean="0"/>
              <a:t>）</a:t>
            </a:r>
            <a:r>
              <a:rPr lang="zh-CN" altLang="zh-CN" dirty="0" smtClean="0"/>
              <a:t>将生成</a:t>
            </a:r>
            <a:r>
              <a:rPr lang="en-US" altLang="zh-CN" dirty="0" smtClean="0"/>
              <a:t>8421</a:t>
            </a:r>
            <a:r>
              <a:rPr lang="zh-CN" altLang="zh-CN" dirty="0" smtClean="0"/>
              <a:t>码的低</a:t>
            </a:r>
            <a:r>
              <a:rPr lang="en-US" altLang="zh-CN" dirty="0" smtClean="0"/>
              <a:t>3</a:t>
            </a:r>
            <a:r>
              <a:rPr lang="zh-CN" altLang="zh-CN" dirty="0" smtClean="0"/>
              <a:t>位连入</a:t>
            </a:r>
            <a:r>
              <a:rPr lang="en-US" altLang="zh-CN" dirty="0" smtClean="0"/>
              <a:t>74LS138</a:t>
            </a:r>
            <a:r>
              <a:rPr lang="zh-CN" altLang="zh-CN" dirty="0" smtClean="0"/>
              <a:t>（</a:t>
            </a:r>
            <a:r>
              <a:rPr lang="zh-CN" altLang="en-US" dirty="0" smtClean="0"/>
              <a:t>译码</a:t>
            </a:r>
            <a:r>
              <a:rPr lang="zh-CN" altLang="zh-CN" dirty="0" smtClean="0"/>
              <a:t>器</a:t>
            </a:r>
            <a:r>
              <a:rPr lang="en-US" altLang="zh-CN" dirty="0" smtClean="0"/>
              <a:t>)</a:t>
            </a:r>
            <a:r>
              <a:rPr lang="zh-CN" altLang="zh-CN" dirty="0" smtClean="0"/>
              <a:t>的</a:t>
            </a:r>
            <a:r>
              <a:rPr lang="en-US" altLang="zh-CN" dirty="0" smtClean="0"/>
              <a:t>S0</a:t>
            </a:r>
            <a:r>
              <a:rPr lang="zh-CN" altLang="en-US" dirty="0" smtClean="0"/>
              <a:t>、</a:t>
            </a:r>
            <a:r>
              <a:rPr lang="en-US" altLang="zh-CN" dirty="0" smtClean="0"/>
              <a:t>S1</a:t>
            </a:r>
            <a:r>
              <a:rPr lang="zh-CN" altLang="en-US" dirty="0" smtClean="0"/>
              <a:t>、</a:t>
            </a:r>
            <a:r>
              <a:rPr lang="en-US" altLang="zh-CN" dirty="0" smtClean="0"/>
              <a:t>S2</a:t>
            </a:r>
            <a:r>
              <a:rPr lang="zh-CN" altLang="zh-CN" dirty="0" smtClean="0"/>
              <a:t>端，</a:t>
            </a:r>
            <a:r>
              <a:rPr lang="en-US" altLang="zh-CN" dirty="0" smtClean="0"/>
              <a:t>G1</a:t>
            </a:r>
            <a:r>
              <a:rPr lang="zh-CN" altLang="zh-CN" dirty="0" smtClean="0"/>
              <a:t>接</a:t>
            </a:r>
            <a:r>
              <a:rPr lang="zh-CN" altLang="en-US" dirty="0" smtClean="0"/>
              <a:t>高</a:t>
            </a:r>
            <a:r>
              <a:rPr lang="zh-CN" altLang="zh-CN" dirty="0" smtClean="0"/>
              <a:t>电平，</a:t>
            </a:r>
            <a:r>
              <a:rPr lang="en-US" altLang="zh-CN" dirty="0" smtClean="0"/>
              <a:t>G2A</a:t>
            </a:r>
            <a:r>
              <a:rPr lang="zh-CN" altLang="en-US" dirty="0" smtClean="0"/>
              <a:t>、</a:t>
            </a:r>
            <a:r>
              <a:rPr lang="en-US" altLang="zh-CN" dirty="0" smtClean="0"/>
              <a:t>G2B</a:t>
            </a:r>
            <a:r>
              <a:rPr lang="zh-CN" altLang="en-US" dirty="0" smtClean="0"/>
              <a:t>接低电平</a:t>
            </a:r>
            <a:r>
              <a:rPr lang="zh-CN" altLang="zh-CN" dirty="0" smtClean="0"/>
              <a:t>，输出</a:t>
            </a:r>
            <a:r>
              <a:rPr lang="en-US" altLang="zh-CN" dirty="0" smtClean="0"/>
              <a:t>Y0~Y7</a:t>
            </a:r>
            <a:r>
              <a:rPr lang="zh-CN" altLang="en-US" dirty="0" smtClean="0"/>
              <a:t>选择接入数码管位</a:t>
            </a:r>
            <a:r>
              <a:rPr lang="zh-CN" altLang="zh-CN" dirty="0" smtClean="0"/>
              <a:t>选通信号接入，</a:t>
            </a:r>
            <a:r>
              <a:rPr lang="zh-CN" altLang="en-US" dirty="0" smtClean="0"/>
              <a:t>以使某一位固定显示某个数字。</a:t>
            </a:r>
            <a:endParaRPr lang="en-US" altLang="zh-CN" dirty="0" smtClean="0"/>
          </a:p>
          <a:p>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052736"/>
            <a:ext cx="9022159" cy="5215606"/>
          </a:xfrm>
        </p:spPr>
      </p:pic>
      <p:sp>
        <p:nvSpPr>
          <p:cNvPr id="5" name="文本框 4"/>
          <p:cNvSpPr txBox="1"/>
          <p:nvPr/>
        </p:nvSpPr>
        <p:spPr>
          <a:xfrm>
            <a:off x="5796136" y="404664"/>
            <a:ext cx="2880320" cy="523220"/>
          </a:xfrm>
          <a:prstGeom prst="rect">
            <a:avLst/>
          </a:prstGeom>
          <a:noFill/>
        </p:spPr>
        <p:txBody>
          <a:bodyPr wrap="square" rtlCol="0">
            <a:spAutoFit/>
          </a:bodyPr>
          <a:lstStyle/>
          <a:p>
            <a:r>
              <a:rPr lang="zh-CN" altLang="en-US" sz="2800" dirty="0" smtClean="0">
                <a:solidFill>
                  <a:srgbClr val="FF0000"/>
                </a:solidFill>
              </a:rPr>
              <a:t>显示学号</a:t>
            </a:r>
            <a:r>
              <a:rPr lang="en-US" altLang="zh-CN" sz="2800" dirty="0" smtClean="0">
                <a:solidFill>
                  <a:srgbClr val="FF0000"/>
                </a:solidFill>
              </a:rPr>
              <a:t>2345</a:t>
            </a:r>
            <a:endParaRPr lang="zh-CN" altLang="en-US" sz="2800"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14282" y="1142984"/>
            <a:ext cx="5715040" cy="1285884"/>
          </a:xfrm>
        </p:spPr>
        <p:txBody>
          <a:bodyPr>
            <a:noAutofit/>
          </a:bodyPr>
          <a:lstStyle/>
          <a:p>
            <a:pPr algn="l" eaLnBrk="1" hangingPunct="1"/>
            <a:r>
              <a:rPr lang="zh-CN" altLang="en-US" sz="4800" dirty="0" smtClean="0"/>
              <a:t>六、所用主要仪器</a:t>
            </a:r>
          </a:p>
        </p:txBody>
      </p:sp>
      <p:sp>
        <p:nvSpPr>
          <p:cNvPr id="13315" name="Text Box 5"/>
          <p:cNvSpPr txBox="1">
            <a:spLocks noChangeArrowheads="1"/>
          </p:cNvSpPr>
          <p:nvPr/>
        </p:nvSpPr>
        <p:spPr bwMode="auto">
          <a:xfrm>
            <a:off x="642910" y="3143248"/>
            <a:ext cx="5689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hlinkClick r:id="rId2" action="ppaction://hlinkfile"/>
              </a:rPr>
              <a:t>1</a:t>
            </a:r>
            <a:r>
              <a:rPr lang="zh-CN" altLang="en-US" dirty="0">
                <a:hlinkClick r:id="rId2" action="ppaction://hlinkfile"/>
              </a:rPr>
              <a:t>、数电实验箱</a:t>
            </a:r>
            <a:endParaRPr lang="zh-CN" altLang="en-US" dirty="0"/>
          </a:p>
          <a:p>
            <a:pPr eaLnBrk="1" hangingPunct="1">
              <a:spcBef>
                <a:spcPct val="50000"/>
              </a:spcBef>
            </a:pPr>
            <a:r>
              <a:rPr lang="en-US" altLang="zh-CN" dirty="0">
                <a:hlinkClick r:id="rId3" action="ppaction://hlinkfile"/>
              </a:rPr>
              <a:t>2</a:t>
            </a:r>
            <a:r>
              <a:rPr lang="zh-CN" altLang="en-US" dirty="0" smtClean="0">
                <a:hlinkClick r:id="rId3" action="ppaction://hlinkfile"/>
              </a:rPr>
              <a:t>、</a:t>
            </a:r>
            <a:r>
              <a:rPr lang="zh-CN" altLang="en-US" dirty="0">
                <a:hlinkClick r:id="rId3" action="ppaction://hlinkfile"/>
              </a:rPr>
              <a:t>示波器</a:t>
            </a:r>
            <a:endParaRPr lang="zh-CN" altLang="en-US" dirty="0"/>
          </a:p>
          <a:p>
            <a:pPr eaLnBrk="1" hangingPunct="1">
              <a:spcBef>
                <a:spcPct val="50000"/>
              </a:spcBef>
            </a:pPr>
            <a:r>
              <a:rPr lang="en-US" altLang="zh-CN" dirty="0" smtClean="0">
                <a:hlinkClick r:id="rId4" action="ppaction://hlinkfile"/>
              </a:rPr>
              <a:t>3</a:t>
            </a:r>
            <a:r>
              <a:rPr lang="zh-CN" altLang="en-US" dirty="0" smtClean="0">
                <a:hlinkClick r:id="rId4" action="ppaction://hlinkfile"/>
              </a:rPr>
              <a:t>、</a:t>
            </a:r>
            <a:r>
              <a:rPr lang="zh-CN" altLang="en-US" dirty="0">
                <a:hlinkClick r:id="rId4" action="ppaction://hlinkfile"/>
              </a:rPr>
              <a:t>万用表</a:t>
            </a:r>
            <a:endParaRPr lang="zh-CN"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919936"/>
          </a:xfrm>
        </p:spPr>
        <p:txBody>
          <a:bodyPr/>
          <a:lstStyle/>
          <a:p>
            <a:pPr marL="0" indent="0">
              <a:buNone/>
            </a:pPr>
            <a:r>
              <a:rPr lang="zh-CN" altLang="en-US" sz="2400" b="1" dirty="0" smtClean="0">
                <a:solidFill>
                  <a:prstClr val="black"/>
                </a:solidFill>
              </a:rPr>
              <a:t>三、注意事项：</a:t>
            </a:r>
            <a:r>
              <a:rPr lang="en-US" altLang="zh-CN" sz="2400" dirty="0">
                <a:solidFill>
                  <a:prstClr val="black"/>
                </a:solidFill>
              </a:rPr>
              <a:t/>
            </a:r>
            <a:br>
              <a:rPr lang="en-US" altLang="zh-CN" sz="2400" dirty="0">
                <a:solidFill>
                  <a:prstClr val="black"/>
                </a:solidFill>
              </a:rPr>
            </a:br>
            <a:r>
              <a:rPr lang="zh-CN" altLang="en-US" sz="2400" dirty="0">
                <a:solidFill>
                  <a:prstClr val="black"/>
                </a:solidFill>
              </a:rPr>
              <a:t>（</a:t>
            </a:r>
            <a:r>
              <a:rPr lang="en-US" altLang="zh-CN" sz="2400" dirty="0">
                <a:solidFill>
                  <a:prstClr val="black"/>
                </a:solidFill>
              </a:rPr>
              <a:t>1</a:t>
            </a:r>
            <a:r>
              <a:rPr lang="zh-CN" altLang="en-US" sz="2400" dirty="0">
                <a:solidFill>
                  <a:prstClr val="black"/>
                </a:solidFill>
              </a:rPr>
              <a:t>）将</a:t>
            </a:r>
            <a:r>
              <a:rPr lang="en-US" altLang="zh-CN" sz="2400" dirty="0">
                <a:solidFill>
                  <a:prstClr val="black"/>
                </a:solidFill>
              </a:rPr>
              <a:t>74LS197</a:t>
            </a:r>
            <a:r>
              <a:rPr lang="zh-CN" altLang="en-US" sz="2400" dirty="0">
                <a:solidFill>
                  <a:prstClr val="black"/>
                </a:solidFill>
              </a:rPr>
              <a:t>接成十进制计数器，因为每一位学号范围是</a:t>
            </a:r>
            <a:r>
              <a:rPr lang="en-US" altLang="zh-CN" sz="2400" dirty="0">
                <a:solidFill>
                  <a:prstClr val="black"/>
                </a:solidFill>
              </a:rPr>
              <a:t>0-9</a:t>
            </a:r>
            <a:r>
              <a:rPr lang="zh-CN" altLang="en-US" sz="2400" dirty="0">
                <a:solidFill>
                  <a:prstClr val="black"/>
                </a:solidFill>
              </a:rPr>
              <a:t>，</a:t>
            </a:r>
            <a:r>
              <a:rPr lang="en-US" altLang="zh-CN" sz="2400" dirty="0">
                <a:solidFill>
                  <a:prstClr val="black"/>
                </a:solidFill>
              </a:rPr>
              <a:t> </a:t>
            </a:r>
            <a:r>
              <a:rPr lang="zh-CN" altLang="en-US" sz="2400" dirty="0">
                <a:solidFill>
                  <a:prstClr val="black"/>
                </a:solidFill>
              </a:rPr>
              <a:t>当</a:t>
            </a:r>
            <a:r>
              <a:rPr lang="en-US" altLang="zh-CN" sz="2400" dirty="0">
                <a:solidFill>
                  <a:prstClr val="black"/>
                </a:solidFill>
              </a:rPr>
              <a:t>74LS197</a:t>
            </a:r>
            <a:r>
              <a:rPr lang="zh-CN" altLang="en-US" sz="2400" dirty="0">
                <a:solidFill>
                  <a:prstClr val="black"/>
                </a:solidFill>
              </a:rPr>
              <a:t>计数至</a:t>
            </a:r>
            <a:r>
              <a:rPr lang="en-US" altLang="zh-CN" sz="2400" dirty="0">
                <a:solidFill>
                  <a:prstClr val="black"/>
                </a:solidFill>
              </a:rPr>
              <a:t>A-F</a:t>
            </a:r>
            <a:r>
              <a:rPr lang="zh-CN" altLang="en-US" sz="2400" dirty="0">
                <a:solidFill>
                  <a:prstClr val="black"/>
                </a:solidFill>
              </a:rPr>
              <a:t>时，</a:t>
            </a:r>
            <a:r>
              <a:rPr lang="en-US" altLang="zh-CN" sz="2400" dirty="0">
                <a:solidFill>
                  <a:prstClr val="black"/>
                </a:solidFill>
              </a:rPr>
              <a:t>7</a:t>
            </a:r>
            <a:r>
              <a:rPr lang="zh-CN" altLang="en-US" sz="2400" dirty="0">
                <a:solidFill>
                  <a:prstClr val="black"/>
                </a:solidFill>
              </a:rPr>
              <a:t>段数码管灭灯，因此若将</a:t>
            </a:r>
            <a:r>
              <a:rPr lang="en-US" altLang="zh-CN" sz="2400" dirty="0">
                <a:solidFill>
                  <a:prstClr val="black"/>
                </a:solidFill>
              </a:rPr>
              <a:t>74LS197</a:t>
            </a:r>
            <a:r>
              <a:rPr lang="zh-CN" altLang="en-US" sz="2400" dirty="0">
                <a:solidFill>
                  <a:prstClr val="black"/>
                </a:solidFill>
              </a:rPr>
              <a:t>接成十六进制计数器会导致</a:t>
            </a:r>
            <a:r>
              <a:rPr lang="en-US" altLang="zh-CN" sz="2400" dirty="0">
                <a:solidFill>
                  <a:prstClr val="black"/>
                </a:solidFill>
              </a:rPr>
              <a:t>7</a:t>
            </a:r>
            <a:r>
              <a:rPr lang="zh-CN" altLang="en-US" sz="2400" dirty="0">
                <a:solidFill>
                  <a:prstClr val="black"/>
                </a:solidFill>
              </a:rPr>
              <a:t>段数码管亮度偏暗</a:t>
            </a:r>
            <a:r>
              <a:rPr lang="zh-CN" altLang="en-US" sz="2400" dirty="0" smtClean="0">
                <a:solidFill>
                  <a:prstClr val="black"/>
                </a:solidFill>
              </a:rPr>
              <a:t>；</a:t>
            </a:r>
            <a:endParaRPr lang="en-US" altLang="zh-CN" sz="2400" dirty="0" smtClean="0">
              <a:solidFill>
                <a:prstClr val="black"/>
              </a:solidFill>
            </a:endParaRPr>
          </a:p>
          <a:p>
            <a:pPr marL="0" indent="0">
              <a:buNone/>
            </a:pPr>
            <a:endParaRPr lang="en-US" altLang="zh-CN" sz="2400" dirty="0">
              <a:solidFill>
                <a:prstClr val="black"/>
              </a:solidFill>
            </a:endParaRPr>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868" y="2073292"/>
            <a:ext cx="6948264" cy="21489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868" y="4509120"/>
            <a:ext cx="6948264" cy="2119509"/>
          </a:xfrm>
          <a:prstGeom prst="rect">
            <a:avLst/>
          </a:prstGeom>
        </p:spPr>
      </p:pic>
      <p:sp>
        <p:nvSpPr>
          <p:cNvPr id="6" name="文本框 5"/>
          <p:cNvSpPr txBox="1"/>
          <p:nvPr/>
        </p:nvSpPr>
        <p:spPr>
          <a:xfrm>
            <a:off x="0" y="2079664"/>
            <a:ext cx="899592" cy="2862322"/>
          </a:xfrm>
          <a:prstGeom prst="rect">
            <a:avLst/>
          </a:prstGeom>
          <a:noFill/>
          <a:ln>
            <a:solidFill>
              <a:srgbClr val="FF0000"/>
            </a:solidFill>
          </a:ln>
        </p:spPr>
        <p:txBody>
          <a:bodyPr wrap="square" rtlCol="0">
            <a:spAutoFit/>
          </a:bodyPr>
          <a:lstStyle/>
          <a:p>
            <a:r>
              <a:rPr lang="zh-CN" altLang="en-US" dirty="0" smtClean="0">
                <a:solidFill>
                  <a:srgbClr val="FF0000"/>
                </a:solidFill>
              </a:rPr>
              <a:t>利用清零端，每当计数为</a:t>
            </a:r>
            <a:r>
              <a:rPr lang="en-US" altLang="zh-CN" dirty="0" smtClean="0">
                <a:solidFill>
                  <a:srgbClr val="FF0000"/>
                </a:solidFill>
              </a:rPr>
              <a:t>1001</a:t>
            </a:r>
            <a:r>
              <a:rPr lang="zh-CN" altLang="en-US" dirty="0" smtClean="0">
                <a:solidFill>
                  <a:srgbClr val="FF0000"/>
                </a:solidFill>
              </a:rPr>
              <a:t>时，下一个时钟上升沿使</a:t>
            </a:r>
            <a:r>
              <a:rPr lang="en-US" altLang="zh-CN" dirty="0" smtClean="0">
                <a:solidFill>
                  <a:srgbClr val="FF0000"/>
                </a:solidFill>
              </a:rPr>
              <a:t>197</a:t>
            </a:r>
            <a:r>
              <a:rPr lang="zh-CN" altLang="en-US" dirty="0" smtClean="0">
                <a:solidFill>
                  <a:srgbClr val="FF0000"/>
                </a:solidFill>
              </a:rPr>
              <a:t>清零</a:t>
            </a:r>
            <a:endParaRPr lang="zh-CN" altLang="en-US" dirty="0">
              <a:solidFill>
                <a:srgbClr val="FF0000"/>
              </a:solidFill>
            </a:endParaRPr>
          </a:p>
        </p:txBody>
      </p:sp>
      <p:cxnSp>
        <p:nvCxnSpPr>
          <p:cNvPr id="8" name="直接箭头连接符 7"/>
          <p:cNvCxnSpPr/>
          <p:nvPr/>
        </p:nvCxnSpPr>
        <p:spPr>
          <a:xfrm flipV="1">
            <a:off x="899592" y="3375867"/>
            <a:ext cx="198276" cy="8292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226660" y="2060848"/>
            <a:ext cx="899592" cy="3139321"/>
          </a:xfrm>
          <a:prstGeom prst="rect">
            <a:avLst/>
          </a:prstGeom>
          <a:noFill/>
          <a:ln>
            <a:solidFill>
              <a:srgbClr val="FF0000"/>
            </a:solidFill>
          </a:ln>
        </p:spPr>
        <p:txBody>
          <a:bodyPr wrap="square" rtlCol="0">
            <a:spAutoFit/>
          </a:bodyPr>
          <a:lstStyle/>
          <a:p>
            <a:r>
              <a:rPr lang="zh-CN" altLang="en-US" dirty="0" smtClean="0">
                <a:solidFill>
                  <a:srgbClr val="FF0000"/>
                </a:solidFill>
              </a:rPr>
              <a:t>利用置数端，每当计数为</a:t>
            </a:r>
            <a:r>
              <a:rPr lang="en-US" altLang="zh-CN" dirty="0" smtClean="0">
                <a:solidFill>
                  <a:srgbClr val="FF0000"/>
                </a:solidFill>
              </a:rPr>
              <a:t>1001</a:t>
            </a:r>
            <a:r>
              <a:rPr lang="zh-CN" altLang="en-US" dirty="0" smtClean="0">
                <a:solidFill>
                  <a:srgbClr val="FF0000"/>
                </a:solidFill>
              </a:rPr>
              <a:t>时，下一个时钟上升沿使</a:t>
            </a:r>
            <a:r>
              <a:rPr lang="en-US" altLang="zh-CN" dirty="0" smtClean="0">
                <a:solidFill>
                  <a:srgbClr val="FF0000"/>
                </a:solidFill>
              </a:rPr>
              <a:t>197</a:t>
            </a:r>
            <a:r>
              <a:rPr lang="zh-CN" altLang="en-US" dirty="0">
                <a:solidFill>
                  <a:srgbClr val="FF0000"/>
                </a:solidFill>
              </a:rPr>
              <a:t>置</a:t>
            </a:r>
            <a:r>
              <a:rPr lang="zh-CN" altLang="en-US" dirty="0" smtClean="0">
                <a:solidFill>
                  <a:srgbClr val="FF0000"/>
                </a:solidFill>
              </a:rPr>
              <a:t>数</a:t>
            </a:r>
            <a:r>
              <a:rPr lang="en-US" altLang="zh-CN" dirty="0" smtClean="0">
                <a:solidFill>
                  <a:srgbClr val="FF0000"/>
                </a:solidFill>
              </a:rPr>
              <a:t>0000</a:t>
            </a:r>
            <a:endParaRPr lang="zh-CN" altLang="en-US" dirty="0">
              <a:solidFill>
                <a:srgbClr val="FF0000"/>
              </a:solidFill>
            </a:endParaRPr>
          </a:p>
        </p:txBody>
      </p:sp>
      <p:cxnSp>
        <p:nvCxnSpPr>
          <p:cNvPr id="11" name="直接箭头连接符 10"/>
          <p:cNvCxnSpPr/>
          <p:nvPr/>
        </p:nvCxnSpPr>
        <p:spPr>
          <a:xfrm flipH="1">
            <a:off x="8046134" y="5200169"/>
            <a:ext cx="649540" cy="7491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496" y="332656"/>
            <a:ext cx="9073008" cy="5991944"/>
          </a:xfrm>
        </p:spPr>
        <p:txBody>
          <a:bodyPr/>
          <a:lstStyle/>
          <a:p>
            <a:pPr marL="0" indent="0">
              <a:buNone/>
            </a:pPr>
            <a:r>
              <a:rPr lang="zh-CN" altLang="en-US" dirty="0" smtClean="0"/>
              <a:t>（</a:t>
            </a:r>
            <a:r>
              <a:rPr lang="en-US" altLang="zh-CN" dirty="0" smtClean="0"/>
              <a:t>2</a:t>
            </a:r>
            <a:r>
              <a:rPr lang="zh-CN" altLang="en-US" dirty="0" smtClean="0"/>
              <a:t>）电路区分</a:t>
            </a:r>
            <a:r>
              <a:rPr lang="en-US" altLang="zh-CN" dirty="0" smtClean="0"/>
              <a:t>0</a:t>
            </a:r>
            <a:r>
              <a:rPr lang="zh-CN" altLang="en-US" dirty="0" smtClean="0"/>
              <a:t>和</a:t>
            </a:r>
            <a:r>
              <a:rPr lang="en-US" altLang="zh-CN" dirty="0" smtClean="0"/>
              <a:t>8</a:t>
            </a:r>
            <a:r>
              <a:rPr lang="zh-CN" altLang="en-US" dirty="0" smtClean="0"/>
              <a:t>，</a:t>
            </a:r>
            <a:r>
              <a:rPr lang="en-US" altLang="zh-CN" dirty="0" smtClean="0"/>
              <a:t>1</a:t>
            </a:r>
            <a:r>
              <a:rPr lang="zh-CN" altLang="en-US" dirty="0" smtClean="0"/>
              <a:t>和</a:t>
            </a:r>
            <a:r>
              <a:rPr lang="en-US" altLang="zh-CN" dirty="0" smtClean="0"/>
              <a:t>9</a:t>
            </a:r>
            <a:r>
              <a:rPr lang="zh-CN" altLang="en-US" dirty="0" smtClean="0"/>
              <a:t>的显示。</a:t>
            </a:r>
            <a:r>
              <a:rPr lang="zh-CN" altLang="en-US" dirty="0"/>
              <a:t>直接</a:t>
            </a:r>
            <a:r>
              <a:rPr lang="zh-CN" altLang="zh-CN" dirty="0" smtClean="0"/>
              <a:t>将</a:t>
            </a:r>
            <a:r>
              <a:rPr lang="en-US" altLang="zh-CN" dirty="0" smtClean="0"/>
              <a:t>74LS197</a:t>
            </a:r>
            <a:r>
              <a:rPr lang="zh-CN" altLang="zh-CN" dirty="0" smtClean="0"/>
              <a:t>生成</a:t>
            </a:r>
            <a:r>
              <a:rPr lang="en-US" altLang="zh-CN" dirty="0"/>
              <a:t>8421</a:t>
            </a:r>
            <a:r>
              <a:rPr lang="zh-CN" altLang="zh-CN" dirty="0"/>
              <a:t>码的低</a:t>
            </a:r>
            <a:r>
              <a:rPr lang="en-US" altLang="zh-CN" dirty="0"/>
              <a:t>3</a:t>
            </a:r>
            <a:r>
              <a:rPr lang="zh-CN" altLang="zh-CN" dirty="0" smtClean="0"/>
              <a:t>位</a:t>
            </a:r>
            <a:r>
              <a:rPr lang="zh-CN" altLang="en-US" dirty="0" smtClean="0"/>
              <a:t>（</a:t>
            </a:r>
            <a:r>
              <a:rPr lang="en-US" altLang="zh-CN" dirty="0" smtClean="0"/>
              <a:t>Q2,Q1,Q0</a:t>
            </a:r>
            <a:r>
              <a:rPr lang="zh-CN" altLang="en-US" dirty="0" smtClean="0"/>
              <a:t>）</a:t>
            </a:r>
            <a:r>
              <a:rPr lang="zh-CN" altLang="zh-CN" dirty="0" smtClean="0"/>
              <a:t>连</a:t>
            </a:r>
            <a:r>
              <a:rPr lang="zh-CN" altLang="zh-CN" dirty="0"/>
              <a:t>入</a:t>
            </a:r>
            <a:r>
              <a:rPr lang="en-US" altLang="zh-CN" dirty="0" smtClean="0"/>
              <a:t>74LS138</a:t>
            </a:r>
            <a:r>
              <a:rPr lang="zh-CN" altLang="en-US" dirty="0" smtClean="0"/>
              <a:t>进行得到数码管位选信号，未能考虑</a:t>
            </a:r>
            <a:r>
              <a:rPr lang="en-US" altLang="zh-CN" dirty="0" smtClean="0"/>
              <a:t>74LS197</a:t>
            </a:r>
            <a:r>
              <a:rPr lang="zh-CN" altLang="zh-CN" dirty="0"/>
              <a:t>生成</a:t>
            </a:r>
            <a:r>
              <a:rPr lang="en-US" altLang="zh-CN" dirty="0"/>
              <a:t>8421</a:t>
            </a:r>
            <a:r>
              <a:rPr lang="zh-CN" altLang="zh-CN" dirty="0" smtClean="0"/>
              <a:t>码</a:t>
            </a:r>
            <a:r>
              <a:rPr lang="zh-CN" altLang="en-US" dirty="0"/>
              <a:t>最高位</a:t>
            </a:r>
            <a:r>
              <a:rPr lang="en-US" altLang="zh-CN" dirty="0" smtClean="0"/>
              <a:t>Q4</a:t>
            </a:r>
            <a:r>
              <a:rPr lang="zh-CN" altLang="en-US" dirty="0" smtClean="0"/>
              <a:t>，因此</a:t>
            </a:r>
            <a:r>
              <a:rPr lang="en-US" altLang="zh-CN" dirty="0" smtClean="0"/>
              <a:t>0</a:t>
            </a:r>
            <a:r>
              <a:rPr lang="zh-CN" altLang="en-US" dirty="0" smtClean="0"/>
              <a:t>和</a:t>
            </a:r>
            <a:r>
              <a:rPr lang="en-US" altLang="zh-CN" dirty="0" smtClean="0"/>
              <a:t>8</a:t>
            </a:r>
            <a:r>
              <a:rPr lang="zh-CN" altLang="en-US" dirty="0" smtClean="0"/>
              <a:t>都能使</a:t>
            </a:r>
            <a:r>
              <a:rPr lang="en-US" altLang="zh-CN" dirty="0" smtClean="0"/>
              <a:t>74LS138</a:t>
            </a:r>
            <a:r>
              <a:rPr lang="zh-CN" altLang="en-US" dirty="0" smtClean="0"/>
              <a:t>的</a:t>
            </a:r>
            <a:r>
              <a:rPr lang="en-US" altLang="zh-CN" dirty="0" smtClean="0"/>
              <a:t>Y0</a:t>
            </a:r>
            <a:r>
              <a:rPr lang="zh-CN" altLang="en-US" dirty="0" smtClean="0"/>
              <a:t>输出低电平，</a:t>
            </a:r>
            <a:r>
              <a:rPr lang="en-US" altLang="zh-CN" dirty="0" smtClean="0"/>
              <a:t>1</a:t>
            </a:r>
            <a:r>
              <a:rPr lang="zh-CN" altLang="en-US" dirty="0" smtClean="0"/>
              <a:t>和</a:t>
            </a:r>
            <a:r>
              <a:rPr lang="en-US" altLang="zh-CN" dirty="0" smtClean="0"/>
              <a:t>9</a:t>
            </a:r>
            <a:r>
              <a:rPr lang="zh-CN" altLang="en-US" dirty="0" smtClean="0"/>
              <a:t>都能使</a:t>
            </a:r>
            <a:r>
              <a:rPr lang="en-US" altLang="zh-CN" smtClean="0"/>
              <a:t>74LS138</a:t>
            </a:r>
            <a:r>
              <a:rPr lang="zh-CN" altLang="en-US" smtClean="0"/>
              <a:t>的</a:t>
            </a:r>
            <a:r>
              <a:rPr lang="en-US" altLang="zh-CN" dirty="0" smtClean="0"/>
              <a:t>Y1</a:t>
            </a:r>
            <a:r>
              <a:rPr lang="zh-CN" altLang="en-US" dirty="0" smtClean="0"/>
              <a:t>输出低电平。</a:t>
            </a:r>
            <a:endParaRPr lang="en-US" altLang="zh-CN" dirty="0" smtClean="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1680" y="5013176"/>
            <a:ext cx="6783977" cy="18002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2424025"/>
            <a:ext cx="6372200" cy="2157103"/>
          </a:xfrm>
          <a:prstGeom prst="rect">
            <a:avLst/>
          </a:prstGeom>
        </p:spPr>
      </p:pic>
      <p:sp>
        <p:nvSpPr>
          <p:cNvPr id="6" name="文本框 5"/>
          <p:cNvSpPr txBox="1"/>
          <p:nvPr/>
        </p:nvSpPr>
        <p:spPr>
          <a:xfrm>
            <a:off x="179512" y="2492896"/>
            <a:ext cx="1368152" cy="646331"/>
          </a:xfrm>
          <a:prstGeom prst="rect">
            <a:avLst/>
          </a:prstGeom>
          <a:noFill/>
          <a:ln>
            <a:solidFill>
              <a:srgbClr val="FF0000"/>
            </a:solidFill>
          </a:ln>
        </p:spPr>
        <p:txBody>
          <a:bodyPr wrap="square" rtlCol="0">
            <a:spAutoFit/>
          </a:bodyPr>
          <a:lstStyle/>
          <a:p>
            <a:r>
              <a:rPr lang="zh-CN" altLang="en-US" dirty="0" smtClean="0">
                <a:solidFill>
                  <a:srgbClr val="FF0000"/>
                </a:solidFill>
              </a:rPr>
              <a:t>输出</a:t>
            </a:r>
            <a:r>
              <a:rPr lang="en-US" altLang="zh-CN" dirty="0" smtClean="0">
                <a:solidFill>
                  <a:srgbClr val="FF0000"/>
                </a:solidFill>
              </a:rPr>
              <a:t>0</a:t>
            </a:r>
            <a:r>
              <a:rPr lang="zh-CN" altLang="en-US" dirty="0" smtClean="0">
                <a:solidFill>
                  <a:srgbClr val="FF0000"/>
                </a:solidFill>
              </a:rPr>
              <a:t>的位选信号</a:t>
            </a:r>
            <a:endParaRPr lang="zh-CN" altLang="en-US" dirty="0">
              <a:solidFill>
                <a:srgbClr val="FF0000"/>
              </a:solidFill>
            </a:endParaRPr>
          </a:p>
        </p:txBody>
      </p:sp>
      <p:sp>
        <p:nvSpPr>
          <p:cNvPr id="7" name="文本框 6"/>
          <p:cNvSpPr txBox="1"/>
          <p:nvPr/>
        </p:nvSpPr>
        <p:spPr>
          <a:xfrm>
            <a:off x="179512" y="5013176"/>
            <a:ext cx="1368152" cy="646331"/>
          </a:xfrm>
          <a:prstGeom prst="rect">
            <a:avLst/>
          </a:prstGeom>
          <a:noFill/>
          <a:ln>
            <a:solidFill>
              <a:srgbClr val="FF0000"/>
            </a:solidFill>
          </a:ln>
        </p:spPr>
        <p:txBody>
          <a:bodyPr wrap="square" rtlCol="0">
            <a:spAutoFit/>
          </a:bodyPr>
          <a:lstStyle/>
          <a:p>
            <a:r>
              <a:rPr lang="zh-CN" altLang="en-US" dirty="0" smtClean="0">
                <a:solidFill>
                  <a:srgbClr val="FF0000"/>
                </a:solidFill>
              </a:rPr>
              <a:t>输出</a:t>
            </a:r>
            <a:r>
              <a:rPr lang="en-US" altLang="zh-CN" dirty="0">
                <a:solidFill>
                  <a:srgbClr val="FF0000"/>
                </a:solidFill>
              </a:rPr>
              <a:t>8</a:t>
            </a:r>
            <a:r>
              <a:rPr lang="zh-CN" altLang="en-US" dirty="0" smtClean="0">
                <a:solidFill>
                  <a:srgbClr val="FF0000"/>
                </a:solidFill>
              </a:rPr>
              <a:t>的位选信号</a:t>
            </a:r>
            <a:endParaRPr lang="zh-CN" altLang="en-US" dirty="0">
              <a:solidFill>
                <a:srgbClr val="FF0000"/>
              </a:solidFill>
            </a:endParaRPr>
          </a:p>
        </p:txBody>
      </p:sp>
      <p:cxnSp>
        <p:nvCxnSpPr>
          <p:cNvPr id="9" name="直接箭头连接符 8"/>
          <p:cNvCxnSpPr>
            <a:stCxn id="6" idx="2"/>
          </p:cNvCxnSpPr>
          <p:nvPr/>
        </p:nvCxnSpPr>
        <p:spPr>
          <a:xfrm>
            <a:off x="863588" y="3139227"/>
            <a:ext cx="828092" cy="5778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63588" y="5661248"/>
            <a:ext cx="828092" cy="5778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003" y="764704"/>
            <a:ext cx="7151453" cy="2388179"/>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5003" y="4048564"/>
            <a:ext cx="7511493" cy="2086527"/>
          </a:xfrm>
          <a:prstGeom prst="rect">
            <a:avLst/>
          </a:prstGeom>
        </p:spPr>
      </p:pic>
      <p:sp>
        <p:nvSpPr>
          <p:cNvPr id="6" name="文本框 5"/>
          <p:cNvSpPr txBox="1"/>
          <p:nvPr/>
        </p:nvSpPr>
        <p:spPr>
          <a:xfrm>
            <a:off x="35496" y="764704"/>
            <a:ext cx="1368152" cy="646331"/>
          </a:xfrm>
          <a:prstGeom prst="rect">
            <a:avLst/>
          </a:prstGeom>
          <a:noFill/>
          <a:ln>
            <a:solidFill>
              <a:srgbClr val="FF0000"/>
            </a:solidFill>
          </a:ln>
        </p:spPr>
        <p:txBody>
          <a:bodyPr wrap="square" rtlCol="0">
            <a:spAutoFit/>
          </a:bodyPr>
          <a:lstStyle/>
          <a:p>
            <a:r>
              <a:rPr lang="zh-CN" altLang="en-US" dirty="0" smtClean="0">
                <a:solidFill>
                  <a:srgbClr val="FF0000"/>
                </a:solidFill>
              </a:rPr>
              <a:t>输出</a:t>
            </a:r>
            <a:r>
              <a:rPr lang="en-US" altLang="zh-CN" dirty="0">
                <a:solidFill>
                  <a:srgbClr val="FF0000"/>
                </a:solidFill>
              </a:rPr>
              <a:t>1</a:t>
            </a:r>
            <a:r>
              <a:rPr lang="zh-CN" altLang="en-US" dirty="0" smtClean="0">
                <a:solidFill>
                  <a:srgbClr val="FF0000"/>
                </a:solidFill>
              </a:rPr>
              <a:t>的位选信号</a:t>
            </a:r>
            <a:endParaRPr lang="zh-CN" altLang="en-US" dirty="0">
              <a:solidFill>
                <a:srgbClr val="FF0000"/>
              </a:solidFill>
            </a:endParaRPr>
          </a:p>
        </p:txBody>
      </p:sp>
      <p:sp>
        <p:nvSpPr>
          <p:cNvPr id="7" name="文本框 6"/>
          <p:cNvSpPr txBox="1"/>
          <p:nvPr/>
        </p:nvSpPr>
        <p:spPr>
          <a:xfrm>
            <a:off x="35496" y="4078813"/>
            <a:ext cx="1368152" cy="646331"/>
          </a:xfrm>
          <a:prstGeom prst="rect">
            <a:avLst/>
          </a:prstGeom>
          <a:noFill/>
          <a:ln>
            <a:solidFill>
              <a:srgbClr val="FF0000"/>
            </a:solidFill>
          </a:ln>
        </p:spPr>
        <p:txBody>
          <a:bodyPr wrap="square" rtlCol="0">
            <a:spAutoFit/>
          </a:bodyPr>
          <a:lstStyle/>
          <a:p>
            <a:r>
              <a:rPr lang="zh-CN" altLang="en-US" dirty="0" smtClean="0">
                <a:solidFill>
                  <a:srgbClr val="FF0000"/>
                </a:solidFill>
              </a:rPr>
              <a:t>输出</a:t>
            </a:r>
            <a:r>
              <a:rPr lang="en-US" altLang="zh-CN" dirty="0">
                <a:solidFill>
                  <a:srgbClr val="FF0000"/>
                </a:solidFill>
              </a:rPr>
              <a:t>9</a:t>
            </a:r>
            <a:r>
              <a:rPr lang="zh-CN" altLang="en-US" dirty="0" smtClean="0">
                <a:solidFill>
                  <a:srgbClr val="FF0000"/>
                </a:solidFill>
              </a:rPr>
              <a:t>的位选信号</a:t>
            </a:r>
            <a:endParaRPr lang="zh-CN" altLang="en-US" dirty="0">
              <a:solidFill>
                <a:srgbClr val="FF0000"/>
              </a:solidFill>
            </a:endParaRPr>
          </a:p>
        </p:txBody>
      </p:sp>
      <p:cxnSp>
        <p:nvCxnSpPr>
          <p:cNvPr id="8" name="直接箭头连接符 7"/>
          <p:cNvCxnSpPr/>
          <p:nvPr/>
        </p:nvCxnSpPr>
        <p:spPr>
          <a:xfrm>
            <a:off x="683568" y="1412776"/>
            <a:ext cx="828092" cy="5778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83568" y="4725144"/>
            <a:ext cx="828092" cy="5778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b="1" dirty="0" smtClean="0"/>
              <a:t>实验十</a:t>
            </a:r>
            <a:r>
              <a:rPr lang="en-US" altLang="zh-CN" b="1" dirty="0" smtClean="0"/>
              <a:t>  </a:t>
            </a:r>
            <a:r>
              <a:rPr lang="zh-CN" altLang="zh-CN" b="1" dirty="0" smtClean="0"/>
              <a:t>译码显示电路（</a:t>
            </a:r>
            <a:r>
              <a:rPr lang="en-US" altLang="zh-CN" b="1" dirty="0" smtClean="0"/>
              <a:t>2</a:t>
            </a:r>
            <a:r>
              <a:rPr lang="zh-CN" altLang="zh-CN" b="1" dirty="0" smtClean="0"/>
              <a:t>）</a:t>
            </a:r>
            <a:br>
              <a:rPr lang="zh-CN" altLang="zh-CN" b="1" dirty="0" smtClean="0"/>
            </a:br>
            <a:r>
              <a:rPr lang="zh-CN" altLang="zh-CN" b="1" dirty="0" smtClean="0"/>
              <a:t>——点阵的原理和应用</a:t>
            </a:r>
            <a:endParaRPr lang="zh-CN" altLang="en-US" dirty="0"/>
          </a:p>
        </p:txBody>
      </p:sp>
      <p:sp>
        <p:nvSpPr>
          <p:cNvPr id="19" name="内容占位符 2"/>
          <p:cNvSpPr>
            <a:spLocks noGrp="1"/>
          </p:cNvSpPr>
          <p:nvPr>
            <p:ph idx="1"/>
          </p:nvPr>
        </p:nvSpPr>
        <p:spPr>
          <a:xfrm>
            <a:off x="457200" y="1700808"/>
            <a:ext cx="8229600" cy="5040560"/>
          </a:xfrm>
        </p:spPr>
        <p:txBody>
          <a:bodyPr>
            <a:normAutofit/>
          </a:bodyPr>
          <a:lstStyle/>
          <a:p>
            <a:pPr marL="0" indent="0">
              <a:buNone/>
            </a:pPr>
            <a:r>
              <a:rPr lang="zh-CN" altLang="en-US" sz="3200" b="1" dirty="0" smtClean="0">
                <a:sym typeface="+mn-ea"/>
              </a:rPr>
              <a:t>一、实验内容</a:t>
            </a:r>
            <a:endParaRPr lang="en-US" altLang="zh-CN" sz="4000" b="1" dirty="0" smtClean="0"/>
          </a:p>
          <a:p>
            <a:pPr marL="0" indent="0">
              <a:buNone/>
            </a:pPr>
            <a:r>
              <a:rPr lang="en-US" altLang="zh-CN" sz="2000" dirty="0" smtClean="0"/>
              <a:t>1</a:t>
            </a:r>
            <a:r>
              <a:rPr lang="zh-CN" altLang="en-US" sz="2000" dirty="0" smtClean="0"/>
              <a:t>、使用实验箱上的</a:t>
            </a:r>
            <a:r>
              <a:rPr lang="en-US" altLang="zh-CN" sz="2000" dirty="0" smtClean="0"/>
              <a:t>8</a:t>
            </a:r>
            <a:r>
              <a:rPr lang="zh-CN" altLang="en-US" sz="2000" dirty="0" smtClean="0"/>
              <a:t>*</a:t>
            </a:r>
            <a:r>
              <a:rPr lang="en-US" altLang="zh-CN" sz="2000" dirty="0" smtClean="0"/>
              <a:t>8</a:t>
            </a:r>
            <a:r>
              <a:rPr lang="zh-CN" altLang="en-US" sz="1800" dirty="0" smtClean="0"/>
              <a:t>点阵显示任一固定图形。</a:t>
            </a:r>
          </a:p>
          <a:p>
            <a:pPr marL="0" indent="0">
              <a:buNone/>
            </a:pPr>
            <a:endParaRPr lang="zh-CN" altLang="en-US" sz="1600" dirty="0" smtClean="0"/>
          </a:p>
          <a:p>
            <a:pPr marL="0" indent="0">
              <a:buNone/>
            </a:pPr>
            <a:endParaRPr lang="zh-CN" altLang="en-US" sz="1400" dirty="0" smtClean="0"/>
          </a:p>
          <a:p>
            <a:pPr marL="0" indent="0">
              <a:buNone/>
            </a:pPr>
            <a:r>
              <a:rPr lang="en-US" altLang="zh-CN" sz="2400" dirty="0" smtClean="0"/>
              <a:t> </a:t>
            </a:r>
          </a:p>
          <a:p>
            <a:pPr marL="514350" indent="-514350">
              <a:buFont typeface="+mj-ea"/>
              <a:buAutoNum type="circleNumDbPlain"/>
            </a:pPr>
            <a:endParaRPr lang="en-US" altLang="zh-CN" sz="2400" dirty="0" smtClean="0"/>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7" y="2924944"/>
            <a:ext cx="2901441" cy="3890020"/>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9992" y="3068960"/>
            <a:ext cx="3962400" cy="3600450"/>
          </a:xfrm>
          <a:prstGeom prst="rect">
            <a:avLst/>
          </a:prstGeom>
        </p:spPr>
      </p:pic>
      <p:sp>
        <p:nvSpPr>
          <p:cNvPr id="22" name="文本框 4"/>
          <p:cNvSpPr txBox="1"/>
          <p:nvPr/>
        </p:nvSpPr>
        <p:spPr>
          <a:xfrm>
            <a:off x="51433" y="2931494"/>
            <a:ext cx="936103" cy="1200329"/>
          </a:xfrm>
          <a:prstGeom prst="rect">
            <a:avLst/>
          </a:prstGeom>
          <a:noFill/>
          <a:ln>
            <a:solidFill>
              <a:srgbClr val="FF0000"/>
            </a:solidFill>
          </a:ln>
        </p:spPr>
        <p:txBody>
          <a:bodyPr wrap="square" rtlCol="0">
            <a:spAutoFit/>
          </a:bodyPr>
          <a:lstStyle/>
          <a:p>
            <a:r>
              <a:rPr lang="en-US" altLang="zh-CN" dirty="0" smtClean="0">
                <a:solidFill>
                  <a:srgbClr val="FF0000"/>
                </a:solidFill>
              </a:rPr>
              <a:t>ROWA</a:t>
            </a:r>
            <a:r>
              <a:rPr lang="zh-CN" altLang="en-US" dirty="0" smtClean="0">
                <a:solidFill>
                  <a:srgbClr val="FF0000"/>
                </a:solidFill>
              </a:rPr>
              <a:t>行选通，</a:t>
            </a:r>
            <a:r>
              <a:rPr lang="en-US" altLang="zh-CN" dirty="0" smtClean="0">
                <a:solidFill>
                  <a:srgbClr val="FF0000"/>
                </a:solidFill>
              </a:rPr>
              <a:t>COLA</a:t>
            </a:r>
            <a:r>
              <a:rPr lang="zh-CN" altLang="en-US" dirty="0" smtClean="0">
                <a:solidFill>
                  <a:srgbClr val="FF0000"/>
                </a:solidFill>
              </a:rPr>
              <a:t>列选通</a:t>
            </a:r>
            <a:endParaRPr lang="zh-CN" altLang="en-US" dirty="0">
              <a:solidFill>
                <a:srgbClr val="FF0000"/>
              </a:solidFill>
            </a:endParaRPr>
          </a:p>
        </p:txBody>
      </p:sp>
      <p:cxnSp>
        <p:nvCxnSpPr>
          <p:cNvPr id="23" name="直接箭头连接符 22"/>
          <p:cNvCxnSpPr/>
          <p:nvPr/>
        </p:nvCxnSpPr>
        <p:spPr>
          <a:xfrm>
            <a:off x="488663" y="4149080"/>
            <a:ext cx="554944" cy="360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45048" y="3717032"/>
            <a:ext cx="3075224" cy="338554"/>
          </a:xfrm>
          <a:prstGeom prst="rect">
            <a:avLst/>
          </a:prstGeom>
          <a:solidFill>
            <a:schemeClr val="bg1"/>
          </a:solidFill>
        </p:spPr>
        <p:txBody>
          <a:bodyPr wrap="square" rtlCol="0">
            <a:spAutoFit/>
          </a:bodyPr>
          <a:lstStyle/>
          <a:p>
            <a:r>
              <a:rPr lang="en-US" altLang="zh-CN" sz="1600" b="1" dirty="0" smtClean="0">
                <a:latin typeface="Times New Roman" panose="02020603050405020304" pitchFamily="18" charset="0"/>
                <a:cs typeface="Times New Roman" panose="02020603050405020304" pitchFamily="18" charset="0"/>
              </a:rPr>
              <a:t>COLA   </a:t>
            </a:r>
            <a:r>
              <a:rPr lang="en-US" altLang="zh-CN" sz="1400" b="1" dirty="0" smtClean="0">
                <a:latin typeface="Times New Roman" panose="02020603050405020304" pitchFamily="18" charset="0"/>
                <a:cs typeface="Times New Roman" panose="02020603050405020304" pitchFamily="18" charset="0"/>
              </a:rPr>
              <a:t>3    4    5    6     7     8    9    10</a:t>
            </a:r>
            <a:endParaRPr lang="zh-CN" altLang="en-US" sz="1400" b="1" dirty="0">
              <a:latin typeface="Times New Roman" panose="02020603050405020304" pitchFamily="18" charset="0"/>
              <a:cs typeface="Times New Roman" panose="02020603050405020304" pitchFamily="18" charset="0"/>
            </a:endParaRPr>
          </a:p>
        </p:txBody>
      </p:sp>
      <p:sp>
        <p:nvSpPr>
          <p:cNvPr id="25" name="TextBox 24"/>
          <p:cNvSpPr txBox="1"/>
          <p:nvPr/>
        </p:nvSpPr>
        <p:spPr>
          <a:xfrm flipH="1">
            <a:off x="7020272" y="3738518"/>
            <a:ext cx="1008112" cy="338554"/>
          </a:xfrm>
          <a:prstGeom prst="rect">
            <a:avLst/>
          </a:prstGeom>
          <a:solidFill>
            <a:schemeClr val="bg1"/>
          </a:solidFill>
        </p:spPr>
        <p:txBody>
          <a:bodyPr vert="horz" wrap="square" rtlCol="0">
            <a:spAutoFit/>
            <a:scene3d>
              <a:camera prst="orthographicFront">
                <a:rot lat="0" lon="1200000" rev="0"/>
              </a:camera>
              <a:lightRig rig="threePt" dir="t"/>
            </a:scene3d>
          </a:bodyPr>
          <a:lstStyle/>
          <a:p>
            <a:r>
              <a:rPr lang="en-US" altLang="zh-CN" sz="1600" b="1" dirty="0" smtClean="0"/>
              <a:t>ROWA</a:t>
            </a:r>
          </a:p>
        </p:txBody>
      </p:sp>
      <p:sp>
        <p:nvSpPr>
          <p:cNvPr id="26" name="TextBox 25"/>
          <p:cNvSpPr txBox="1"/>
          <p:nvPr/>
        </p:nvSpPr>
        <p:spPr>
          <a:xfrm>
            <a:off x="7020272" y="4057327"/>
            <a:ext cx="360040" cy="307777"/>
          </a:xfrm>
          <a:prstGeom prst="rect">
            <a:avLst/>
          </a:prstGeom>
          <a:solidFill>
            <a:schemeClr val="bg1"/>
          </a:solid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3</a:t>
            </a:r>
            <a:endParaRPr lang="zh-CN" altLang="en-US" sz="1400" b="1"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7020272" y="4417367"/>
            <a:ext cx="360040" cy="307777"/>
          </a:xfrm>
          <a:prstGeom prst="rect">
            <a:avLst/>
          </a:prstGeom>
          <a:solidFill>
            <a:schemeClr val="bg1"/>
          </a:solidFill>
        </p:spPr>
        <p:txBody>
          <a:bodyPr wrap="square" rtlCol="0">
            <a:spAutoFit/>
          </a:bodyPr>
          <a:lstStyle/>
          <a:p>
            <a:r>
              <a:rPr lang="en-US" altLang="zh-CN" sz="1400" b="1" dirty="0" smtClean="0">
                <a:latin typeface="Times New Roman" panose="02020603050405020304" pitchFamily="18" charset="0"/>
                <a:cs typeface="Times New Roman" panose="02020603050405020304" pitchFamily="18" charset="0"/>
              </a:rPr>
              <a:t>4</a:t>
            </a:r>
            <a:endParaRPr lang="zh-CN" altLang="en-US" sz="1400" b="1"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7020272" y="4725144"/>
            <a:ext cx="360040" cy="307777"/>
          </a:xfrm>
          <a:prstGeom prst="rect">
            <a:avLst/>
          </a:prstGeom>
          <a:solidFill>
            <a:schemeClr val="bg1"/>
          </a:solidFill>
        </p:spPr>
        <p:txBody>
          <a:bodyPr wrap="square" rtlCol="0">
            <a:spAutoFit/>
          </a:bodyPr>
          <a:lstStyle/>
          <a:p>
            <a:r>
              <a:rPr lang="en-US" altLang="zh-CN" sz="1400" b="1" dirty="0" smtClean="0">
                <a:latin typeface="Times New Roman" panose="02020603050405020304" pitchFamily="18" charset="0"/>
                <a:cs typeface="Times New Roman" panose="02020603050405020304" pitchFamily="18" charset="0"/>
              </a:rPr>
              <a:t>5</a:t>
            </a:r>
            <a:endParaRPr lang="zh-CN" altLang="en-US" sz="1400" b="1"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7020272" y="5013176"/>
            <a:ext cx="360040" cy="307777"/>
          </a:xfrm>
          <a:prstGeom prst="rect">
            <a:avLst/>
          </a:prstGeom>
          <a:solidFill>
            <a:schemeClr val="bg1"/>
          </a:solid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6</a:t>
            </a:r>
            <a:endParaRPr lang="zh-CN" altLang="en-US" sz="1400" b="1"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7020272" y="5301208"/>
            <a:ext cx="360040" cy="307777"/>
          </a:xfrm>
          <a:prstGeom prst="rect">
            <a:avLst/>
          </a:prstGeom>
          <a:solidFill>
            <a:schemeClr val="bg1"/>
          </a:solidFill>
        </p:spPr>
        <p:txBody>
          <a:bodyPr wrap="square" rtlCol="0">
            <a:spAutoFit/>
          </a:bodyPr>
          <a:lstStyle/>
          <a:p>
            <a:r>
              <a:rPr lang="en-US" altLang="zh-CN" sz="1400" b="1" dirty="0" smtClean="0">
                <a:latin typeface="Times New Roman" panose="02020603050405020304" pitchFamily="18" charset="0"/>
                <a:cs typeface="Times New Roman" panose="02020603050405020304" pitchFamily="18" charset="0"/>
              </a:rPr>
              <a:t>7</a:t>
            </a:r>
            <a:endParaRPr lang="zh-CN" altLang="en-US" sz="1400" b="1"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7020272" y="5641503"/>
            <a:ext cx="360040" cy="307777"/>
          </a:xfrm>
          <a:prstGeom prst="rect">
            <a:avLst/>
          </a:prstGeom>
          <a:solidFill>
            <a:schemeClr val="bg1"/>
          </a:solidFill>
        </p:spPr>
        <p:txBody>
          <a:bodyPr wrap="square" rtlCol="0">
            <a:spAutoFit/>
          </a:bodyPr>
          <a:lstStyle/>
          <a:p>
            <a:r>
              <a:rPr lang="en-US" altLang="zh-CN" sz="1400" b="1" dirty="0" smtClean="0">
                <a:latin typeface="Times New Roman" panose="02020603050405020304" pitchFamily="18" charset="0"/>
                <a:cs typeface="Times New Roman" panose="02020603050405020304" pitchFamily="18" charset="0"/>
              </a:rPr>
              <a:t>8</a:t>
            </a:r>
            <a:endParaRPr lang="zh-CN" altLang="en-US" sz="1400" b="1"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7020272" y="5929535"/>
            <a:ext cx="360040" cy="307777"/>
          </a:xfrm>
          <a:prstGeom prst="rect">
            <a:avLst/>
          </a:prstGeom>
          <a:solidFill>
            <a:schemeClr val="bg1"/>
          </a:solid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9</a:t>
            </a:r>
            <a:endParaRPr lang="zh-CN" altLang="en-US" sz="1400" b="1"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6948264" y="6289575"/>
            <a:ext cx="423664" cy="307777"/>
          </a:xfrm>
          <a:prstGeom prst="rect">
            <a:avLst/>
          </a:prstGeom>
          <a:solidFill>
            <a:schemeClr val="bg1"/>
          </a:solidFill>
        </p:spPr>
        <p:txBody>
          <a:bodyPr wrap="square" rtlCol="0">
            <a:spAutoFit/>
          </a:bodyPr>
          <a:lstStyle/>
          <a:p>
            <a:r>
              <a:rPr lang="en-US" altLang="zh-CN" sz="1400" b="1" dirty="0" smtClean="0">
                <a:latin typeface="Times New Roman" panose="02020603050405020304" pitchFamily="18" charset="0"/>
                <a:cs typeface="Times New Roman" panose="02020603050405020304" pitchFamily="18" charset="0"/>
              </a:rPr>
              <a:t>10</a:t>
            </a:r>
            <a:endParaRPr lang="zh-CN" altLang="en-US" sz="1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703912"/>
          </a:xfrm>
        </p:spPr>
        <p:txBody>
          <a:bodyPr/>
          <a:lstStyle/>
          <a:p>
            <a:pPr marL="0" indent="0">
              <a:buNone/>
            </a:pPr>
            <a:r>
              <a:rPr lang="zh-CN" altLang="en-US" dirty="0" smtClean="0"/>
              <a:t>点阵显示举例：</a:t>
            </a:r>
            <a:endParaRPr lang="en-US" altLang="zh-CN" dirty="0" smtClean="0"/>
          </a:p>
          <a:p>
            <a:pPr marL="0" indent="0">
              <a:buNone/>
            </a:pPr>
            <a:r>
              <a:rPr lang="zh-CN" altLang="en-US" dirty="0" smtClean="0"/>
              <a:t>（</a:t>
            </a:r>
            <a:r>
              <a:rPr lang="en-US" altLang="zh-CN" dirty="0" smtClean="0"/>
              <a:t>1</a:t>
            </a:r>
            <a:r>
              <a:rPr lang="zh-CN" altLang="en-US" dirty="0" smtClean="0"/>
              <a:t>）点阵显示数字</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r>
              <a:rPr lang="zh-CN" altLang="en-US" dirty="0" smtClean="0"/>
              <a:t>（</a:t>
            </a:r>
            <a:r>
              <a:rPr lang="en-US" altLang="zh-CN" dirty="0" smtClean="0"/>
              <a:t>2</a:t>
            </a:r>
            <a:r>
              <a:rPr lang="zh-CN" altLang="en-US" dirty="0" smtClean="0"/>
              <a:t>）点阵显示字母</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r>
              <a:rPr lang="zh-CN" altLang="en-US" dirty="0" smtClean="0"/>
              <a:t>（</a:t>
            </a:r>
            <a:r>
              <a:rPr lang="en-US" altLang="zh-CN" dirty="0" smtClean="0"/>
              <a:t>3</a:t>
            </a:r>
            <a:r>
              <a:rPr lang="zh-CN" altLang="en-US" dirty="0" smtClean="0"/>
              <a:t>）点阵显示图案</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7904" y="1196752"/>
            <a:ext cx="1400175" cy="1400175"/>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7807" y="3079234"/>
            <a:ext cx="1410271" cy="143132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616350" y="4818783"/>
            <a:ext cx="2057400" cy="1870124"/>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635292" y="4750087"/>
            <a:ext cx="2076450" cy="2026566"/>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0"/>
            <a:ext cx="8229600" cy="6669360"/>
          </a:xfrm>
        </p:spPr>
        <p:txBody>
          <a:bodyPr>
            <a:normAutofit/>
          </a:bodyPr>
          <a:lstStyle/>
          <a:p>
            <a:pPr marL="0" indent="0">
              <a:buNone/>
            </a:pPr>
            <a:r>
              <a:rPr lang="zh-CN" altLang="en-US" sz="2400" b="1" dirty="0" smtClean="0"/>
              <a:t>二、注意事项</a:t>
            </a:r>
            <a:endParaRPr lang="en-US" altLang="zh-CN" sz="2400" b="1" dirty="0" smtClean="0"/>
          </a:p>
          <a:p>
            <a:pPr marL="0" indent="0">
              <a:buNone/>
            </a:pPr>
            <a:r>
              <a:rPr lang="zh-CN" altLang="en-US" sz="2400" dirty="0" smtClean="0"/>
              <a:t>（</a:t>
            </a:r>
            <a:r>
              <a:rPr lang="en-US" altLang="zh-CN" sz="2400" dirty="0" smtClean="0"/>
              <a:t>1</a:t>
            </a:r>
            <a:r>
              <a:rPr lang="zh-CN" altLang="en-US" sz="2400" dirty="0" smtClean="0"/>
              <a:t>）注意实验箱上</a:t>
            </a:r>
            <a:r>
              <a:rPr lang="en-US" altLang="zh-CN" sz="2400" dirty="0" smtClean="0"/>
              <a:t>ROWA</a:t>
            </a:r>
            <a:r>
              <a:rPr lang="zh-CN" altLang="en-US" sz="2400" dirty="0" smtClean="0"/>
              <a:t>和</a:t>
            </a:r>
            <a:r>
              <a:rPr lang="en-US" altLang="zh-CN" sz="2400" dirty="0" smtClean="0"/>
              <a:t>COWA</a:t>
            </a:r>
            <a:r>
              <a:rPr lang="zh-CN" altLang="en-US" sz="2400" dirty="0" smtClean="0"/>
              <a:t>的</a:t>
            </a:r>
            <a:r>
              <a:rPr lang="en-US" altLang="zh-CN" sz="2400" dirty="0" smtClean="0"/>
              <a:t>1</a:t>
            </a:r>
            <a:r>
              <a:rPr lang="zh-CN" altLang="en-US" sz="2400" dirty="0" smtClean="0"/>
              <a:t>号引脚需接低电平，</a:t>
            </a:r>
            <a:r>
              <a:rPr lang="en-US" altLang="zh-CN" sz="2400" dirty="0"/>
              <a:t>2</a:t>
            </a:r>
            <a:r>
              <a:rPr lang="zh-CN" altLang="en-US" sz="2400" dirty="0" smtClean="0"/>
              <a:t>号引脚需接高电平，以便点阵正常显示，因为</a:t>
            </a:r>
            <a:r>
              <a:rPr lang="en-US" altLang="zh-CN" sz="2400" dirty="0"/>
              <a:t>ROWA</a:t>
            </a:r>
            <a:r>
              <a:rPr lang="zh-CN" altLang="en-US" sz="2400" dirty="0"/>
              <a:t>和</a:t>
            </a:r>
            <a:r>
              <a:rPr lang="en-US" altLang="zh-CN" sz="2400" dirty="0"/>
              <a:t>COWA</a:t>
            </a:r>
            <a:r>
              <a:rPr lang="zh-CN" altLang="en-US" sz="2400" dirty="0"/>
              <a:t>的</a:t>
            </a:r>
            <a:r>
              <a:rPr lang="en-US" altLang="zh-CN" sz="2400" dirty="0"/>
              <a:t>1</a:t>
            </a:r>
            <a:r>
              <a:rPr lang="zh-CN" altLang="en-US" sz="2400" dirty="0" smtClean="0"/>
              <a:t>号和</a:t>
            </a:r>
            <a:r>
              <a:rPr lang="en-US" altLang="zh-CN" sz="2400" dirty="0"/>
              <a:t>2</a:t>
            </a:r>
            <a:r>
              <a:rPr lang="zh-CN" altLang="en-US" sz="2400" dirty="0" smtClean="0"/>
              <a:t>号引脚与实验箱点阵译码驱动器的输出允许端口相连。</a:t>
            </a:r>
            <a:endParaRPr lang="en-US" altLang="zh-CN" sz="2400" dirty="0" smtClean="0"/>
          </a:p>
          <a:p>
            <a:pPr marL="0" indent="0">
              <a:buNone/>
            </a:pPr>
            <a:endParaRPr lang="en-US" altLang="zh-CN" sz="2400" dirty="0"/>
          </a:p>
          <a:p>
            <a:pPr marL="0" indent="0">
              <a:buNone/>
            </a:pPr>
            <a:r>
              <a:rPr lang="zh-CN" altLang="en-US" sz="2400" dirty="0" smtClean="0"/>
              <a:t>（</a:t>
            </a:r>
            <a:r>
              <a:rPr lang="en-US" altLang="zh-CN" sz="2400" dirty="0" smtClean="0"/>
              <a:t>2</a:t>
            </a:r>
            <a:r>
              <a:rPr lang="zh-CN" altLang="en-US" sz="2400" dirty="0" smtClean="0"/>
              <a:t>）可采用列扫描模式显示图案（实验箱点阵列为低电平选通），</a:t>
            </a:r>
            <a:r>
              <a:rPr lang="en-US" altLang="zh-CN" sz="2400" dirty="0" smtClean="0"/>
              <a:t>74LS197+74LS138</a:t>
            </a:r>
            <a:r>
              <a:rPr lang="zh-CN" altLang="en-US" sz="2400" dirty="0" smtClean="0"/>
              <a:t>实现逐列扫描，注意时钟需接高频连续脉冲。</a:t>
            </a:r>
            <a:endParaRPr lang="en-US" altLang="zh-CN" sz="2400" dirty="0" smtClean="0"/>
          </a:p>
          <a:p>
            <a:pPr marL="0" indent="0">
              <a:buNone/>
            </a:pPr>
            <a:endParaRPr lang="en-US" altLang="zh-CN" sz="2400" dirty="0"/>
          </a:p>
          <a:p>
            <a:pPr marL="0" indent="0">
              <a:buNone/>
            </a:pPr>
            <a:r>
              <a:rPr lang="zh-CN" altLang="en-US" sz="2400" dirty="0" smtClean="0"/>
              <a:t>（</a:t>
            </a:r>
            <a:r>
              <a:rPr lang="en-US" altLang="zh-CN" sz="2400" dirty="0" smtClean="0"/>
              <a:t>3</a:t>
            </a:r>
            <a:r>
              <a:rPr lang="zh-CN" altLang="en-US" sz="2400" dirty="0" smtClean="0"/>
              <a:t>）根据所选图案，列出列</a:t>
            </a:r>
            <a:r>
              <a:rPr lang="en-US" altLang="zh-CN" sz="2400" dirty="0" smtClean="0"/>
              <a:t>-</a:t>
            </a:r>
            <a:r>
              <a:rPr lang="zh-CN" altLang="en-US" sz="2400" dirty="0" smtClean="0"/>
              <a:t>行输出真值表，可采用门电路或</a:t>
            </a:r>
            <a:r>
              <a:rPr lang="en-US" altLang="zh-CN" sz="2400" dirty="0" smtClean="0"/>
              <a:t>74LS151</a:t>
            </a:r>
            <a:r>
              <a:rPr lang="zh-CN" altLang="en-US" sz="2400" dirty="0" smtClean="0"/>
              <a:t>或</a:t>
            </a:r>
            <a:r>
              <a:rPr lang="en-US" altLang="zh-CN" sz="2400" dirty="0" smtClean="0"/>
              <a:t>74LS138</a:t>
            </a:r>
            <a:r>
              <a:rPr lang="zh-CN" altLang="en-US" sz="2400" dirty="0" smtClean="0"/>
              <a:t>（实验箱只有</a:t>
            </a:r>
            <a:r>
              <a:rPr lang="en-US" altLang="zh-CN" sz="2400" dirty="0" smtClean="0"/>
              <a:t>1</a:t>
            </a:r>
            <a:r>
              <a:rPr lang="zh-CN" altLang="en-US" sz="2400" dirty="0" smtClean="0"/>
              <a:t>片</a:t>
            </a:r>
            <a:r>
              <a:rPr lang="en-US" altLang="zh-CN" sz="2400" dirty="0" smtClean="0"/>
              <a:t>74LS138</a:t>
            </a:r>
            <a:r>
              <a:rPr lang="zh-CN" altLang="en-US" sz="2400" dirty="0" smtClean="0"/>
              <a:t>）实现输出逻辑关系（</a:t>
            </a:r>
            <a:r>
              <a:rPr lang="en-US" altLang="zh-CN" sz="2400" dirty="0" smtClean="0"/>
              <a:t>3</a:t>
            </a:r>
            <a:r>
              <a:rPr lang="zh-CN" altLang="en-US" sz="2400" dirty="0" smtClean="0"/>
              <a:t>输入</a:t>
            </a:r>
            <a:r>
              <a:rPr lang="en-US" altLang="zh-CN" sz="2400" dirty="0" smtClean="0"/>
              <a:t>8</a:t>
            </a:r>
            <a:r>
              <a:rPr lang="zh-CN" altLang="en-US" sz="2400" dirty="0" smtClean="0"/>
              <a:t>输出）。</a:t>
            </a:r>
            <a:endParaRPr lang="en-US" altLang="zh-CN" sz="2400" dirty="0" smtClean="0"/>
          </a:p>
          <a:p>
            <a:pPr marL="0" indent="0">
              <a:buNone/>
            </a:pPr>
            <a:endParaRPr lang="zh-CN" altLang="en-US" sz="2400" dirty="0"/>
          </a:p>
        </p:txBody>
      </p:sp>
      <p:graphicFrame>
        <p:nvGraphicFramePr>
          <p:cNvPr id="2" name="表格 1"/>
          <p:cNvGraphicFramePr>
            <a:graphicFrameLocks noGrp="1"/>
          </p:cNvGraphicFramePr>
          <p:nvPr/>
        </p:nvGraphicFramePr>
        <p:xfrm>
          <a:off x="539552" y="5373216"/>
          <a:ext cx="8003226" cy="1216144"/>
        </p:xfrm>
        <a:graphic>
          <a:graphicData uri="http://schemas.openxmlformats.org/drawingml/2006/table">
            <a:tbl>
              <a:tblPr firstRow="1" bandRow="1">
                <a:tableStyleId>{5940675A-B579-460E-94D1-54222C63F5DA}</a:tableStyleId>
              </a:tblPr>
              <a:tblGrid>
                <a:gridCol w="727566">
                  <a:extLst>
                    <a:ext uri="{9D8B030D-6E8A-4147-A177-3AD203B41FA5}">
                      <a16:colId xmlns:a16="http://schemas.microsoft.com/office/drawing/2014/main" val="20000"/>
                    </a:ext>
                  </a:extLst>
                </a:gridCol>
                <a:gridCol w="727566">
                  <a:extLst>
                    <a:ext uri="{9D8B030D-6E8A-4147-A177-3AD203B41FA5}">
                      <a16:colId xmlns:a16="http://schemas.microsoft.com/office/drawing/2014/main" val="20001"/>
                    </a:ext>
                  </a:extLst>
                </a:gridCol>
                <a:gridCol w="727566">
                  <a:extLst>
                    <a:ext uri="{9D8B030D-6E8A-4147-A177-3AD203B41FA5}">
                      <a16:colId xmlns:a16="http://schemas.microsoft.com/office/drawing/2014/main" val="20002"/>
                    </a:ext>
                  </a:extLst>
                </a:gridCol>
                <a:gridCol w="727710">
                  <a:extLst>
                    <a:ext uri="{9D8B030D-6E8A-4147-A177-3AD203B41FA5}">
                      <a16:colId xmlns:a16="http://schemas.microsoft.com/office/drawing/2014/main" val="20003"/>
                    </a:ext>
                  </a:extLst>
                </a:gridCol>
                <a:gridCol w="727422">
                  <a:extLst>
                    <a:ext uri="{9D8B030D-6E8A-4147-A177-3AD203B41FA5}">
                      <a16:colId xmlns:a16="http://schemas.microsoft.com/office/drawing/2014/main" val="20004"/>
                    </a:ext>
                  </a:extLst>
                </a:gridCol>
                <a:gridCol w="727566">
                  <a:extLst>
                    <a:ext uri="{9D8B030D-6E8A-4147-A177-3AD203B41FA5}">
                      <a16:colId xmlns:a16="http://schemas.microsoft.com/office/drawing/2014/main" val="20005"/>
                    </a:ext>
                  </a:extLst>
                </a:gridCol>
                <a:gridCol w="727566">
                  <a:extLst>
                    <a:ext uri="{9D8B030D-6E8A-4147-A177-3AD203B41FA5}">
                      <a16:colId xmlns:a16="http://schemas.microsoft.com/office/drawing/2014/main" val="20006"/>
                    </a:ext>
                  </a:extLst>
                </a:gridCol>
                <a:gridCol w="727566">
                  <a:extLst>
                    <a:ext uri="{9D8B030D-6E8A-4147-A177-3AD203B41FA5}">
                      <a16:colId xmlns:a16="http://schemas.microsoft.com/office/drawing/2014/main" val="20007"/>
                    </a:ext>
                  </a:extLst>
                </a:gridCol>
                <a:gridCol w="727566">
                  <a:extLst>
                    <a:ext uri="{9D8B030D-6E8A-4147-A177-3AD203B41FA5}">
                      <a16:colId xmlns:a16="http://schemas.microsoft.com/office/drawing/2014/main" val="20008"/>
                    </a:ext>
                  </a:extLst>
                </a:gridCol>
                <a:gridCol w="727566">
                  <a:extLst>
                    <a:ext uri="{9D8B030D-6E8A-4147-A177-3AD203B41FA5}">
                      <a16:colId xmlns:a16="http://schemas.microsoft.com/office/drawing/2014/main" val="20009"/>
                    </a:ext>
                  </a:extLst>
                </a:gridCol>
                <a:gridCol w="727566">
                  <a:extLst>
                    <a:ext uri="{9D8B030D-6E8A-4147-A177-3AD203B41FA5}">
                      <a16:colId xmlns:a16="http://schemas.microsoft.com/office/drawing/2014/main" val="20010"/>
                    </a:ext>
                  </a:extLst>
                </a:gridCol>
              </a:tblGrid>
              <a:tr h="576064">
                <a:tc gridSpan="3">
                  <a:txBody>
                    <a:bodyPr/>
                    <a:lstStyle/>
                    <a:p>
                      <a:pPr algn="ctr"/>
                      <a:r>
                        <a:rPr lang="zh-CN" altLang="en-US" dirty="0" smtClean="0"/>
                        <a:t>输入（</a:t>
                      </a:r>
                      <a:r>
                        <a:rPr lang="en-US" altLang="zh-CN" dirty="0" smtClean="0"/>
                        <a:t>74LS197</a:t>
                      </a:r>
                      <a:r>
                        <a:rPr lang="zh-CN" altLang="en-US" dirty="0" smtClean="0"/>
                        <a:t>八进制计数）</a:t>
                      </a:r>
                      <a:endParaRPr lang="zh-CN" altLang="en-US" dirty="0"/>
                    </a:p>
                  </a:txBody>
                  <a:tcPr/>
                </a:tc>
                <a:tc hMerge="1">
                  <a:txBody>
                    <a:bodyPr/>
                    <a:lstStyle/>
                    <a:p>
                      <a:endParaRPr lang="zh-CN"/>
                    </a:p>
                  </a:txBody>
                  <a:tcPr/>
                </a:tc>
                <a:tc hMerge="1">
                  <a:txBody>
                    <a:bodyPr/>
                    <a:lstStyle/>
                    <a:p>
                      <a:endParaRPr lang="zh-CN"/>
                    </a:p>
                  </a:txBody>
                  <a:tcPr/>
                </a:tc>
                <a:tc gridSpan="8">
                  <a:txBody>
                    <a:bodyPr/>
                    <a:lstStyle/>
                    <a:p>
                      <a:pPr algn="ctr"/>
                      <a:r>
                        <a:rPr lang="zh-CN" altLang="en-US" dirty="0" smtClean="0"/>
                        <a:t>输出（点阵行设置）</a:t>
                      </a:r>
                      <a:endParaRPr lang="zh-CN" altLang="en-US" dirty="0"/>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576064">
                <a:tc>
                  <a:txBody>
                    <a:bodyPr/>
                    <a:lstStyle/>
                    <a:p>
                      <a:pPr algn="ctr"/>
                      <a:r>
                        <a:rPr lang="en-US" altLang="zh-CN" dirty="0" smtClean="0"/>
                        <a:t>Q2</a:t>
                      </a:r>
                      <a:endParaRPr lang="zh-CN" altLang="en-US" dirty="0"/>
                    </a:p>
                  </a:txBody>
                  <a:tcPr/>
                </a:tc>
                <a:tc>
                  <a:txBody>
                    <a:bodyPr/>
                    <a:lstStyle/>
                    <a:p>
                      <a:pPr algn="ctr"/>
                      <a:r>
                        <a:rPr lang="en-US" altLang="zh-CN" dirty="0" smtClean="0"/>
                        <a:t>Q1</a:t>
                      </a:r>
                      <a:endParaRPr lang="zh-CN" altLang="en-US" dirty="0"/>
                    </a:p>
                  </a:txBody>
                  <a:tcPr/>
                </a:tc>
                <a:tc>
                  <a:txBody>
                    <a:bodyPr/>
                    <a:lstStyle/>
                    <a:p>
                      <a:pPr algn="ctr"/>
                      <a:r>
                        <a:rPr lang="en-US" altLang="zh-CN" dirty="0" smtClean="0"/>
                        <a:t>Q0</a:t>
                      </a:r>
                      <a:endParaRPr lang="zh-CN" altLang="en-US" dirty="0"/>
                    </a:p>
                  </a:txBody>
                  <a:tcPr/>
                </a:tc>
                <a:tc>
                  <a:txBody>
                    <a:bodyPr/>
                    <a:lstStyle/>
                    <a:p>
                      <a:pPr algn="ctr"/>
                      <a:r>
                        <a:rPr lang="en-US" altLang="zh-CN" dirty="0" smtClean="0"/>
                        <a:t>R1</a:t>
                      </a:r>
                      <a:endParaRPr lang="zh-CN" altLang="en-US" dirty="0"/>
                    </a:p>
                  </a:txBody>
                  <a:tcPr/>
                </a:tc>
                <a:tc>
                  <a:txBody>
                    <a:bodyPr/>
                    <a:lstStyle/>
                    <a:p>
                      <a:pPr algn="ctr"/>
                      <a:r>
                        <a:rPr lang="en-US" altLang="zh-CN" dirty="0" smtClean="0"/>
                        <a:t>R2</a:t>
                      </a:r>
                      <a:endParaRPr lang="zh-CN" altLang="en-US" dirty="0"/>
                    </a:p>
                  </a:txBody>
                  <a:tcPr/>
                </a:tc>
                <a:tc>
                  <a:txBody>
                    <a:bodyPr/>
                    <a:lstStyle/>
                    <a:p>
                      <a:pPr algn="ctr"/>
                      <a:r>
                        <a:rPr lang="en-US" altLang="zh-CN" dirty="0" smtClean="0"/>
                        <a:t>R3</a:t>
                      </a:r>
                      <a:endParaRPr lang="zh-CN" altLang="en-US" dirty="0"/>
                    </a:p>
                  </a:txBody>
                  <a:tcPr/>
                </a:tc>
                <a:tc>
                  <a:txBody>
                    <a:bodyPr/>
                    <a:lstStyle/>
                    <a:p>
                      <a:pPr algn="ctr"/>
                      <a:r>
                        <a:rPr lang="en-US" altLang="zh-CN" dirty="0" smtClean="0"/>
                        <a:t>R4</a:t>
                      </a:r>
                      <a:endParaRPr lang="zh-CN" altLang="en-US" dirty="0"/>
                    </a:p>
                  </a:txBody>
                  <a:tcPr/>
                </a:tc>
                <a:tc>
                  <a:txBody>
                    <a:bodyPr/>
                    <a:lstStyle/>
                    <a:p>
                      <a:pPr algn="ctr"/>
                      <a:r>
                        <a:rPr lang="en-US" altLang="zh-CN" dirty="0" smtClean="0"/>
                        <a:t>R5</a:t>
                      </a:r>
                      <a:endParaRPr lang="zh-CN" altLang="en-US" dirty="0"/>
                    </a:p>
                  </a:txBody>
                  <a:tcPr/>
                </a:tc>
                <a:tc>
                  <a:txBody>
                    <a:bodyPr/>
                    <a:lstStyle/>
                    <a:p>
                      <a:pPr algn="ctr"/>
                      <a:r>
                        <a:rPr lang="en-US" altLang="zh-CN" dirty="0" smtClean="0"/>
                        <a:t>R6</a:t>
                      </a:r>
                      <a:endParaRPr lang="zh-CN" altLang="en-US" dirty="0"/>
                    </a:p>
                  </a:txBody>
                  <a:tcPr/>
                </a:tc>
                <a:tc>
                  <a:txBody>
                    <a:bodyPr/>
                    <a:lstStyle/>
                    <a:p>
                      <a:pPr algn="ctr"/>
                      <a:r>
                        <a:rPr lang="en-US" altLang="zh-CN" dirty="0" smtClean="0"/>
                        <a:t>R7</a:t>
                      </a:r>
                      <a:endParaRPr lang="zh-CN" altLang="en-US" dirty="0"/>
                    </a:p>
                  </a:txBody>
                  <a:tcPr/>
                </a:tc>
                <a:tc>
                  <a:txBody>
                    <a:bodyPr/>
                    <a:lstStyle/>
                    <a:p>
                      <a:pPr algn="ctr"/>
                      <a:r>
                        <a:rPr lang="en-US" altLang="zh-CN" dirty="0" smtClean="0"/>
                        <a:t>R8</a:t>
                      </a:r>
                      <a:endParaRPr lang="zh-CN" altLang="en-US"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b="1" dirty="0" smtClean="0"/>
              <a:t>实验十一</a:t>
            </a:r>
            <a:r>
              <a:rPr lang="en-US" altLang="zh-CN" b="1" dirty="0" smtClean="0"/>
              <a:t>  </a:t>
            </a:r>
            <a:r>
              <a:rPr lang="zh-CN" altLang="zh-CN" b="1" dirty="0" smtClean="0"/>
              <a:t>译码显示电路（</a:t>
            </a:r>
            <a:r>
              <a:rPr lang="en-US" altLang="zh-CN" b="1" dirty="0" smtClean="0"/>
              <a:t>3</a:t>
            </a:r>
            <a:r>
              <a:rPr lang="zh-CN" altLang="zh-CN" b="1" dirty="0" smtClean="0"/>
              <a:t>）</a:t>
            </a:r>
            <a:br>
              <a:rPr lang="zh-CN" altLang="zh-CN" b="1" dirty="0" smtClean="0"/>
            </a:br>
            <a:r>
              <a:rPr lang="zh-CN" altLang="zh-CN" b="1" dirty="0" smtClean="0"/>
              <a:t>——</a:t>
            </a:r>
            <a:r>
              <a:rPr lang="en-US" altLang="zh-CN" b="1" dirty="0" smtClean="0"/>
              <a:t>Basys3</a:t>
            </a:r>
            <a:r>
              <a:rPr lang="zh-CN" altLang="zh-CN" b="1" dirty="0" smtClean="0"/>
              <a:t>实验板上学号的显示</a:t>
            </a:r>
            <a:endParaRPr lang="zh-CN" altLang="en-US" dirty="0"/>
          </a:p>
        </p:txBody>
      </p:sp>
      <p:sp>
        <p:nvSpPr>
          <p:cNvPr id="3" name="内容占位符 2"/>
          <p:cNvSpPr>
            <a:spLocks noGrp="1"/>
          </p:cNvSpPr>
          <p:nvPr>
            <p:ph idx="1"/>
          </p:nvPr>
        </p:nvSpPr>
        <p:spPr/>
        <p:txBody>
          <a:bodyPr/>
          <a:lstStyle/>
          <a:p>
            <a:pPr>
              <a:buNone/>
            </a:pPr>
            <a:r>
              <a:rPr lang="zh-CN" altLang="en-US" b="1" dirty="0" smtClean="0"/>
              <a:t>一、实验内容</a:t>
            </a:r>
            <a:endParaRPr lang="en-US" altLang="zh-CN" b="1" dirty="0" smtClean="0"/>
          </a:p>
          <a:p>
            <a:pPr>
              <a:buNone/>
            </a:pPr>
            <a:r>
              <a:rPr lang="en-US" altLang="zh-CN" dirty="0" smtClean="0"/>
              <a:t>1</a:t>
            </a:r>
            <a:r>
              <a:rPr lang="zh-CN" altLang="en-US" dirty="0" smtClean="0"/>
              <a:t>、</a:t>
            </a:r>
            <a:r>
              <a:rPr lang="zh-CN" altLang="zh-CN" dirty="0" smtClean="0"/>
              <a:t>使用</a:t>
            </a:r>
            <a:r>
              <a:rPr lang="en-US" altLang="zh-CN" dirty="0" err="1" smtClean="0"/>
              <a:t>vivado</a:t>
            </a:r>
            <a:r>
              <a:rPr lang="zh-CN" altLang="zh-CN" dirty="0" smtClean="0"/>
              <a:t>在</a:t>
            </a:r>
            <a:r>
              <a:rPr lang="en-US" altLang="zh-CN" dirty="0" smtClean="0"/>
              <a:t>Basys3</a:t>
            </a:r>
            <a:r>
              <a:rPr lang="zh-CN" altLang="zh-CN" dirty="0" smtClean="0"/>
              <a:t>实验板实现七段数码管显示出学号后</a:t>
            </a:r>
            <a:r>
              <a:rPr lang="en-US" altLang="zh-CN" dirty="0" smtClean="0"/>
              <a:t>4</a:t>
            </a:r>
            <a:r>
              <a:rPr lang="zh-CN" altLang="zh-CN" dirty="0" smtClean="0"/>
              <a:t>位，可参考实验九</a:t>
            </a:r>
            <a:endParaRPr lang="en-US" altLang="zh-CN" dirty="0" smtClean="0"/>
          </a:p>
          <a:p>
            <a:pPr>
              <a:buNone/>
            </a:pPr>
            <a:endParaRPr lang="en-US" altLang="zh-CN" dirty="0" smtClean="0"/>
          </a:p>
          <a:p>
            <a:pPr>
              <a:buNone/>
            </a:pPr>
            <a:r>
              <a:rPr lang="en-US" altLang="zh-CN" dirty="0" smtClean="0"/>
              <a:t>2</a:t>
            </a:r>
            <a:r>
              <a:rPr lang="zh-CN" altLang="en-US" dirty="0" smtClean="0"/>
              <a:t>、完成</a:t>
            </a:r>
            <a:r>
              <a:rPr lang="zh-CN" altLang="zh-CN" dirty="0" smtClean="0"/>
              <a:t>在</a:t>
            </a:r>
            <a:r>
              <a:rPr lang="en-US" altLang="zh-CN" dirty="0" smtClean="0"/>
              <a:t>Basys3</a:t>
            </a:r>
            <a:r>
              <a:rPr lang="zh-CN" altLang="zh-CN" dirty="0" smtClean="0"/>
              <a:t>实验板实现</a:t>
            </a:r>
            <a:r>
              <a:rPr lang="en-US" altLang="zh-CN" dirty="0" smtClean="0"/>
              <a:t>LED</a:t>
            </a:r>
            <a:r>
              <a:rPr lang="zh-CN" altLang="zh-CN" dirty="0" smtClean="0"/>
              <a:t>数码管显示</a:t>
            </a:r>
            <a:r>
              <a:rPr lang="en-US" altLang="zh-CN" dirty="0" smtClean="0"/>
              <a:t>8</a:t>
            </a:r>
            <a:r>
              <a:rPr lang="zh-CN" altLang="en-US" dirty="0" smtClean="0"/>
              <a:t>位</a:t>
            </a:r>
            <a:r>
              <a:rPr lang="zh-CN" altLang="zh-CN" dirty="0" smtClean="0"/>
              <a:t>学号</a:t>
            </a:r>
            <a:r>
              <a:rPr lang="zh-CN" altLang="en-US" dirty="0" smtClean="0"/>
              <a:t>，使用开关切换前</a:t>
            </a:r>
            <a:r>
              <a:rPr lang="zh-CN" altLang="zh-CN" dirty="0" smtClean="0"/>
              <a:t>后</a:t>
            </a:r>
            <a:r>
              <a:rPr lang="en-US" altLang="zh-CN" dirty="0" smtClean="0"/>
              <a:t>4</a:t>
            </a:r>
            <a:r>
              <a:rPr lang="zh-CN" altLang="zh-CN" dirty="0" smtClean="0"/>
              <a:t>位</a:t>
            </a:r>
            <a:r>
              <a:rPr lang="zh-CN" altLang="en-US" dirty="0" smtClean="0"/>
              <a:t>的显示。</a:t>
            </a:r>
            <a:endParaRPr lang="en-US" altLang="zh-CN" dirty="0" smtClean="0"/>
          </a:p>
          <a:p>
            <a:pPr>
              <a:buNone/>
            </a:pPr>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13520"/>
            <a:ext cx="8229600" cy="4911824"/>
          </a:xfrm>
        </p:spPr>
        <p:txBody>
          <a:bodyPr>
            <a:normAutofit/>
          </a:bodyPr>
          <a:lstStyle/>
          <a:p>
            <a:pPr marL="0" indent="0">
              <a:buNone/>
            </a:pPr>
            <a:r>
              <a:rPr lang="zh-CN" altLang="en-US" dirty="0" smtClean="0"/>
              <a:t>二、注意事项</a:t>
            </a:r>
            <a:endParaRPr lang="en-US" altLang="zh-CN" dirty="0"/>
          </a:p>
          <a:p>
            <a:pPr marL="0" indent="0">
              <a:buNone/>
            </a:pPr>
            <a:r>
              <a:rPr lang="zh-CN" altLang="en-US" dirty="0" smtClean="0"/>
              <a:t>（</a:t>
            </a:r>
            <a:r>
              <a:rPr lang="en-US" altLang="zh-CN" dirty="0" smtClean="0"/>
              <a:t>1</a:t>
            </a:r>
            <a:r>
              <a:rPr lang="zh-CN" altLang="en-US" dirty="0" smtClean="0"/>
              <a:t>）可采用显示内容决定显示位置或显示位置决定显示内容的方法实现</a:t>
            </a:r>
            <a:r>
              <a:rPr lang="en-US" altLang="zh-CN" dirty="0" smtClean="0"/>
              <a:t>4</a:t>
            </a:r>
            <a:r>
              <a:rPr lang="zh-CN" altLang="en-US" dirty="0" smtClean="0"/>
              <a:t>位</a:t>
            </a:r>
            <a:r>
              <a:rPr lang="en-US" altLang="zh-CN" dirty="0" smtClean="0"/>
              <a:t>7</a:t>
            </a:r>
            <a:r>
              <a:rPr lang="zh-CN" altLang="en-US" dirty="0" smtClean="0"/>
              <a:t>段数码管的显示；</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2</a:t>
            </a:r>
            <a:r>
              <a:rPr lang="zh-CN" altLang="en-US" dirty="0" smtClean="0"/>
              <a:t>）可使用</a:t>
            </a:r>
            <a:r>
              <a:rPr lang="en-US" altLang="zh-CN" dirty="0"/>
              <a:t>IP</a:t>
            </a:r>
            <a:r>
              <a:rPr lang="zh-CN" altLang="en-US" dirty="0"/>
              <a:t>核包括</a:t>
            </a:r>
            <a:r>
              <a:rPr lang="en-US" altLang="zh-CN" dirty="0" smtClean="0"/>
              <a:t>xup_74LS48_1.0</a:t>
            </a:r>
            <a:r>
              <a:rPr lang="zh-CN" altLang="en-US" dirty="0" smtClean="0"/>
              <a:t>（</a:t>
            </a:r>
            <a:r>
              <a:rPr lang="en-US" altLang="zh-CN" dirty="0" smtClean="0"/>
              <a:t>BCD</a:t>
            </a:r>
            <a:r>
              <a:rPr lang="zh-CN" altLang="en-US" dirty="0" smtClean="0"/>
              <a:t>码七段译码驱动器）</a:t>
            </a:r>
            <a:r>
              <a:rPr lang="en-US" altLang="zh-CN" dirty="0"/>
              <a:t>, </a:t>
            </a:r>
            <a:r>
              <a:rPr lang="en-US" altLang="zh-CN" dirty="0" smtClean="0"/>
              <a:t>xup_74LS90_1.0</a:t>
            </a:r>
            <a:r>
              <a:rPr lang="zh-CN" altLang="en-US" dirty="0" smtClean="0"/>
              <a:t>（二</a:t>
            </a:r>
            <a:r>
              <a:rPr lang="en-US" altLang="zh-CN" dirty="0" smtClean="0"/>
              <a:t>-</a:t>
            </a:r>
            <a:r>
              <a:rPr lang="zh-CN" altLang="en-US" dirty="0" smtClean="0"/>
              <a:t>五</a:t>
            </a:r>
            <a:r>
              <a:rPr lang="en-US" altLang="zh-CN" dirty="0" smtClean="0"/>
              <a:t>-</a:t>
            </a:r>
            <a:r>
              <a:rPr lang="zh-CN" altLang="en-US" dirty="0" smtClean="0"/>
              <a:t>十进制计数器）</a:t>
            </a:r>
            <a:r>
              <a:rPr lang="en-US" altLang="zh-CN" dirty="0"/>
              <a:t>, </a:t>
            </a:r>
            <a:r>
              <a:rPr lang="en-US" altLang="zh-CN" dirty="0" smtClean="0"/>
              <a:t>xup_74LS164_1.0</a:t>
            </a:r>
            <a:r>
              <a:rPr lang="zh-CN" altLang="en-US" dirty="0" smtClean="0"/>
              <a:t>（</a:t>
            </a:r>
            <a:r>
              <a:rPr lang="zh-CN" altLang="en-US" dirty="0"/>
              <a:t>八</a:t>
            </a:r>
            <a:r>
              <a:rPr lang="zh-CN" altLang="en-US" dirty="0" smtClean="0"/>
              <a:t>位移位寄存器），</a:t>
            </a:r>
            <a:r>
              <a:rPr lang="en-US" altLang="zh-CN" dirty="0" smtClean="0"/>
              <a:t> </a:t>
            </a:r>
            <a:r>
              <a:rPr lang="en-US" altLang="zh-CN" dirty="0"/>
              <a:t>xup_74LS151_1.0</a:t>
            </a:r>
            <a:r>
              <a:rPr lang="zh-CN" altLang="en-US" dirty="0"/>
              <a:t>（八选一数据选择器），</a:t>
            </a:r>
            <a:r>
              <a:rPr lang="en-US" altLang="zh-CN" dirty="0"/>
              <a:t> xup_74LS138_1.0</a:t>
            </a:r>
            <a:r>
              <a:rPr lang="zh-CN" altLang="en-US" dirty="0"/>
              <a:t>（</a:t>
            </a:r>
            <a:r>
              <a:rPr lang="en-US" altLang="zh-CN" dirty="0"/>
              <a:t>3-8</a:t>
            </a:r>
            <a:r>
              <a:rPr lang="zh-CN" altLang="en-US" dirty="0"/>
              <a:t>线译码器）</a:t>
            </a:r>
            <a:r>
              <a:rPr lang="en-US" altLang="zh-CN" dirty="0"/>
              <a:t> </a:t>
            </a:r>
            <a:r>
              <a:rPr lang="zh-CN" altLang="en-US" dirty="0" smtClean="0"/>
              <a:t>，</a:t>
            </a:r>
            <a:r>
              <a:rPr lang="en-US" altLang="zh-CN" dirty="0"/>
              <a:t> </a:t>
            </a:r>
            <a:r>
              <a:rPr lang="en-US" altLang="zh-CN" dirty="0" smtClean="0"/>
              <a:t>xup_clk_div_1.0</a:t>
            </a:r>
            <a:r>
              <a:rPr lang="zh-CN" altLang="en-US" dirty="0" smtClean="0"/>
              <a:t>（时钟分频器）等都在</a:t>
            </a:r>
            <a:r>
              <a:rPr lang="en-US" altLang="zh-CN" dirty="0"/>
              <a:t>..\</a:t>
            </a:r>
            <a:r>
              <a:rPr lang="en-US" altLang="zh-CN" dirty="0" err="1"/>
              <a:t>source_lib</a:t>
            </a:r>
            <a:r>
              <a:rPr lang="en-US" altLang="zh-CN" dirty="0"/>
              <a:t>\74IP</a:t>
            </a:r>
            <a:r>
              <a:rPr lang="zh-CN" altLang="en-US" dirty="0"/>
              <a:t>目录下；</a:t>
            </a:r>
            <a:endParaRPr lang="en-US" altLang="zh-CN" dirty="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a:p>
          <a:p>
            <a:pPr marL="0" indent="0">
              <a:buNone/>
            </a:pPr>
            <a:endParaRPr lang="zh-CN" altLang="en-US" dirty="0"/>
          </a:p>
          <a:p>
            <a:pPr marL="0" indent="0">
              <a:buNone/>
            </a:pPr>
            <a:endParaRPr lang="zh-CN" altLang="en-US" dirty="0"/>
          </a:p>
        </p:txBody>
      </p:sp>
      <p:sp>
        <p:nvSpPr>
          <p:cNvPr id="4" name="标题 1"/>
          <p:cNvSpPr>
            <a:spLocks noGrp="1"/>
          </p:cNvSpPr>
          <p:nvPr>
            <p:ph type="title"/>
          </p:nvPr>
        </p:nvSpPr>
        <p:spPr>
          <a:xfrm>
            <a:off x="457200" y="476672"/>
            <a:ext cx="8229600" cy="1143000"/>
          </a:xfrm>
        </p:spPr>
        <p:txBody>
          <a:bodyPr>
            <a:normAutofit fontScale="90000"/>
          </a:bodyPr>
          <a:lstStyle/>
          <a:p>
            <a:r>
              <a:rPr lang="zh-CN" altLang="zh-CN" b="1" dirty="0" smtClean="0"/>
              <a:t>实验十一</a:t>
            </a:r>
            <a:r>
              <a:rPr lang="en-US" altLang="zh-CN" b="1" dirty="0" smtClean="0"/>
              <a:t>  </a:t>
            </a:r>
            <a:r>
              <a:rPr lang="zh-CN" altLang="zh-CN" b="1" dirty="0" smtClean="0"/>
              <a:t>译码显示电路（</a:t>
            </a:r>
            <a:r>
              <a:rPr lang="en-US" altLang="zh-CN" b="1" dirty="0" smtClean="0"/>
              <a:t>3</a:t>
            </a:r>
            <a:r>
              <a:rPr lang="zh-CN" altLang="zh-CN" b="1" dirty="0" smtClean="0"/>
              <a:t>）</a:t>
            </a:r>
            <a:br>
              <a:rPr lang="zh-CN" altLang="zh-CN" b="1" dirty="0" smtClean="0"/>
            </a:br>
            <a:r>
              <a:rPr lang="zh-CN" altLang="zh-CN" b="1" dirty="0" smtClean="0"/>
              <a:t>——</a:t>
            </a:r>
            <a:r>
              <a:rPr lang="en-US" altLang="zh-CN" b="1" dirty="0" smtClean="0"/>
              <a:t>Basys3</a:t>
            </a:r>
            <a:r>
              <a:rPr lang="zh-CN" altLang="zh-CN" b="1" dirty="0" smtClean="0"/>
              <a:t>实验板上学号的显示</a:t>
            </a:r>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6048672"/>
          </a:xfrm>
        </p:spPr>
        <p:txBody>
          <a:bodyPr>
            <a:normAutofit fontScale="85000" lnSpcReduction="20000"/>
          </a:bodyPr>
          <a:lstStyle/>
          <a:p>
            <a:pPr marL="0" indent="0">
              <a:buNone/>
            </a:pPr>
            <a:r>
              <a:rPr lang="zh-CN" altLang="en-US" dirty="0" smtClean="0"/>
              <a:t>（</a:t>
            </a:r>
            <a:r>
              <a:rPr lang="en-US" altLang="zh-CN" dirty="0" smtClean="0"/>
              <a:t>3</a:t>
            </a:r>
            <a:r>
              <a:rPr lang="zh-CN" altLang="en-US" dirty="0" smtClean="0"/>
              <a:t>）以显示内容决定显示位置的方法为例，可采用两片</a:t>
            </a:r>
            <a:r>
              <a:rPr lang="en-US" altLang="zh-CN" dirty="0" smtClean="0"/>
              <a:t>74LS138</a:t>
            </a:r>
            <a:r>
              <a:rPr lang="zh-CN" altLang="en-US" dirty="0" smtClean="0"/>
              <a:t>实现，切换开关</a:t>
            </a:r>
            <a:r>
              <a:rPr lang="zh-CN" altLang="en-US" dirty="0"/>
              <a:t>接入</a:t>
            </a:r>
            <a:r>
              <a:rPr lang="en-US" altLang="zh-CN" dirty="0" smtClean="0"/>
              <a:t>138</a:t>
            </a:r>
            <a:r>
              <a:rPr lang="zh-CN" altLang="en-US" dirty="0" smtClean="0"/>
              <a:t>芯片的</a:t>
            </a:r>
            <a:r>
              <a:rPr lang="en-US" altLang="zh-CN" dirty="0" smtClean="0"/>
              <a:t>G1</a:t>
            </a:r>
            <a:r>
              <a:rPr lang="zh-CN" altLang="en-US" dirty="0" smtClean="0"/>
              <a:t>端（数据输入端）以实现前</a:t>
            </a:r>
            <a:r>
              <a:rPr lang="en-US" altLang="zh-CN" dirty="0" smtClean="0"/>
              <a:t>4</a:t>
            </a:r>
            <a:r>
              <a:rPr lang="zh-CN" altLang="en-US" dirty="0" smtClean="0"/>
              <a:t>位和后</a:t>
            </a:r>
            <a:r>
              <a:rPr lang="en-US" altLang="zh-CN" dirty="0" smtClean="0"/>
              <a:t>4</a:t>
            </a:r>
            <a:r>
              <a:rPr lang="zh-CN" altLang="en-US" dirty="0" smtClean="0"/>
              <a:t>位学号显示的切换；</a:t>
            </a:r>
            <a:endParaRPr lang="en-US" altLang="zh-CN" dirty="0" smtClean="0"/>
          </a:p>
          <a:p>
            <a:pPr marL="0" indent="0">
              <a:buNone/>
            </a:pPr>
            <a:endParaRPr lang="en-US" altLang="zh-CN" dirty="0"/>
          </a:p>
          <a:p>
            <a:pPr marL="0" indent="0">
              <a:buNone/>
            </a:pPr>
            <a:r>
              <a:rPr lang="zh-CN" altLang="en-US" dirty="0" smtClean="0"/>
              <a:t>（</a:t>
            </a:r>
            <a:r>
              <a:rPr lang="en-US" altLang="zh-CN" dirty="0" smtClean="0"/>
              <a:t>4</a:t>
            </a:r>
            <a:r>
              <a:rPr lang="zh-CN" altLang="en-US" dirty="0" smtClean="0"/>
              <a:t>）</a:t>
            </a:r>
            <a:r>
              <a:rPr lang="en-US" altLang="zh-CN" dirty="0" smtClean="0"/>
              <a:t>Basys3</a:t>
            </a:r>
            <a:r>
              <a:rPr lang="zh-CN" altLang="en-US" dirty="0" smtClean="0"/>
              <a:t>实验板上的</a:t>
            </a:r>
            <a:r>
              <a:rPr lang="en-US" altLang="zh-CN" dirty="0" smtClean="0"/>
              <a:t>7</a:t>
            </a:r>
            <a:r>
              <a:rPr lang="zh-CN" altLang="en-US" dirty="0" smtClean="0"/>
              <a:t>段数码管从左到右的排列如下：</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a:p>
          <a:p>
            <a:pPr marL="0" indent="0">
              <a:buNone/>
            </a:pPr>
            <a:r>
              <a:rPr lang="zh-CN" altLang="en-US" dirty="0" smtClean="0"/>
              <a:t>（</a:t>
            </a:r>
            <a:r>
              <a:rPr lang="en-US" altLang="zh-CN" dirty="0" smtClean="0"/>
              <a:t>5</a:t>
            </a:r>
            <a:r>
              <a:rPr lang="zh-CN" altLang="en-US" dirty="0" smtClean="0"/>
              <a:t>）</a:t>
            </a:r>
            <a:r>
              <a:rPr lang="en-US" altLang="zh-CN" sz="2800" dirty="0"/>
              <a:t> </a:t>
            </a:r>
            <a:r>
              <a:rPr lang="zh-CN" altLang="en-US" sz="2800" dirty="0" smtClean="0"/>
              <a:t>需提供</a:t>
            </a:r>
            <a:r>
              <a:rPr lang="en-US" altLang="zh-CN" sz="2800" dirty="0" smtClean="0"/>
              <a:t>100Hz</a:t>
            </a:r>
            <a:r>
              <a:rPr lang="zh-CN" altLang="en-US" sz="2800" dirty="0"/>
              <a:t>左右频率</a:t>
            </a:r>
            <a:r>
              <a:rPr lang="zh-CN" altLang="en-US" sz="2800" dirty="0" smtClean="0"/>
              <a:t>给</a:t>
            </a:r>
            <a:r>
              <a:rPr lang="en-US" altLang="zh-CN" sz="2800" dirty="0" smtClean="0"/>
              <a:t>7</a:t>
            </a:r>
            <a:r>
              <a:rPr lang="zh-CN" altLang="en-US" sz="2800" dirty="0" smtClean="0"/>
              <a:t>段数码管的</a:t>
            </a:r>
            <a:r>
              <a:rPr lang="en-US" altLang="zh-CN" sz="2800" dirty="0" smtClean="0"/>
              <a:t>BCD</a:t>
            </a:r>
            <a:r>
              <a:rPr lang="zh-CN" altLang="en-US" sz="2800" dirty="0" smtClean="0"/>
              <a:t>码输入端扫描</a:t>
            </a:r>
            <a:r>
              <a:rPr lang="zh-CN" altLang="en-US" sz="2800" dirty="0"/>
              <a:t>显示</a:t>
            </a:r>
            <a:r>
              <a:rPr lang="en-US" altLang="zh-CN" sz="2800" dirty="0"/>
              <a:t>4</a:t>
            </a:r>
            <a:r>
              <a:rPr lang="zh-CN" altLang="en-US" sz="2800" dirty="0"/>
              <a:t>位数字（频率不能过高，因为点亮数码管需要一定时间</a:t>
            </a:r>
            <a:r>
              <a:rPr lang="zh-CN" altLang="en-US" sz="2800" dirty="0" smtClean="0"/>
              <a:t>）。</a:t>
            </a:r>
            <a:r>
              <a:rPr lang="en-US" altLang="zh-CN" sz="2800" dirty="0"/>
              <a:t> Basys3 W5</a:t>
            </a:r>
            <a:r>
              <a:rPr lang="zh-CN" altLang="en-US" sz="2800" dirty="0"/>
              <a:t>引脚提供</a:t>
            </a:r>
            <a:r>
              <a:rPr lang="en-US" altLang="zh-CN" sz="2800" dirty="0"/>
              <a:t>100MHz</a:t>
            </a:r>
            <a:r>
              <a:rPr lang="zh-CN" altLang="en-US" sz="2800" dirty="0" smtClean="0"/>
              <a:t>时钟信号，因此需要使用分频器</a:t>
            </a:r>
            <a:r>
              <a:rPr lang="en-US" altLang="zh-CN" dirty="0" smtClean="0"/>
              <a:t>xup_clk_div_1.0</a:t>
            </a:r>
            <a:r>
              <a:rPr lang="zh-CN" altLang="en-US" dirty="0" smtClean="0"/>
              <a:t>，设置</a:t>
            </a:r>
            <a:r>
              <a:rPr lang="en-US" altLang="zh-CN" dirty="0" smtClean="0"/>
              <a:t>N=100MHz/100Hz-1=99999</a:t>
            </a:r>
            <a:r>
              <a:rPr lang="zh-CN" altLang="en-US" dirty="0" smtClean="0"/>
              <a:t>。</a:t>
            </a:r>
            <a:endParaRPr lang="en-US" altLang="zh-CN" dirty="0" smtClean="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204864"/>
            <a:ext cx="3629025" cy="2505075"/>
          </a:xfrm>
          <a:prstGeom prst="rect">
            <a:avLst/>
          </a:prstGeom>
        </p:spPr>
      </p:pic>
      <p:sp>
        <p:nvSpPr>
          <p:cNvPr id="5" name="TextBox 4"/>
          <p:cNvSpPr txBox="1"/>
          <p:nvPr/>
        </p:nvSpPr>
        <p:spPr>
          <a:xfrm>
            <a:off x="5724128" y="3068960"/>
            <a:ext cx="2592288" cy="646331"/>
          </a:xfrm>
          <a:prstGeom prst="rect">
            <a:avLst/>
          </a:prstGeom>
          <a:noFill/>
        </p:spPr>
        <p:txBody>
          <a:bodyPr wrap="square" rtlCol="0">
            <a:spAutoFit/>
          </a:bodyPr>
          <a:lstStyle/>
          <a:p>
            <a:r>
              <a:rPr lang="zh-CN" altLang="en-US" dirty="0" smtClean="0"/>
              <a:t>注意</a:t>
            </a:r>
            <a:r>
              <a:rPr lang="en-US" altLang="zh-CN" dirty="0" smtClean="0"/>
              <a:t>AN3~AN0</a:t>
            </a:r>
            <a:r>
              <a:rPr lang="zh-CN" altLang="en-US" dirty="0" smtClean="0"/>
              <a:t>的排列，以便学号正序显示。</a:t>
            </a:r>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2"/>
            <a:ext cx="8229600" cy="5847928"/>
          </a:xfrm>
        </p:spPr>
        <p:txBody>
          <a:bodyPr/>
          <a:lstStyle/>
          <a:p>
            <a:pPr marL="0" indent="0">
              <a:buNone/>
            </a:pPr>
            <a:r>
              <a:rPr lang="zh-CN" altLang="en-US" dirty="0" smtClean="0"/>
              <a:t>（</a:t>
            </a:r>
            <a:r>
              <a:rPr lang="en-US" altLang="zh-CN" dirty="0" smtClean="0"/>
              <a:t>6</a:t>
            </a:r>
            <a:r>
              <a:rPr lang="zh-CN" altLang="en-US" dirty="0" smtClean="0"/>
              <a:t>）</a:t>
            </a:r>
            <a:r>
              <a:rPr lang="en-US" altLang="zh-CN" dirty="0" smtClean="0"/>
              <a:t>74LS90</a:t>
            </a:r>
            <a:r>
              <a:rPr lang="zh-CN" altLang="en-US" dirty="0" smtClean="0"/>
              <a:t>是二</a:t>
            </a:r>
            <a:r>
              <a:rPr lang="en-US" altLang="zh-CN" dirty="0" smtClean="0"/>
              <a:t>-</a:t>
            </a:r>
            <a:r>
              <a:rPr lang="zh-CN" altLang="en-US" dirty="0" smtClean="0"/>
              <a:t>五</a:t>
            </a:r>
            <a:r>
              <a:rPr lang="en-US" altLang="zh-CN" dirty="0" smtClean="0"/>
              <a:t>-</a:t>
            </a:r>
            <a:r>
              <a:rPr lang="zh-CN" altLang="en-US" dirty="0" smtClean="0"/>
              <a:t>十进制计数器</a:t>
            </a:r>
            <a:endParaRPr lang="en-US" altLang="zh-CN" dirty="0" smtClean="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5801" y="1052736"/>
            <a:ext cx="6572398" cy="537260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1941</TotalTime>
  <Words>10748</Words>
  <Application>Microsoft Office PowerPoint</Application>
  <PresentationFormat>全屏显示(4:3)</PresentationFormat>
  <Paragraphs>2749</Paragraphs>
  <Slides>172</Slides>
  <Notes>2</Notes>
  <HiddenSlides>4</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172</vt:i4>
      </vt:variant>
    </vt:vector>
  </HeadingPairs>
  <TitlesOfParts>
    <vt:vector size="182" baseType="lpstr">
      <vt:lpstr>隶书</vt:lpstr>
      <vt:lpstr>宋体</vt:lpstr>
      <vt:lpstr>Arial</vt:lpstr>
      <vt:lpstr>Calibri</vt:lpstr>
      <vt:lpstr>Cambria Math</vt:lpstr>
      <vt:lpstr>Constantia</vt:lpstr>
      <vt:lpstr>Times New Roman</vt:lpstr>
      <vt:lpstr>Wingdings</vt:lpstr>
      <vt:lpstr>Wingdings 2</vt:lpstr>
      <vt:lpstr>流畅</vt:lpstr>
      <vt:lpstr>数字电路与逻辑设计实验</vt:lpstr>
      <vt:lpstr>一、实验课概述</vt:lpstr>
      <vt:lpstr>一、实验课概述</vt:lpstr>
      <vt:lpstr>二、预习</vt:lpstr>
      <vt:lpstr>三、上课</vt:lpstr>
      <vt:lpstr>三、上课</vt:lpstr>
      <vt:lpstr>四、写实验报告</vt:lpstr>
      <vt:lpstr>五、实验考试 </vt:lpstr>
      <vt:lpstr>六、所用主要仪器</vt:lpstr>
      <vt:lpstr>PowerPoint 演示文稿</vt:lpstr>
      <vt:lpstr>实验一</vt:lpstr>
      <vt:lpstr>实验一</vt:lpstr>
      <vt:lpstr>实验一</vt:lpstr>
      <vt:lpstr>实验一</vt:lpstr>
      <vt:lpstr>下周课前准备</vt:lpstr>
      <vt:lpstr>1.数电实验箱</vt:lpstr>
      <vt:lpstr>1.数电实验箱</vt:lpstr>
      <vt:lpstr>2. MSO2000A&amp;DS2000A（示波器）</vt:lpstr>
      <vt:lpstr>PowerPoint 演示文稿</vt:lpstr>
      <vt:lpstr>示波器在数电实验中的使用</vt:lpstr>
      <vt:lpstr>数字通道显示界面和控制菜单</vt:lpstr>
      <vt:lpstr>常见问题调整</vt:lpstr>
      <vt:lpstr>常见问题调整</vt:lpstr>
      <vt:lpstr>常见问题调整</vt:lpstr>
      <vt:lpstr>常见问题调整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实验二</vt:lpstr>
      <vt:lpstr>实验二</vt:lpstr>
      <vt:lpstr>实验二</vt:lpstr>
      <vt:lpstr>实验二</vt:lpstr>
      <vt:lpstr>实验二</vt:lpstr>
      <vt:lpstr>下周课前准备</vt:lpstr>
      <vt:lpstr>实验三  Vivado 2015.3</vt:lpstr>
      <vt:lpstr>实验四  </vt:lpstr>
      <vt:lpstr>实验四 </vt:lpstr>
      <vt:lpstr>实验五  组合逻辑电路分析与设计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下周课前准备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下周课前准备</vt:lpstr>
      <vt:lpstr>实验七 数据选择器电路原理及应用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下周课前准备</vt:lpstr>
      <vt:lpstr>实验八  ALU功能的实现 </vt:lpstr>
      <vt:lpstr>PowerPoint 演示文稿</vt:lpstr>
      <vt:lpstr>PowerPoint 演示文稿</vt:lpstr>
      <vt:lpstr>PowerPoint 演示文稿</vt:lpstr>
      <vt:lpstr>PowerPoint 演示文稿</vt:lpstr>
      <vt:lpstr>PowerPoint 演示文稿</vt:lpstr>
      <vt:lpstr>PowerPoint 演示文稿</vt:lpstr>
      <vt:lpstr>下周课前准备</vt:lpstr>
      <vt:lpstr>实验九  译码显示电路（1） ——数码管的扫描式显示</vt:lpstr>
      <vt:lpstr>实验九  译码显示电路（1） ——数码管的扫描式显示</vt:lpstr>
      <vt:lpstr>PowerPoint 演示文稿</vt:lpstr>
      <vt:lpstr>PowerPoint 演示文稿</vt:lpstr>
      <vt:lpstr>PowerPoint 演示文稿</vt:lpstr>
      <vt:lpstr>PowerPoint 演示文稿</vt:lpstr>
      <vt:lpstr>实验十  译码显示电路（2） ——点阵的原理和应用</vt:lpstr>
      <vt:lpstr>PowerPoint 演示文稿</vt:lpstr>
      <vt:lpstr>PowerPoint 演示文稿</vt:lpstr>
      <vt:lpstr>实验十一  译码显示电路（3） ——Basys3实验板上学号的显示</vt:lpstr>
      <vt:lpstr>实验十一  译码显示电路（3） ——Basys3实验板上学号的显示</vt:lpstr>
      <vt:lpstr>PowerPoint 演示文稿</vt:lpstr>
      <vt:lpstr>PowerPoint 演示文稿</vt:lpstr>
      <vt:lpstr>PowerPoint 演示文稿</vt:lpstr>
      <vt:lpstr>PowerPoint 演示文稿</vt:lpstr>
      <vt:lpstr>PowerPoint 演示文稿</vt:lpstr>
      <vt:lpstr>PowerPoint 演示文稿</vt:lpstr>
      <vt:lpstr>下周实验</vt:lpstr>
      <vt:lpstr>实验十二 组合电路中的竞争与冒险</vt:lpstr>
      <vt:lpstr>PowerPoint 演示文稿</vt:lpstr>
      <vt:lpstr>PowerPoint 演示文稿</vt:lpstr>
      <vt:lpstr>下周实验</vt:lpstr>
      <vt:lpstr>下周实验</vt:lpstr>
      <vt:lpstr>实验十三 触发器的应用</vt:lpstr>
      <vt:lpstr>实验十三 触发器的应用</vt:lpstr>
      <vt:lpstr>实验十三 触发器的应用</vt:lpstr>
      <vt:lpstr>实验十三 触发器的应用</vt:lpstr>
      <vt:lpstr>实验十三 触发器的应用</vt:lpstr>
      <vt:lpstr>下周实验</vt:lpstr>
      <vt:lpstr>实验十四  同步\异步计数器的实现</vt:lpstr>
      <vt:lpstr>PowerPoint 演示文稿</vt:lpstr>
      <vt:lpstr>PowerPoint 演示文稿</vt:lpstr>
      <vt:lpstr>PowerPoint 演示文稿</vt:lpstr>
      <vt:lpstr>PowerPoint 演示文稿</vt:lpstr>
      <vt:lpstr>PowerPoint 演示文稿</vt:lpstr>
      <vt:lpstr>下周实验</vt:lpstr>
      <vt:lpstr>实验十五 四节拍顺序脉冲发生器的实现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下周实验</vt:lpstr>
      <vt:lpstr>实验十六  二进制四位计数器的实现</vt:lpstr>
      <vt:lpstr>PowerPoint 演示文稿</vt:lpstr>
      <vt:lpstr>PowerPoint 演示文稿</vt:lpstr>
      <vt:lpstr>下周实验</vt:lpstr>
      <vt:lpstr>实验十七  特殊计数器的实现</vt:lpstr>
      <vt:lpstr>实验十七  特殊计数器的实现</vt:lpstr>
      <vt:lpstr>下周实验</vt:lpstr>
      <vt:lpstr>实验十八  带有控制变量的计数器的实现</vt:lpstr>
      <vt:lpstr>PowerPoint 演示文稿</vt:lpstr>
      <vt:lpstr>PowerPoint 演示文稿</vt:lpstr>
      <vt:lpstr>PowerPoint 演示文稿</vt:lpstr>
      <vt:lpstr>PowerPoint 演示文稿</vt:lpstr>
      <vt:lpstr>下周课前准备</vt:lpstr>
      <vt:lpstr>实验十九  利用MSI设计时序逻辑电路（1） ——六十进制计数器的实现</vt:lpstr>
      <vt:lpstr>PowerPoint 演示文稿</vt:lpstr>
      <vt:lpstr>PowerPoint 演示文稿</vt:lpstr>
      <vt:lpstr>下周课前准备</vt:lpstr>
      <vt:lpstr>实验二十  利用MSI设计时序逻辑电路（2） ——时钟的实现</vt:lpstr>
      <vt:lpstr>PowerPoint 演示文稿</vt:lpstr>
      <vt:lpstr>PowerPoint 演示文稿</vt:lpstr>
      <vt:lpstr>PowerPoint 演示文稿</vt:lpstr>
      <vt:lpstr>PowerPoint 演示文稿</vt:lpstr>
      <vt:lpstr>下周实验</vt:lpstr>
      <vt:lpstr>实验十一 8421码检测电路的设计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数字电路与逻辑设计实验</dc:title>
  <dc:creator>Administrator</dc:creator>
  <cp:lastModifiedBy>Windows 用户</cp:lastModifiedBy>
  <cp:revision>612</cp:revision>
  <dcterms:created xsi:type="dcterms:W3CDTF">2016-01-14T03:10:00Z</dcterms:created>
  <dcterms:modified xsi:type="dcterms:W3CDTF">2019-03-22T06:14:51Z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